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75" r:id="rId2"/>
    <p:sldMasterId id="2147483789" r:id="rId3"/>
  </p:sldMasterIdLst>
  <p:notesMasterIdLst>
    <p:notesMasterId r:id="rId93"/>
  </p:notesMasterIdLst>
  <p:sldIdLst>
    <p:sldId id="306" r:id="rId4"/>
    <p:sldId id="635" r:id="rId5"/>
    <p:sldId id="542" r:id="rId6"/>
    <p:sldId id="543" r:id="rId7"/>
    <p:sldId id="544" r:id="rId8"/>
    <p:sldId id="545" r:id="rId9"/>
    <p:sldId id="585" r:id="rId10"/>
    <p:sldId id="586" r:id="rId11"/>
    <p:sldId id="587" r:id="rId12"/>
    <p:sldId id="588" r:id="rId13"/>
    <p:sldId id="537" r:id="rId14"/>
    <p:sldId id="538" r:id="rId15"/>
    <p:sldId id="539" r:id="rId16"/>
    <p:sldId id="540" r:id="rId17"/>
    <p:sldId id="541" r:id="rId18"/>
    <p:sldId id="546" r:id="rId19"/>
    <p:sldId id="547" r:id="rId20"/>
    <p:sldId id="548" r:id="rId21"/>
    <p:sldId id="549" r:id="rId22"/>
    <p:sldId id="646" r:id="rId23"/>
    <p:sldId id="550" r:id="rId24"/>
    <p:sldId id="551" r:id="rId25"/>
    <p:sldId id="552" r:id="rId26"/>
    <p:sldId id="553" r:id="rId27"/>
    <p:sldId id="639" r:id="rId28"/>
    <p:sldId id="584" r:id="rId29"/>
    <p:sldId id="589" r:id="rId30"/>
    <p:sldId id="554" r:id="rId31"/>
    <p:sldId id="555" r:id="rId32"/>
    <p:sldId id="648" r:id="rId33"/>
    <p:sldId id="649" r:id="rId34"/>
    <p:sldId id="650" r:id="rId35"/>
    <p:sldId id="651" r:id="rId36"/>
    <p:sldId id="652" r:id="rId37"/>
    <p:sldId id="595" r:id="rId38"/>
    <p:sldId id="653" r:id="rId39"/>
    <p:sldId id="654" r:id="rId40"/>
    <p:sldId id="655" r:id="rId41"/>
    <p:sldId id="599" r:id="rId42"/>
    <p:sldId id="656" r:id="rId43"/>
    <p:sldId id="657" r:id="rId44"/>
    <p:sldId id="658" r:id="rId45"/>
    <p:sldId id="659" r:id="rId46"/>
    <p:sldId id="660" r:id="rId47"/>
    <p:sldId id="661" r:id="rId48"/>
    <p:sldId id="662" r:id="rId49"/>
    <p:sldId id="608" r:id="rId50"/>
    <p:sldId id="609" r:id="rId51"/>
    <p:sldId id="610" r:id="rId52"/>
    <p:sldId id="611" r:id="rId53"/>
    <p:sldId id="612" r:id="rId54"/>
    <p:sldId id="613" r:id="rId55"/>
    <p:sldId id="614" r:id="rId56"/>
    <p:sldId id="615" r:id="rId57"/>
    <p:sldId id="616" r:id="rId58"/>
    <p:sldId id="617" r:id="rId59"/>
    <p:sldId id="618" r:id="rId60"/>
    <p:sldId id="619" r:id="rId61"/>
    <p:sldId id="620" r:id="rId62"/>
    <p:sldId id="681" r:id="rId63"/>
    <p:sldId id="621" r:id="rId64"/>
    <p:sldId id="558" r:id="rId65"/>
    <p:sldId id="559" r:id="rId66"/>
    <p:sldId id="560" r:id="rId67"/>
    <p:sldId id="638" r:id="rId68"/>
    <p:sldId id="636" r:id="rId69"/>
    <p:sldId id="570" r:id="rId70"/>
    <p:sldId id="663" r:id="rId71"/>
    <p:sldId id="664" r:id="rId72"/>
    <p:sldId id="665" r:id="rId73"/>
    <p:sldId id="666" r:id="rId74"/>
    <p:sldId id="667" r:id="rId75"/>
    <p:sldId id="668" r:id="rId76"/>
    <p:sldId id="669" r:id="rId77"/>
    <p:sldId id="676" r:id="rId78"/>
    <p:sldId id="677" r:id="rId79"/>
    <p:sldId id="678" r:id="rId80"/>
    <p:sldId id="679" r:id="rId81"/>
    <p:sldId id="670" r:id="rId82"/>
    <p:sldId id="671" r:id="rId83"/>
    <p:sldId id="680" r:id="rId84"/>
    <p:sldId id="633" r:id="rId85"/>
    <p:sldId id="581" r:id="rId86"/>
    <p:sldId id="582" r:id="rId87"/>
    <p:sldId id="640" r:id="rId88"/>
    <p:sldId id="641" r:id="rId89"/>
    <p:sldId id="642" r:id="rId90"/>
    <p:sldId id="643" r:id="rId91"/>
    <p:sldId id="583" r:id="rId92"/>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Lucida Console" pitchFamily="49" charset="0"/>
        <a:ea typeface="+mn-ea"/>
        <a:cs typeface="+mn-cs"/>
      </a:defRPr>
    </a:lvl1pPr>
    <a:lvl2pPr marL="457200" algn="l" rtl="0" fontAlgn="base">
      <a:spcBef>
        <a:spcPct val="0"/>
      </a:spcBef>
      <a:spcAft>
        <a:spcPct val="0"/>
      </a:spcAft>
      <a:defRPr kern="1200">
        <a:solidFill>
          <a:schemeClr val="tx1"/>
        </a:solidFill>
        <a:latin typeface="Lucida Console" pitchFamily="49" charset="0"/>
        <a:ea typeface="+mn-ea"/>
        <a:cs typeface="+mn-cs"/>
      </a:defRPr>
    </a:lvl2pPr>
    <a:lvl3pPr marL="914400" algn="l" rtl="0" fontAlgn="base">
      <a:spcBef>
        <a:spcPct val="0"/>
      </a:spcBef>
      <a:spcAft>
        <a:spcPct val="0"/>
      </a:spcAft>
      <a:defRPr kern="1200">
        <a:solidFill>
          <a:schemeClr val="tx1"/>
        </a:solidFill>
        <a:latin typeface="Lucida Console" pitchFamily="49" charset="0"/>
        <a:ea typeface="+mn-ea"/>
        <a:cs typeface="+mn-cs"/>
      </a:defRPr>
    </a:lvl3pPr>
    <a:lvl4pPr marL="1371600" algn="l" rtl="0" fontAlgn="base">
      <a:spcBef>
        <a:spcPct val="0"/>
      </a:spcBef>
      <a:spcAft>
        <a:spcPct val="0"/>
      </a:spcAft>
      <a:defRPr kern="1200">
        <a:solidFill>
          <a:schemeClr val="tx1"/>
        </a:solidFill>
        <a:latin typeface="Lucida Console" pitchFamily="49" charset="0"/>
        <a:ea typeface="+mn-ea"/>
        <a:cs typeface="+mn-cs"/>
      </a:defRPr>
    </a:lvl4pPr>
    <a:lvl5pPr marL="1828800" algn="l" rtl="0" fontAlgn="base">
      <a:spcBef>
        <a:spcPct val="0"/>
      </a:spcBef>
      <a:spcAft>
        <a:spcPct val="0"/>
      </a:spcAft>
      <a:defRPr kern="1200">
        <a:solidFill>
          <a:schemeClr val="tx1"/>
        </a:solidFill>
        <a:latin typeface="Lucida Console" pitchFamily="49" charset="0"/>
        <a:ea typeface="+mn-ea"/>
        <a:cs typeface="+mn-cs"/>
      </a:defRPr>
    </a:lvl5pPr>
    <a:lvl6pPr marL="2286000" algn="l" defTabSz="914400" rtl="0" eaLnBrk="1" latinLnBrk="0" hangingPunct="1">
      <a:defRPr kern="1200">
        <a:solidFill>
          <a:schemeClr val="tx1"/>
        </a:solidFill>
        <a:latin typeface="Lucida Console" pitchFamily="49" charset="0"/>
        <a:ea typeface="+mn-ea"/>
        <a:cs typeface="+mn-cs"/>
      </a:defRPr>
    </a:lvl6pPr>
    <a:lvl7pPr marL="2743200" algn="l" defTabSz="914400" rtl="0" eaLnBrk="1" latinLnBrk="0" hangingPunct="1">
      <a:defRPr kern="1200">
        <a:solidFill>
          <a:schemeClr val="tx1"/>
        </a:solidFill>
        <a:latin typeface="Lucida Console" pitchFamily="49" charset="0"/>
        <a:ea typeface="+mn-ea"/>
        <a:cs typeface="+mn-cs"/>
      </a:defRPr>
    </a:lvl7pPr>
    <a:lvl8pPr marL="3200400" algn="l" defTabSz="914400" rtl="0" eaLnBrk="1" latinLnBrk="0" hangingPunct="1">
      <a:defRPr kern="1200">
        <a:solidFill>
          <a:schemeClr val="tx1"/>
        </a:solidFill>
        <a:latin typeface="Lucida Console" pitchFamily="49" charset="0"/>
        <a:ea typeface="+mn-ea"/>
        <a:cs typeface="+mn-cs"/>
      </a:defRPr>
    </a:lvl8pPr>
    <a:lvl9pPr marL="3657600" algn="l" defTabSz="914400" rtl="0" eaLnBrk="1" latinLnBrk="0" hangingPunct="1">
      <a:defRPr kern="1200">
        <a:solidFill>
          <a:schemeClr val="tx1"/>
        </a:solidFill>
        <a:latin typeface="Lucida Console"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6699FF"/>
    <a:srgbClr val="FFCC00"/>
    <a:srgbClr val="FFFF00"/>
    <a:srgbClr val="FF00FF"/>
    <a:srgbClr val="00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63" autoAdjust="0"/>
    <p:restoredTop sz="85557" autoAdjust="0"/>
  </p:normalViewPr>
  <p:slideViewPr>
    <p:cSldViewPr>
      <p:cViewPr>
        <p:scale>
          <a:sx n="60" d="100"/>
          <a:sy n="60" d="100"/>
        </p:scale>
        <p:origin x="-2898" y="-9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8.wmf"/><Relationship Id="rId5" Type="http://schemas.openxmlformats.org/officeDocument/2006/relationships/image" Target="../media/image40.wmf"/><Relationship Id="rId4"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49.wmf"/><Relationship Id="rId5" Type="http://schemas.openxmlformats.org/officeDocument/2006/relationships/image" Target="../media/image51.wmf"/><Relationship Id="rId4"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49.wmf"/><Relationship Id="rId5" Type="http://schemas.openxmlformats.org/officeDocument/2006/relationships/image" Target="../media/image51.wmf"/><Relationship Id="rId4" Type="http://schemas.openxmlformats.org/officeDocument/2006/relationships/image" Target="../media/image50.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53.wmf"/><Relationship Id="rId7" Type="http://schemas.openxmlformats.org/officeDocument/2006/relationships/image" Target="../media/image30.wmf"/><Relationship Id="rId2" Type="http://schemas.openxmlformats.org/officeDocument/2006/relationships/image" Target="../media/image52.wmf"/><Relationship Id="rId1" Type="http://schemas.openxmlformats.org/officeDocument/2006/relationships/image" Target="../media/image49.wmf"/><Relationship Id="rId6" Type="http://schemas.openxmlformats.org/officeDocument/2006/relationships/image" Target="../media/image56.wmf"/><Relationship Id="rId5" Type="http://schemas.openxmlformats.org/officeDocument/2006/relationships/image" Target="../media/image55.wmf"/><Relationship Id="rId10" Type="http://schemas.openxmlformats.org/officeDocument/2006/relationships/image" Target="../media/image51.wmf"/><Relationship Id="rId4" Type="http://schemas.openxmlformats.org/officeDocument/2006/relationships/image" Target="../media/image54.wmf"/><Relationship Id="rId9" Type="http://schemas.openxmlformats.org/officeDocument/2006/relationships/image" Target="../media/image50.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57.wmf"/><Relationship Id="rId7" Type="http://schemas.openxmlformats.org/officeDocument/2006/relationships/image" Target="../media/image30.wmf"/><Relationship Id="rId2" Type="http://schemas.openxmlformats.org/officeDocument/2006/relationships/image" Target="../media/image52.wmf"/><Relationship Id="rId1" Type="http://schemas.openxmlformats.org/officeDocument/2006/relationships/image" Target="../media/image49.wmf"/><Relationship Id="rId6" Type="http://schemas.openxmlformats.org/officeDocument/2006/relationships/image" Target="../media/image56.wmf"/><Relationship Id="rId5" Type="http://schemas.openxmlformats.org/officeDocument/2006/relationships/image" Target="../media/image55.wmf"/><Relationship Id="rId10" Type="http://schemas.openxmlformats.org/officeDocument/2006/relationships/image" Target="../media/image51.wmf"/><Relationship Id="rId4" Type="http://schemas.openxmlformats.org/officeDocument/2006/relationships/image" Target="../media/image58.wmf"/><Relationship Id="rId9"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59.wmf"/><Relationship Id="rId6" Type="http://schemas.openxmlformats.org/officeDocument/2006/relationships/image" Target="../media/image60.wmf"/><Relationship Id="rId5" Type="http://schemas.openxmlformats.org/officeDocument/2006/relationships/image" Target="../media/image37.wmf"/><Relationship Id="rId4" Type="http://schemas.openxmlformats.org/officeDocument/2006/relationships/image" Target="../media/image36.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61.wmf"/><Relationship Id="rId7" Type="http://schemas.openxmlformats.org/officeDocument/2006/relationships/image" Target="../media/image31.wmf"/><Relationship Id="rId2" Type="http://schemas.openxmlformats.org/officeDocument/2006/relationships/image" Target="../media/image48.wmf"/><Relationship Id="rId1" Type="http://schemas.openxmlformats.org/officeDocument/2006/relationships/image" Target="../media/image40.wmf"/><Relationship Id="rId6" Type="http://schemas.openxmlformats.org/officeDocument/2006/relationships/image" Target="../media/image30.wmf"/><Relationship Id="rId5" Type="http://schemas.openxmlformats.org/officeDocument/2006/relationships/image" Target="../media/image63.wmf"/><Relationship Id="rId4" Type="http://schemas.openxmlformats.org/officeDocument/2006/relationships/image" Target="../media/image62.wmf"/><Relationship Id="rId9" Type="http://schemas.openxmlformats.org/officeDocument/2006/relationships/image" Target="../media/image3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6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 Id="rId9"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9635" name="Rectangle 3"/>
          <p:cNvSpPr>
            <a:spLocks noGrp="1" noChangeArrowheads="1"/>
          </p:cNvSpPr>
          <p:nvPr>
            <p:ph type="dt" idx="1"/>
          </p:nvPr>
        </p:nvSpPr>
        <p:spPr bwMode="auto">
          <a:xfrm>
            <a:off x="3850443"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79768" y="4690269"/>
            <a:ext cx="5438140"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69638" name="Rectangle 6"/>
          <p:cNvSpPr>
            <a:spLocks noGrp="1" noChangeArrowheads="1"/>
          </p:cNvSpPr>
          <p:nvPr>
            <p:ph type="ftr" sz="quarter" idx="4"/>
          </p:nvPr>
        </p:nvSpPr>
        <p:spPr bwMode="auto">
          <a:xfrm>
            <a:off x="0"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50443"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193184A-B19B-4B8E-9E7D-76FD5B3FD12F}" type="slidenum">
              <a:rPr lang="en-US"/>
              <a:pPr>
                <a:defRPr/>
              </a:pPr>
              <a:t>‹#›</a:t>
            </a:fld>
            <a:endParaRPr lang="en-US"/>
          </a:p>
        </p:txBody>
      </p:sp>
    </p:spTree>
    <p:extLst>
      <p:ext uri="{BB962C8B-B14F-4D97-AF65-F5344CB8AC3E}">
        <p14:creationId xmlns:p14="http://schemas.microsoft.com/office/powerpoint/2010/main" val="3761668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Light transport simulation is </a:t>
            </a:r>
            <a:r>
              <a:rPr lang="en-US" baseline="0" dirty="0" smtClean="0"/>
              <a:t>an essential component of rendering realistic images with global illumination.</a:t>
            </a:r>
          </a:p>
          <a:p>
            <a:pPr>
              <a:buFont typeface="Arial" pitchFamily="34" charset="0"/>
              <a:buChar char="•"/>
            </a:pPr>
            <a:r>
              <a:rPr lang="en-US" baseline="0" dirty="0" smtClean="0"/>
              <a:t> It’s been a standard tool in architectural and product visualization for many years now, with </a:t>
            </a:r>
            <a:r>
              <a:rPr lang="en-US" baseline="0" dirty="0" err="1" smtClean="0"/>
              <a:t>maxwell</a:t>
            </a:r>
            <a:r>
              <a:rPr lang="en-US" baseline="0" dirty="0" smtClean="0"/>
              <a:t> renderer being one of the first commercially available solutions based on unbiased Monte Carlo simulation.</a:t>
            </a:r>
          </a:p>
          <a:p>
            <a:pPr>
              <a:buFont typeface="Arial" pitchFamily="34" charset="0"/>
              <a:buChar char="•"/>
            </a:pPr>
            <a:r>
              <a:rPr lang="en-US" baseline="0" dirty="0" smtClean="0"/>
              <a:t> Its use in movies picked up later due to technical difficulties (large scenes, tighter rendering time budget).</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path integral</a:t>
            </a:r>
            <a:r>
              <a:rPr lang="en-US" baseline="0" dirty="0" smtClean="0"/>
              <a:t> formulation of light transport is nothing but a mathematical formulation of this simple physical idea.</a:t>
            </a:r>
          </a:p>
          <a:p>
            <a:pPr>
              <a:buFont typeface="Arial" pitchFamily="34" charset="0"/>
              <a:buChar char="•"/>
            </a:pPr>
            <a:r>
              <a:rPr lang="en-US" baseline="0" dirty="0" smtClean="0"/>
              <a:t> The camera response (which, in image synthesis will be the value of a pixel) is written as an integral over all light transport paths of all lengths in the scene.</a:t>
            </a:r>
          </a:p>
          <a:p>
            <a:pPr>
              <a:buFont typeface="Arial" pitchFamily="34" charset="0"/>
              <a:buChar char="•"/>
            </a:pPr>
            <a:r>
              <a:rPr lang="en-US" baseline="0" dirty="0" smtClean="0"/>
              <a:t> The integrand of this integral is the so called “measurement contribution function”.</a:t>
            </a:r>
          </a:p>
          <a:p>
            <a:pPr>
              <a:buFont typeface="Arial" pitchFamily="34" charset="0"/>
              <a:buChar char="•"/>
            </a:pPr>
            <a:r>
              <a:rPr lang="en-US" baseline="0" dirty="0" smtClean="0"/>
              <a:t> The measurement contribution function of a given path encompasses the “amount” of light emitted along the path, the light carrying capacity of the path, and the sensitivity of the sensor to light brought along the path.</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Let us now look at a</a:t>
            </a:r>
            <a:r>
              <a:rPr lang="en-US" baseline="0" dirty="0" smtClean="0"/>
              <a:t> more formal definition of the measurement contribution for a light path.</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As I already mentioned, a light transport path is a polyline with vertices corresponding to light reflection on surfaces or scattering in media.</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We write the path (of length </a:t>
            </a:r>
            <a:r>
              <a:rPr lang="en-US" i="1" baseline="0" dirty="0" smtClean="0"/>
              <a:t>k</a:t>
            </a:r>
            <a:r>
              <a:rPr lang="en-US" baseline="0" dirty="0" smtClean="0"/>
              <a:t>) simply as a sequence of vertices, in the order of light flow. So the first vertex, </a:t>
            </a:r>
            <a:r>
              <a:rPr lang="en-US" i="1" baseline="0" dirty="0" smtClean="0"/>
              <a:t>x</a:t>
            </a:r>
            <a:r>
              <a:rPr lang="en-US" baseline="-25000" dirty="0" smtClean="0"/>
              <a:t>0</a:t>
            </a:r>
            <a:r>
              <a:rPr lang="en-US" baseline="0" dirty="0" smtClean="0"/>
              <a:t>, corresponds to light emission at the light source and the last vertex, </a:t>
            </a:r>
            <a:r>
              <a:rPr lang="en-US" i="1" baseline="0" dirty="0" err="1" smtClean="0"/>
              <a:t>x</a:t>
            </a:r>
            <a:r>
              <a:rPr lang="en-US" i="1" baseline="-25000" dirty="0" err="1" smtClean="0"/>
              <a:t>k</a:t>
            </a:r>
            <a:r>
              <a:rPr lang="en-US" baseline="0" dirty="0" smtClean="0"/>
              <a:t>, to light measurement at the sensor.</a:t>
            </a:r>
            <a:endParaRPr lang="en-US"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The</a:t>
            </a:r>
            <a:r>
              <a:rPr lang="en-US" baseline="0" dirty="0" smtClean="0"/>
              <a:t> measurement contribution function </a:t>
            </a:r>
            <a:r>
              <a:rPr lang="en-US" i="1" baseline="0" dirty="0" smtClean="0"/>
              <a:t>f</a:t>
            </a:r>
            <a:r>
              <a:rPr lang="en-US" baseline="0" dirty="0" smtClean="0"/>
              <a:t>(</a:t>
            </a:r>
            <a:r>
              <a:rPr lang="en-US" i="1" baseline="0" dirty="0" smtClean="0"/>
              <a:t>x</a:t>
            </a:r>
            <a:r>
              <a:rPr lang="en-US" baseline="0" dirty="0" smtClean="0"/>
              <a:t>)</a:t>
            </a:r>
            <a:r>
              <a:rPr lang="en-US" dirty="0" smtClean="0"/>
              <a:t> for a path </a:t>
            </a:r>
            <a:r>
              <a:rPr lang="en-US" i="1" dirty="0" smtClean="0"/>
              <a:t>x</a:t>
            </a:r>
            <a:r>
              <a:rPr lang="en-US" dirty="0" smtClean="0"/>
              <a:t> is defined</a:t>
            </a:r>
            <a:r>
              <a:rPr lang="en-US" baseline="0" dirty="0" smtClean="0"/>
              <a:t> as the emitted radiance </a:t>
            </a:r>
            <a:r>
              <a:rPr lang="en-US" i="1" baseline="0" dirty="0" smtClean="0">
                <a:latin typeface="Cambria Math" pitchFamily="18" charset="0"/>
                <a:ea typeface="Cambria Math" pitchFamily="18" charset="0"/>
              </a:rPr>
              <a:t>L</a:t>
            </a:r>
            <a:r>
              <a:rPr lang="en-US" baseline="-25000" dirty="0" smtClean="0">
                <a:latin typeface="Cambria Math" pitchFamily="18" charset="0"/>
                <a:ea typeface="Cambria Math" pitchFamily="18" charset="0"/>
              </a:rPr>
              <a:t>e</a:t>
            </a:r>
            <a:r>
              <a:rPr lang="en-US" baseline="0" dirty="0" smtClean="0"/>
              <a:t> at the first vertex, times the sensitivity (or “emitted importance”) </a:t>
            </a:r>
            <a:r>
              <a:rPr lang="en-US" sz="1200" i="1" dirty="0" smtClean="0">
                <a:solidFill>
                  <a:schemeClr val="bg1"/>
                </a:solidFill>
                <a:latin typeface="Cambria Math"/>
              </a:rPr>
              <a:t>W</a:t>
            </a:r>
            <a:r>
              <a:rPr lang="en-US" sz="1200" baseline="-25000" dirty="0" smtClean="0">
                <a:solidFill>
                  <a:schemeClr val="bg1"/>
                </a:solidFill>
                <a:latin typeface="Cambria Math"/>
              </a:rPr>
              <a:t>e</a:t>
            </a:r>
            <a:r>
              <a:rPr lang="en-US" sz="1200" dirty="0" smtClean="0">
                <a:solidFill>
                  <a:schemeClr val="bg1"/>
                </a:solidFill>
                <a:latin typeface="Cambria Math"/>
              </a:rPr>
              <a:t> </a:t>
            </a:r>
            <a:r>
              <a:rPr lang="en-US" baseline="0" dirty="0" smtClean="0"/>
              <a:t>at the last vertex, times the path throughput </a:t>
            </a:r>
            <a:r>
              <a:rPr lang="en-US" i="1" baseline="0" dirty="0" smtClean="0"/>
              <a:t>T</a:t>
            </a:r>
            <a:r>
              <a:rPr lang="en-US" i="0" baseline="0" dirty="0" smtClean="0"/>
              <a:t>(</a:t>
            </a:r>
            <a:r>
              <a:rPr lang="en-US" i="1" baseline="0" dirty="0" smtClean="0"/>
              <a:t>x</a:t>
            </a:r>
            <a:r>
              <a:rPr lang="en-US" i="0" baseline="0" dirty="0" smtClean="0"/>
              <a:t>)</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The throughput is a product of the geometry term </a:t>
            </a:r>
            <a:r>
              <a:rPr lang="en-US" i="1" baseline="0" dirty="0" smtClean="0"/>
              <a:t>G</a:t>
            </a:r>
            <a:r>
              <a:rPr lang="en-US" baseline="0" dirty="0" smtClean="0"/>
              <a:t> and volume transmittance </a:t>
            </a:r>
            <a:r>
              <a:rPr lang="en-US" i="1" baseline="0" dirty="0" err="1" smtClean="0"/>
              <a:t>T</a:t>
            </a:r>
            <a:r>
              <a:rPr lang="en-US" i="0" baseline="-25000" dirty="0" err="1" smtClean="0"/>
              <a:t>r</a:t>
            </a:r>
            <a:r>
              <a:rPr lang="en-US" i="1" baseline="0" dirty="0" smtClean="0"/>
              <a:t> </a:t>
            </a:r>
            <a:r>
              <a:rPr lang="en-US" baseline="0" dirty="0" smtClean="0"/>
              <a:t>for each path edge, and reflection/scattering terms for each interior path vertex.</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The geometry term measures the differential throughput along an edge and is essentially a point-to-point form factor.</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The transmittance </a:t>
            </a:r>
            <a:r>
              <a:rPr lang="en-US" i="1" baseline="0" dirty="0" err="1" smtClean="0"/>
              <a:t>T</a:t>
            </a:r>
            <a:r>
              <a:rPr lang="en-US" i="0" baseline="-25000" dirty="0" err="1" smtClean="0"/>
              <a:t>r</a:t>
            </a:r>
            <a:r>
              <a:rPr lang="en-US" i="0" baseline="-25000" dirty="0" smtClean="0"/>
              <a:t> </a:t>
            </a:r>
            <a:r>
              <a:rPr lang="en-US" baseline="0" dirty="0" smtClean="0"/>
              <a:t>tells us how much light is </a:t>
            </a:r>
            <a:r>
              <a:rPr lang="en-US" i="1" baseline="0" dirty="0" smtClean="0"/>
              <a:t>not</a:t>
            </a:r>
            <a:r>
              <a:rPr lang="en-US" i="0" baseline="0" dirty="0" smtClean="0"/>
              <a:t> attenuated due to medium absorption and out-scattering.</a:t>
            </a:r>
            <a:endParaRPr lang="en-US" dirty="0" smtClean="0"/>
          </a:p>
          <a:p>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geometry term, or point-to-point form factor,</a:t>
            </a:r>
            <a:r>
              <a:rPr lang="en-US" baseline="0" dirty="0" smtClean="0"/>
              <a:t> of a path edge expresses the throughput of the edge due to geometry configuration of the scene, and is given by the product of the inverse-squared-distance, cosine factor at the vertices and the visibility term.</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Back to the path integral…</a:t>
            </a:r>
          </a:p>
          <a:p>
            <a:pPr>
              <a:buFont typeface="Arial" pitchFamily="34" charset="0"/>
              <a:buChar char="•"/>
            </a:pPr>
            <a:r>
              <a:rPr lang="en-US" baseline="0" dirty="0" smtClean="0"/>
              <a:t> We now know the meaning of the integrand – the path contribution function – but the integration domain of “all path” deserves more clarification.</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path</a:t>
            </a:r>
            <a:r>
              <a:rPr lang="en-US" baseline="0" dirty="0" smtClean="0"/>
              <a:t> </a:t>
            </a:r>
            <a:r>
              <a:rPr lang="en-US" dirty="0" smtClean="0"/>
              <a:t>integral actually hides an infinite sum over</a:t>
            </a:r>
            <a:r>
              <a:rPr lang="en-US" baseline="0" dirty="0" smtClean="0"/>
              <a:t> all possible path lengths.</a:t>
            </a:r>
          </a:p>
          <a:p>
            <a:pPr>
              <a:buFont typeface="Arial" pitchFamily="34" charset="0"/>
              <a:buChar char="•"/>
            </a:pPr>
            <a:r>
              <a:rPr lang="en-US" baseline="0" dirty="0" smtClean="0"/>
              <a:t> Each summand of this sum is a multiple integral, where we integrate the path contribution over all possible positions of the path vertices.</a:t>
            </a:r>
          </a:p>
          <a:p>
            <a:pPr>
              <a:buFont typeface="Arial" pitchFamily="34" charset="0"/>
              <a:buChar char="•"/>
            </a:pPr>
            <a:r>
              <a:rPr lang="en-US" baseline="0" dirty="0" smtClean="0"/>
              <a:t> So each of the integrals is taken over the Cartesian product of the surface of the scene with itself, taken k+1 times (=number of vertices for a length-k path.)</a:t>
            </a:r>
          </a:p>
          <a:p>
            <a:pPr>
              <a:buFont typeface="Arial" pitchFamily="34" charset="0"/>
              <a:buChar char="•"/>
            </a:pPr>
            <a:r>
              <a:rPr lang="en-US" baseline="0" dirty="0" smtClean="0"/>
              <a:t> The integration measure is the product of the measures for each vertex: an area measure, i.e. the natural surface area, for vertices on surfaces, and the natural volume measure for vertices in media.</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We now have a formula for pixel values that has a form of a simple (though infinite-dimensional) integral.</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Rendering and images is nothing but a numerical evaluation of this integral for all image pixels.</a:t>
            </a:r>
          </a:p>
          <a:p>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So the next section</a:t>
            </a:r>
            <a:r>
              <a:rPr lang="en-US" baseline="0" dirty="0" smtClean="0"/>
              <a:t> of this presentation well be devoted to numerical evaluation of the path integral.</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We will use Monte Carlo integration for this purpose because that is the most flexible and general numerical integrations scheme.</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baseline="0" dirty="0" smtClean="0"/>
              <a:t> Let me briefly review the basic elements of MC integration.</a:t>
            </a:r>
          </a:p>
          <a:p>
            <a:pPr>
              <a:buFont typeface="Arial" pitchFamily="34" charset="0"/>
              <a:buChar char="•"/>
            </a:pPr>
            <a:r>
              <a:rPr lang="en-US" baseline="0" dirty="0" smtClean="0"/>
              <a:t> Suppose we are given a real function </a:t>
            </a:r>
            <a:r>
              <a:rPr lang="en-US" i="1" baseline="0" dirty="0" smtClean="0"/>
              <a:t>f</a:t>
            </a:r>
            <a:r>
              <a:rPr lang="en-US" baseline="0" dirty="0" smtClean="0"/>
              <a:t>(</a:t>
            </a:r>
            <a:r>
              <a:rPr lang="en-US" b="0" i="1" baseline="0" dirty="0" smtClean="0"/>
              <a:t>x</a:t>
            </a:r>
            <a:r>
              <a:rPr lang="en-US" baseline="0" dirty="0" smtClean="0"/>
              <a:t>) and we want to compute the integral </a:t>
            </a:r>
            <a:r>
              <a:rPr lang="en-US" baseline="0" dirty="0" err="1" smtClean="0"/>
              <a:t>Int</a:t>
            </a:r>
            <a:r>
              <a:rPr lang="en-US" baseline="0" dirty="0" smtClean="0"/>
              <a:t> </a:t>
            </a:r>
            <a:r>
              <a:rPr lang="en-US" i="1" baseline="0" dirty="0" smtClean="0"/>
              <a:t>f</a:t>
            </a:r>
            <a:r>
              <a:rPr lang="en-US" baseline="0" dirty="0" smtClean="0"/>
              <a:t>(</a:t>
            </a:r>
            <a:r>
              <a:rPr lang="en-US" b="0" i="1" baseline="0" dirty="0" smtClean="0"/>
              <a:t>x</a:t>
            </a:r>
            <a:r>
              <a:rPr lang="en-US" baseline="0" dirty="0" smtClean="0"/>
              <a:t>) </a:t>
            </a:r>
            <a:r>
              <a:rPr lang="en-US" baseline="0" dirty="0" err="1" smtClean="0"/>
              <a:t>d</a:t>
            </a:r>
            <a:r>
              <a:rPr lang="en-US" b="0" i="1" baseline="0" dirty="0" err="1" smtClean="0"/>
              <a:t>x</a:t>
            </a:r>
            <a:r>
              <a:rPr lang="en-US" baseline="0" dirty="0" smtClean="0"/>
              <a:t> over some domain (in this example we use the interval [0,1] for simplicity, but the domain can be almost arbitrary.)</a:t>
            </a:r>
          </a:p>
          <a:p>
            <a:pPr>
              <a:buFont typeface="Arial" pitchFamily="34" charset="0"/>
              <a:buChar char="•"/>
            </a:pPr>
            <a:r>
              <a:rPr lang="en-US" baseline="0" dirty="0" smtClean="0"/>
              <a:t> The Monte Carlo integration procedure consists in generating a ‘sample’, that is, a random </a:t>
            </a:r>
            <a:r>
              <a:rPr lang="en-US" i="1" baseline="0" dirty="0" smtClean="0"/>
              <a:t>x</a:t>
            </a:r>
            <a:r>
              <a:rPr lang="en-US" baseline="0" dirty="0" smtClean="0"/>
              <a:t>-value from the integration domain, drawn from some probability distribution with probability density </a:t>
            </a:r>
            <a:r>
              <a:rPr lang="en-US" i="1" baseline="0" dirty="0" smtClean="0"/>
              <a:t>p</a:t>
            </a:r>
            <a:r>
              <a:rPr lang="en-US" baseline="0" dirty="0" smtClean="0"/>
              <a:t>(</a:t>
            </a:r>
            <a:r>
              <a:rPr lang="en-US" i="1" baseline="0" dirty="0" smtClean="0"/>
              <a:t>x</a:t>
            </a:r>
            <a:r>
              <a:rPr lang="en-US" baseline="0" dirty="0" smtClean="0"/>
              <a:t>). In the case of the path integral, the </a:t>
            </a:r>
            <a:r>
              <a:rPr lang="en-US" i="1" baseline="0" dirty="0" smtClean="0"/>
              <a:t>x</a:t>
            </a:r>
            <a:r>
              <a:rPr lang="en-US" baseline="0" dirty="0" smtClean="0"/>
              <a:t>-value is an entire light transport path.</a:t>
            </a:r>
          </a:p>
          <a:p>
            <a:pPr>
              <a:buFont typeface="Arial" pitchFamily="34" charset="0"/>
              <a:buChar char="•"/>
            </a:pPr>
            <a:r>
              <a:rPr lang="en-US" baseline="0" dirty="0" smtClean="0"/>
              <a:t> For this sample </a:t>
            </a:r>
            <a:r>
              <a:rPr lang="en-US" i="1" baseline="0" dirty="0" smtClean="0"/>
              <a:t>x</a:t>
            </a:r>
            <a:r>
              <a:rPr lang="en-US" baseline="-25000" dirty="0" smtClean="0"/>
              <a:t>i</a:t>
            </a:r>
            <a:r>
              <a:rPr lang="en-US" baseline="0" dirty="0" smtClean="0"/>
              <a:t>, we evaluate the integrand </a:t>
            </a:r>
            <a:r>
              <a:rPr lang="en-US" i="1" baseline="0" dirty="0" smtClean="0"/>
              <a:t>f</a:t>
            </a:r>
            <a:r>
              <a:rPr lang="en-US" baseline="0" dirty="0" smtClean="0"/>
              <a:t>(</a:t>
            </a:r>
            <a:r>
              <a:rPr lang="en-US" i="1" baseline="0" dirty="0" smtClean="0"/>
              <a:t>x</a:t>
            </a:r>
            <a:r>
              <a:rPr lang="en-US" baseline="-25000" dirty="0" smtClean="0"/>
              <a:t>i</a:t>
            </a:r>
            <a:r>
              <a:rPr lang="en-US" baseline="0" dirty="0" smtClean="0"/>
              <a:t>), and the probability density p(</a:t>
            </a:r>
            <a:r>
              <a:rPr lang="en-US" i="1" baseline="0" dirty="0" smtClean="0"/>
              <a:t>x</a:t>
            </a:r>
            <a:r>
              <a:rPr lang="en-US" baseline="-25000" dirty="0" smtClean="0"/>
              <a:t>i</a:t>
            </a:r>
            <a:r>
              <a:rPr lang="en-US" baseline="0" dirty="0" smtClean="0"/>
              <a:t>).</a:t>
            </a:r>
          </a:p>
          <a:p>
            <a:pPr>
              <a:buFont typeface="Arial" pitchFamily="34" charset="0"/>
              <a:buChar char="•"/>
            </a:pPr>
            <a:r>
              <a:rPr lang="en-US" baseline="0" dirty="0" smtClean="0"/>
              <a:t> The ratio f(</a:t>
            </a:r>
            <a:r>
              <a:rPr lang="en-US" i="1" baseline="0" dirty="0" smtClean="0"/>
              <a:t>x</a:t>
            </a:r>
            <a:r>
              <a:rPr lang="en-US" baseline="-25000" dirty="0" smtClean="0"/>
              <a:t>i</a:t>
            </a:r>
            <a:r>
              <a:rPr lang="en-US" baseline="0" dirty="0" smtClean="0"/>
              <a:t>) / p(</a:t>
            </a:r>
            <a:r>
              <a:rPr lang="en-US" i="1" baseline="0" dirty="0" smtClean="0"/>
              <a:t>x</a:t>
            </a:r>
            <a:r>
              <a:rPr lang="en-US" baseline="-25000" dirty="0" smtClean="0"/>
              <a:t>i</a:t>
            </a:r>
            <a:r>
              <a:rPr lang="en-US" baseline="0" dirty="0" smtClean="0"/>
              <a:t>) is an estimator of the integrand. To make the estimator more accurate (i.e. to reduce its variance) we repeat the procedure for a number of random samples </a:t>
            </a:r>
            <a:r>
              <a:rPr lang="en-US" i="1" baseline="0" dirty="0" smtClean="0"/>
              <a:t>x</a:t>
            </a:r>
            <a:r>
              <a:rPr lang="en-US" baseline="-25000" dirty="0" smtClean="0"/>
              <a:t>1</a:t>
            </a:r>
            <a:r>
              <a:rPr lang="en-US" baseline="0" dirty="0" smtClean="0"/>
              <a:t>, </a:t>
            </a:r>
            <a:r>
              <a:rPr lang="en-US" i="1" baseline="0" dirty="0" smtClean="0"/>
              <a:t>x</a:t>
            </a:r>
            <a:r>
              <a:rPr lang="en-US" baseline="-25000" dirty="0" smtClean="0"/>
              <a:t>2</a:t>
            </a:r>
            <a:r>
              <a:rPr lang="en-US" baseline="0" dirty="0" smtClean="0"/>
              <a:t>, …, </a:t>
            </a:r>
            <a:r>
              <a:rPr lang="en-US" i="1" baseline="0" dirty="0" err="1" smtClean="0"/>
              <a:t>x</a:t>
            </a:r>
            <a:r>
              <a:rPr lang="en-US" i="1" baseline="-25000" dirty="0" err="1" smtClean="0"/>
              <a:t>N</a:t>
            </a:r>
            <a:r>
              <a:rPr lang="en-US" baseline="0" dirty="0" smtClean="0"/>
              <a:t> , and </a:t>
            </a:r>
            <a:r>
              <a:rPr lang="en-US" baseline="0" noProof="0" dirty="0" smtClean="0"/>
              <a:t>average</a:t>
            </a:r>
            <a:r>
              <a:rPr lang="en-US" baseline="0" dirty="0" smtClean="0"/>
              <a:t> the result as shown in the formula on the slide.</a:t>
            </a:r>
          </a:p>
          <a:p>
            <a:pPr>
              <a:buFont typeface="Arial" pitchFamily="34" charset="0"/>
              <a:buChar char="•"/>
            </a:pPr>
            <a:r>
              <a:rPr lang="en-US" baseline="0" dirty="0" smtClean="0"/>
              <a:t> This procedure provides an unbiased estimator of the integrand, which means that “on average”, it produces the correct result i.e. the integral that we want to compute.</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Thanks to the formal simplicity of the path integral formulation, applying Monte Carlo integration is really a more-or-less</a:t>
            </a:r>
            <a:r>
              <a:rPr lang="en-US" baseline="0" dirty="0" smtClean="0"/>
              <a:t> mechanical process.</a:t>
            </a:r>
          </a:p>
          <a:p>
            <a:pPr>
              <a:buFont typeface="Arial" pitchFamily="34" charset="0"/>
              <a:buChar char="•"/>
            </a:pPr>
            <a:r>
              <a:rPr lang="en-US" baseline="0" dirty="0" smtClean="0"/>
              <a:t> For each pixel, we need to repeatedly evaluate the estimator shown at the top right of the slide and average the estimates.</a:t>
            </a:r>
          </a:p>
          <a:p>
            <a:pPr>
              <a:buFont typeface="Arial" pitchFamily="34" charset="0"/>
              <a:buChar char="•"/>
            </a:pPr>
            <a:r>
              <a:rPr lang="en-US" baseline="0" dirty="0" smtClean="0"/>
              <a:t> This involves the following three steps:</a:t>
            </a:r>
          </a:p>
          <a:p>
            <a:pPr lvl="1">
              <a:buFont typeface="Arial" pitchFamily="34" charset="0"/>
              <a:buChar char="•"/>
            </a:pPr>
            <a:r>
              <a:rPr lang="en-US" baseline="0" dirty="0" smtClean="0"/>
              <a:t> First, we need to draw (or sample, or generate – all are synonyms) a random light transport path </a:t>
            </a:r>
            <a:r>
              <a:rPr lang="en-US" i="1" baseline="0" dirty="0" smtClean="0"/>
              <a:t>x</a:t>
            </a:r>
            <a:r>
              <a:rPr lang="en-US" baseline="0" dirty="0" smtClean="0"/>
              <a:t> in the scene (connecting a light source to the camera).</a:t>
            </a:r>
          </a:p>
          <a:p>
            <a:pPr lvl="1">
              <a:buFont typeface="Arial" pitchFamily="34" charset="0"/>
              <a:buChar char="•"/>
            </a:pPr>
            <a:r>
              <a:rPr lang="en-US" baseline="0" dirty="0" smtClean="0"/>
              <a:t> Then we need to evaluate the probability density of this path, and the contribution function.</a:t>
            </a:r>
          </a:p>
          <a:p>
            <a:pPr lvl="1">
              <a:buFont typeface="Arial" pitchFamily="34" charset="0"/>
              <a:buChar char="•"/>
            </a:pPr>
            <a:r>
              <a:rPr lang="en-US" baseline="0" dirty="0" smtClean="0"/>
              <a:t> Finally, we simply evaluate the formula at the top of the slide.</a:t>
            </a:r>
          </a:p>
          <a:p>
            <a:pPr lvl="0">
              <a:buFont typeface="Arial" pitchFamily="34" charset="0"/>
              <a:buChar char="•"/>
            </a:pPr>
            <a:r>
              <a:rPr lang="en-US" baseline="0" dirty="0" smtClean="0"/>
              <a:t> Evaluating the path contribution function is simple – we have an analytic formula for doing this that takes a path and returns a number (or an RGB value) – the path contribution.</a:t>
            </a:r>
          </a:p>
          <a:p>
            <a:pPr lvl="0">
              <a:buFont typeface="Arial" pitchFamily="34" charset="0"/>
              <a:buChar char="•"/>
            </a:pPr>
            <a:r>
              <a:rPr lang="en-US" baseline="0" dirty="0" smtClean="0"/>
              <a:t> However, we have not discussed so far how paths can be sampled and how the PDF of the resulting path can be evaluated.</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baseline="0" dirty="0" smtClean="0"/>
              <a:t> The use of global illumination in feature film production started with PDI/</a:t>
            </a:r>
            <a:r>
              <a:rPr lang="en-US" baseline="0" dirty="0" err="1" smtClean="0"/>
              <a:t>Dreamwork’s</a:t>
            </a:r>
            <a:r>
              <a:rPr lang="en-US" baseline="0" dirty="0" smtClean="0"/>
              <a:t> Shrek 2. They used irradiance caching to compute a single bounce of diffuse indirect illumination – so not really the full light transport.</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The Monster House in 2006 was probably the time that ray-based, accurate Monte Carlo light transport simulation was used in movie production. </a:t>
            </a:r>
          </a:p>
          <a:p>
            <a:pPr>
              <a:buFont typeface="Arial" pitchFamily="34" charset="0"/>
              <a:buChar char="•"/>
            </a:pPr>
            <a:r>
              <a:rPr lang="en-US" baseline="0" dirty="0" smtClean="0"/>
              <a:t> It was rendered with the Arnold renderer – a brute force path tracer developed by Marcos </a:t>
            </a:r>
            <a:r>
              <a:rPr lang="en-US" baseline="0" dirty="0" err="1" smtClean="0"/>
              <a:t>Fajardo</a:t>
            </a:r>
            <a:r>
              <a:rPr lang="en-US" baseline="0" dirty="0" smtClean="0"/>
              <a:t> in collaboration with Sony </a:t>
            </a:r>
            <a:r>
              <a:rPr lang="en-US" baseline="0" dirty="0" err="1" smtClean="0"/>
              <a:t>Imageworks</a:t>
            </a:r>
            <a:r>
              <a:rPr lang="en-US" baseline="0" dirty="0" smtClean="0"/>
              <a:t>.</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Path sampling techniques</a:t>
            </a:r>
            <a:r>
              <a:rPr lang="en-US" baseline="0" dirty="0" smtClean="0"/>
              <a:t> and the induced path PDF are an essential aspect of the path integral framework.</a:t>
            </a:r>
            <a:endParaRPr lang="en-US" dirty="0" smtClean="0"/>
          </a:p>
          <a:p>
            <a:pPr>
              <a:buFont typeface="Arial" pitchFamily="34" charset="0"/>
              <a:buChar char="•"/>
            </a:pPr>
            <a:r>
              <a:rPr lang="en-US" dirty="0" smtClean="0"/>
              <a:t> In fact, from the point of view of the</a:t>
            </a:r>
            <a:r>
              <a:rPr lang="en-US" baseline="0" dirty="0" smtClean="0"/>
              <a:t> path integral formulation, </a:t>
            </a:r>
            <a:r>
              <a:rPr lang="en-US" dirty="0" smtClean="0"/>
              <a:t>the only difference between many light transport</a:t>
            </a:r>
            <a:r>
              <a:rPr lang="en-US" baseline="0" dirty="0" smtClean="0"/>
              <a:t> simulation </a:t>
            </a:r>
            <a:r>
              <a:rPr lang="en-US" dirty="0" smtClean="0"/>
              <a:t>algorithms are </a:t>
            </a:r>
            <a:r>
              <a:rPr lang="en-US" baseline="0" dirty="0" smtClean="0"/>
              <a:t>the employed path sampling techniques and their associated PDFs.</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For example, path tracing samples paths by starting at the camera sensor, and extending the path by BRDF importance sampling, and possibly explicitly connecting a to</a:t>
            </a:r>
            <a:r>
              <a:rPr lang="en-US" baseline="0" dirty="0" smtClean="0"/>
              <a:t> a vertex sampled on the light source.</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Light tracing</a:t>
            </a:r>
            <a:r>
              <a:rPr lang="en-US" baseline="0" dirty="0" smtClean="0"/>
              <a:t>, on the other hand, starts paths at the light sources.</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Though</a:t>
            </a:r>
            <a:r>
              <a:rPr lang="en-US" baseline="0" dirty="0" smtClean="0"/>
              <a:t> path tracing and light tracing may seem to be very different algorithms, from the path integral point of view they are essentially the same.</a:t>
            </a:r>
          </a:p>
          <a:p>
            <a:pPr>
              <a:buFont typeface="Arial" pitchFamily="34" charset="0"/>
              <a:buChar char="•"/>
            </a:pPr>
            <a:r>
              <a:rPr lang="en-US" baseline="0" dirty="0" smtClean="0"/>
              <a:t> The only difference is the path sampling procedure and the associated path PDF.</a:t>
            </a:r>
          </a:p>
          <a:p>
            <a:pPr>
              <a:buFont typeface="Arial" pitchFamily="34" charset="0"/>
              <a:buChar char="•"/>
            </a:pPr>
            <a:r>
              <a:rPr lang="en-US" baseline="0" dirty="0" smtClean="0"/>
              <a:t> But the general form of the Monte Carlo estimator is exactly the same – only the PDF formula changes.</a:t>
            </a:r>
          </a:p>
          <a:p>
            <a:pPr>
              <a:buFont typeface="Arial" pitchFamily="34" charset="0"/>
              <a:buChar char="•"/>
            </a:pPr>
            <a:r>
              <a:rPr lang="en-US" baseline="0" dirty="0" smtClean="0"/>
              <a:t> Without the path integral framework, we would need equations of importance transport to formulate light tracing, which can get messy.</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So how exactly do we sample the paths and how do we compute the path PDF?</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Most of the practical algorithms rely on local path sampling, where paths are build by adding one vertex at a time until a complete path is built.</a:t>
            </a:r>
          </a:p>
          <a:p>
            <a:pPr>
              <a:buFont typeface="Arial" pitchFamily="34" charset="0"/>
              <a:buChar char="•"/>
            </a:pPr>
            <a:r>
              <a:rPr lang="en-US" baseline="0" dirty="0" smtClean="0"/>
              <a:t> There are three common basic operations.</a:t>
            </a:r>
          </a:p>
          <a:p>
            <a:pPr lvl="1">
              <a:buFont typeface="Arial" pitchFamily="34" charset="0"/>
              <a:buChar char="•"/>
            </a:pPr>
            <a:r>
              <a:rPr lang="en-US" baseline="0" dirty="0" smtClean="0"/>
              <a:t> First, we can sample a path vertex from an a priori given distribution over scene surfaces. We usually employ this technique to start a path either on a light source or on the camera sensor.</a:t>
            </a:r>
          </a:p>
          <a:p>
            <a:pPr lvl="1">
              <a:buFont typeface="Arial" pitchFamily="34" charset="0"/>
              <a:buChar char="•"/>
            </a:pPr>
            <a:r>
              <a:rPr lang="en-US" baseline="0" dirty="0" smtClean="0"/>
              <a:t> Second, given a sub-path that we’ve already sampled with a vertex at its end, we may sample a direction from that vertex, and shoot a ray in this direction to obtain the next path vertex.</a:t>
            </a:r>
          </a:p>
          <a:p>
            <a:pPr lvl="1">
              <a:buFont typeface="Arial" pitchFamily="34" charset="0"/>
              <a:buChar char="•"/>
            </a:pPr>
            <a:r>
              <a:rPr lang="en-US" baseline="0" dirty="0" smtClean="0"/>
              <a:t> Finally, given two sub-paths, we may connect their end-vertices to form a full light transport path. This technique actually does not add any vertex to the path. It is more or less a simple visibility check to see if the contribution function of the path is non-zero.</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Let us see how these three basic operations are used in a simple path tracer.</a:t>
            </a:r>
          </a:p>
          <a:p>
            <a:pPr>
              <a:buFont typeface="Arial" pitchFamily="34" charset="0"/>
              <a:buChar char="•"/>
            </a:pPr>
            <a:r>
              <a:rPr lang="en-US" dirty="0" smtClean="0"/>
              <a:t> First, we generate a vertex on the camera lens,</a:t>
            </a:r>
            <a:r>
              <a:rPr lang="en-US" baseline="0" dirty="0" smtClean="0"/>
              <a:t> usually from a uniform distribution over the lens surface – so this corresponds to </a:t>
            </a:r>
            <a:r>
              <a:rPr lang="en-US" dirty="0" smtClean="0"/>
              <a:t>operation</a:t>
            </a:r>
            <a:r>
              <a:rPr lang="en-US" baseline="0" dirty="0" smtClean="0"/>
              <a:t> 1.</a:t>
            </a:r>
          </a:p>
          <a:p>
            <a:pPr>
              <a:buFont typeface="Arial" pitchFamily="34" charset="0"/>
              <a:buChar char="•"/>
            </a:pPr>
            <a:r>
              <a:rPr lang="en-US" baseline="0" dirty="0" smtClean="0"/>
              <a:t> Second, we pick a random direction form this point such that it passes through the image plane, and shoot a ray to extend the path. This is operation 2.</a:t>
            </a:r>
          </a:p>
          <a:p>
            <a:pPr>
              <a:buFont typeface="Arial" pitchFamily="34" charset="0"/>
              <a:buChar char="•"/>
            </a:pPr>
            <a:r>
              <a:rPr lang="en-US" baseline="0" dirty="0" smtClean="0"/>
              <a:t> Third, we may generate an independent point on the light source (operation 1) and test visibility (operation 3) to form a complete light transport path.</a:t>
            </a:r>
          </a:p>
          <a:p>
            <a:pPr>
              <a:buFont typeface="Arial" pitchFamily="34" charset="0"/>
              <a:buChar char="•"/>
            </a:pPr>
            <a:r>
              <a:rPr lang="en-US" baseline="0" dirty="0" smtClean="0"/>
              <a:t> We could also continue the path by sampling a random direction and shooting a ray (operation 2), and eventually hit the light source to complete the path.</a:t>
            </a:r>
          </a:p>
          <a:p>
            <a:pPr>
              <a:buFont typeface="Arial" pitchFamily="34" charset="0"/>
              <a:buChar char="•"/>
            </a:pPr>
            <a:endParaRPr lang="en-US" baseline="0" dirty="0" smtClean="0"/>
          </a:p>
          <a:p>
            <a:pPr>
              <a:buFont typeface="Arial" pitchFamily="34" charset="0"/>
              <a:buChar char="•"/>
            </a:pPr>
            <a:r>
              <a:rPr lang="en-US" baseline="0" dirty="0" smtClean="0"/>
              <a:t> An important thing to notice is that one single primary ray from the camera actually creates a full family of light transport paths. These path are correlated, because they share some of the path vertices, but they are distinct entities in the path space.</a:t>
            </a:r>
          </a:p>
          <a:p>
            <a:pPr>
              <a:buFont typeface="Arial" pitchFamily="34" charset="0"/>
              <a:buChar char="•"/>
            </a:pP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49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These same basic operations are used</a:t>
            </a:r>
            <a:r>
              <a:rPr lang="en-US" baseline="0" dirty="0" smtClean="0"/>
              <a:t> to construct paths in light tracing and bidirectional path tracing.</a:t>
            </a:r>
          </a:p>
          <a:p>
            <a:pPr>
              <a:buFont typeface="Arial" pitchFamily="34" charset="0"/>
              <a:buChar char="•"/>
            </a:pP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50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Not that we know how to construct a path, we need to evaluate its PDF so that we can plug</a:t>
            </a:r>
            <a:r>
              <a:rPr lang="en-US" baseline="0" dirty="0" smtClean="0"/>
              <a:t> it into the MC estimator.</a:t>
            </a:r>
          </a:p>
          <a:p>
            <a:pPr>
              <a:buFont typeface="Arial" pitchFamily="34" charset="0"/>
              <a:buChar char="•"/>
            </a:pPr>
            <a:r>
              <a:rPr lang="en-US" baseline="0" dirty="0" smtClean="0"/>
              <a:t> In general the PDF of a light path is simply the </a:t>
            </a:r>
            <a:r>
              <a:rPr lang="en-US" b="1" baseline="0" dirty="0" smtClean="0"/>
              <a:t>joint </a:t>
            </a:r>
            <a:r>
              <a:rPr lang="en-US" baseline="0" dirty="0" smtClean="0"/>
              <a:t>PDF of the path vertices.</a:t>
            </a:r>
          </a:p>
          <a:p>
            <a:pPr>
              <a:buFont typeface="Arial" pitchFamily="34" charset="0"/>
              <a:buChar char="•"/>
            </a:pPr>
            <a:r>
              <a:rPr lang="en-US" baseline="0" dirty="0" smtClean="0"/>
              <a:t> That is to say, the PDF that the first vertex is where it is </a:t>
            </a:r>
            <a:r>
              <a:rPr lang="en-US" b="0" i="1" baseline="0" dirty="0" smtClean="0"/>
              <a:t>and</a:t>
            </a:r>
            <a:r>
              <a:rPr lang="en-US" b="1" baseline="0" dirty="0" smtClean="0"/>
              <a:t> </a:t>
            </a:r>
            <a:r>
              <a:rPr lang="en-US" baseline="0" dirty="0" smtClean="0"/>
              <a:t>the second vertex is where it is, etc.</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51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52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baseline="0" dirty="0" smtClean="0"/>
              <a:t> Arnold has in fact started a quiet revolution, where most VFX and animation studios are nowadays shifting toward rendering solutions based on physically plausible light transport simulation.</a:t>
            </a:r>
          </a:p>
          <a:p>
            <a:pPr>
              <a:buFont typeface="Arial" pitchFamily="34" charset="0"/>
              <a:buChar char="•"/>
            </a:pPr>
            <a:r>
              <a:rPr lang="en-US" baseline="0" dirty="0" smtClean="0"/>
              <a:t> Advantages of this approach are indisputable</a:t>
            </a:r>
          </a:p>
          <a:p>
            <a:pPr lvl="1">
              <a:buFont typeface="Arial" pitchFamily="34" charset="0"/>
              <a:buChar char="•"/>
            </a:pPr>
            <a:r>
              <a:rPr lang="en-US" baseline="0" dirty="0" smtClean="0"/>
              <a:t> improved accuracy</a:t>
            </a:r>
          </a:p>
          <a:p>
            <a:pPr lvl="1">
              <a:buFont typeface="Arial" pitchFamily="34" charset="0"/>
              <a:buChar char="•"/>
            </a:pPr>
            <a:r>
              <a:rPr lang="en-US" baseline="0" dirty="0" smtClean="0"/>
              <a:t> easier rendering set up – no need for specialized solutions for different illumination effects</a:t>
            </a:r>
          </a:p>
          <a:p>
            <a:pPr lvl="1">
              <a:buFont typeface="Arial" pitchFamily="34" charset="0"/>
              <a:buChar char="•"/>
            </a:pPr>
            <a:r>
              <a:rPr lang="en-US" baseline="0" dirty="0" smtClean="0"/>
              <a:t> guaranteed visual consistency – the most important thing in movies!</a:t>
            </a:r>
          </a:p>
          <a:p>
            <a:pPr lvl="0">
              <a:buFont typeface="Arial" pitchFamily="34" charset="0"/>
              <a:buChar char="•"/>
            </a:pPr>
            <a:r>
              <a:rPr lang="en-US" baseline="0" dirty="0" smtClean="0"/>
              <a:t> The shift in movie production toward physically based light transport underlines the importance of research and development in this area. It is also one of the important motivations behind this course.</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joint path PDF</a:t>
            </a:r>
            <a:r>
              <a:rPr lang="en-US" baseline="0" dirty="0" smtClean="0"/>
              <a:t> is given by the product of the conditional vertex PDF.</a:t>
            </a:r>
          </a:p>
          <a:p>
            <a:pPr>
              <a:buFont typeface="Arial" pitchFamily="34" charset="0"/>
              <a:buChar char="•"/>
            </a:pPr>
            <a:r>
              <a:rPr lang="en-US" baseline="0" dirty="0" smtClean="0"/>
              <a:t> To see what this means, let us again take the example of path tracing, where we build a path starting from the camera.</a:t>
            </a:r>
          </a:p>
          <a:p>
            <a:pPr>
              <a:buFont typeface="Arial" pitchFamily="34" charset="0"/>
              <a:buChar char="•"/>
            </a:pPr>
            <a:r>
              <a:rPr lang="en-US" baseline="0" dirty="0" smtClean="0"/>
              <a:t> Vertex </a:t>
            </a:r>
            <a:r>
              <a:rPr lang="en-US" i="1" baseline="0" dirty="0" smtClean="0"/>
              <a:t>x</a:t>
            </a:r>
            <a:r>
              <a:rPr lang="en-US" baseline="-25000" dirty="0" smtClean="0"/>
              <a:t>3</a:t>
            </a:r>
            <a:r>
              <a:rPr lang="en-US" baseline="0" dirty="0" smtClean="0"/>
              <a:t> comes from an a priori distribution </a:t>
            </a:r>
            <a:r>
              <a:rPr lang="en-US" i="1" baseline="0" dirty="0" smtClean="0"/>
              <a:t>p</a:t>
            </a:r>
            <a:r>
              <a:rPr lang="en-US" baseline="0" dirty="0" smtClean="0"/>
              <a:t>(</a:t>
            </a:r>
            <a:r>
              <a:rPr lang="en-US" i="1" baseline="0" dirty="0" smtClean="0"/>
              <a:t>x</a:t>
            </a:r>
            <a:r>
              <a:rPr lang="en-US" baseline="-25000" dirty="0" smtClean="0"/>
              <a:t>3</a:t>
            </a:r>
            <a:r>
              <a:rPr lang="en-US" baseline="0" dirty="0" smtClean="0"/>
              <a:t>) over the camera lens (usually uniform; or the delta distribution for a pinhole camera).</a:t>
            </a:r>
          </a:p>
          <a:p>
            <a:pPr>
              <a:buFont typeface="Arial" pitchFamily="34" charset="0"/>
              <a:buChar char="•"/>
            </a:pPr>
            <a:r>
              <a:rPr lang="en-US" baseline="0" dirty="0" smtClean="0"/>
              <a:t> Vertex </a:t>
            </a:r>
            <a:r>
              <a:rPr lang="en-US" i="1" baseline="0" dirty="0" smtClean="0"/>
              <a:t>x</a:t>
            </a:r>
            <a:r>
              <a:rPr lang="en-US" baseline="-25000" dirty="0" smtClean="0"/>
              <a:t>2</a:t>
            </a:r>
            <a:r>
              <a:rPr lang="en-US" baseline="0" dirty="0" smtClean="0"/>
              <a:t> is sampled by generating a random direction from </a:t>
            </a:r>
            <a:r>
              <a:rPr lang="en-US" i="1" baseline="0" dirty="0" smtClean="0"/>
              <a:t>x</a:t>
            </a:r>
            <a:r>
              <a:rPr lang="en-US" baseline="-25000" dirty="0" smtClean="0"/>
              <a:t>3</a:t>
            </a:r>
            <a:r>
              <a:rPr lang="en-US" baseline="0" dirty="0" smtClean="0"/>
              <a:t> and shooting a ray. This induces a PDF for </a:t>
            </a:r>
            <a:r>
              <a:rPr lang="en-US" i="1" baseline="0" dirty="0" smtClean="0"/>
              <a:t>x</a:t>
            </a:r>
            <a:r>
              <a:rPr lang="en-US" baseline="-25000" dirty="0" smtClean="0"/>
              <a:t>2</a:t>
            </a:r>
            <a:r>
              <a:rPr lang="en-US" baseline="0" dirty="0" smtClean="0"/>
              <a:t>, </a:t>
            </a:r>
            <a:r>
              <a:rPr lang="en-US" i="1" baseline="0" dirty="0" smtClean="0"/>
              <a:t>p</a:t>
            </a:r>
            <a:r>
              <a:rPr lang="en-US" baseline="0" dirty="0" smtClean="0"/>
              <a:t>(</a:t>
            </a:r>
            <a:r>
              <a:rPr lang="en-US" i="1" baseline="0" dirty="0" smtClean="0"/>
              <a:t>x</a:t>
            </a:r>
            <a:r>
              <a:rPr lang="en-US" baseline="-25000" dirty="0" smtClean="0"/>
              <a:t>2</a:t>
            </a:r>
            <a:r>
              <a:rPr lang="en-US" baseline="0" dirty="0" smtClean="0"/>
              <a:t> | </a:t>
            </a:r>
            <a:r>
              <a:rPr lang="en-US" i="1" baseline="0" dirty="0" smtClean="0"/>
              <a:t>x</a:t>
            </a:r>
            <a:r>
              <a:rPr lang="en-US" baseline="-25000" dirty="0" smtClean="0"/>
              <a:t>3</a:t>
            </a:r>
            <a:r>
              <a:rPr lang="en-US" baseline="0" dirty="0" smtClean="0"/>
              <a:t>), which is in fact conditional on vertex </a:t>
            </a:r>
            <a:r>
              <a:rPr lang="en-US" i="1" baseline="0" dirty="0" smtClean="0"/>
              <a:t>x</a:t>
            </a:r>
            <a:r>
              <a:rPr lang="en-US" baseline="-25000" dirty="0" smtClean="0"/>
              <a:t>3</a:t>
            </a:r>
            <a:r>
              <a:rPr lang="en-US" baseline="0" dirty="0" smtClean="0"/>
              <a:t>.</a:t>
            </a:r>
          </a:p>
          <a:p>
            <a:pPr>
              <a:buFont typeface="Arial" pitchFamily="34" charset="0"/>
              <a:buChar char="•"/>
            </a:pPr>
            <a:r>
              <a:rPr lang="en-US" baseline="0" dirty="0" smtClean="0"/>
              <a:t> The same thing holds for vertex </a:t>
            </a:r>
            <a:r>
              <a:rPr lang="en-US" i="1" baseline="0" dirty="0" smtClean="0"/>
              <a:t>x</a:t>
            </a:r>
            <a:r>
              <a:rPr lang="en-US" baseline="-25000" dirty="0" smtClean="0"/>
              <a:t>1</a:t>
            </a:r>
            <a:r>
              <a:rPr lang="en-US" baseline="0" dirty="0" smtClean="0"/>
              <a:t>, which is sampled by shooting a ray in a random direction from </a:t>
            </a:r>
            <a:r>
              <a:rPr lang="en-US" i="1" baseline="0" dirty="0" smtClean="0"/>
              <a:t>x</a:t>
            </a:r>
            <a:r>
              <a:rPr lang="en-US" baseline="-25000" dirty="0" smtClean="0"/>
              <a:t>2</a:t>
            </a:r>
            <a:r>
              <a:rPr lang="en-US" baseline="0" dirty="0" smtClean="0"/>
              <a:t>.</a:t>
            </a:r>
          </a:p>
          <a:p>
            <a:pPr>
              <a:buFont typeface="Arial" pitchFamily="34" charset="0"/>
              <a:buChar char="•"/>
            </a:pPr>
            <a:r>
              <a:rPr lang="en-US" baseline="0" dirty="0" smtClean="0"/>
              <a:t> Finally, vertex </a:t>
            </a:r>
            <a:r>
              <a:rPr lang="en-US" i="1" baseline="0" dirty="0" smtClean="0"/>
              <a:t>x</a:t>
            </a:r>
            <a:r>
              <a:rPr lang="en-US" baseline="-25000" dirty="0" smtClean="0"/>
              <a:t>0</a:t>
            </a:r>
            <a:r>
              <a:rPr lang="en-US" baseline="0" dirty="0" smtClean="0"/>
              <a:t> on the light source might be sampled from an uniform distribution over the light source area with </a:t>
            </a:r>
            <a:r>
              <a:rPr lang="en-US" baseline="0" dirty="0" err="1" smtClean="0"/>
              <a:t>pdf</a:t>
            </a:r>
            <a:r>
              <a:rPr lang="en-US" baseline="0" dirty="0" smtClean="0"/>
              <a:t> </a:t>
            </a:r>
            <a:r>
              <a:rPr lang="en-US" i="1" baseline="0" dirty="0" smtClean="0"/>
              <a:t>p</a:t>
            </a:r>
            <a:r>
              <a:rPr lang="en-US" baseline="0" dirty="0" smtClean="0"/>
              <a:t>(</a:t>
            </a:r>
            <a:r>
              <a:rPr lang="en-US" i="1" baseline="0" dirty="0" smtClean="0"/>
              <a:t>x</a:t>
            </a:r>
            <a:r>
              <a:rPr lang="en-US" baseline="-25000" dirty="0" smtClean="0"/>
              <a:t>0</a:t>
            </a:r>
            <a:r>
              <a:rPr lang="en-US" baseline="0" dirty="0" smtClean="0"/>
              <a:t>), independently of the other path vertices. </a:t>
            </a:r>
          </a:p>
          <a:p>
            <a:pPr>
              <a:buFont typeface="Arial" pitchFamily="34" charset="0"/>
              <a:buChar char="•"/>
            </a:pPr>
            <a:r>
              <a:rPr lang="en-US" baseline="0" dirty="0" smtClean="0"/>
              <a:t> The full joint PDF is given by the product of all these individual terms.</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53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It</a:t>
            </a:r>
            <a:r>
              <a:rPr lang="en-US" baseline="0" dirty="0" smtClean="0"/>
              <a:t> is customary to simplify this somewhat pedantic notation and leave out the conditional signs. Nonetheless, it is important to keep in mind that the path vertex PDFs for vertices that are not sampled independently are indeed conditional PDFs.</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54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In accordance with </a:t>
            </a:r>
            <a:r>
              <a:rPr lang="en-US" baseline="0" dirty="0" smtClean="0"/>
              <a:t>the principle of importance sampling, we want to generate full paths </a:t>
            </a:r>
            <a:r>
              <a:rPr lang="en-US" baseline="0" dirty="0" err="1" smtClean="0"/>
              <a:t>paths</a:t>
            </a:r>
            <a:r>
              <a:rPr lang="en-US" baseline="0" dirty="0" smtClean="0"/>
              <a:t> from a distribution with probability density proportional to the measurement contribution function. That is, high-contribution paths should have proportionally high probability of being sampled.</a:t>
            </a:r>
          </a:p>
          <a:p>
            <a:pPr>
              <a:buFont typeface="Arial" pitchFamily="34" charset="0"/>
              <a:buChar char="•"/>
            </a:pPr>
            <a:r>
              <a:rPr lang="en-US" baseline="0" dirty="0" smtClean="0"/>
              <a:t> Local path sampling takes an approximate approach, where each local sampling operation tries to importance sample the terms of the contribution function associated with the vertex being sampled.</a:t>
            </a:r>
          </a:p>
          <a:p>
            <a:pPr>
              <a:buFont typeface="Arial" pitchFamily="34" charset="0"/>
              <a:buChar char="•"/>
            </a:pPr>
            <a:r>
              <a:rPr lang="en-US" baseline="0" dirty="0" smtClean="0"/>
              <a:t> For example, when starting a path on the light source, we usually sample the initial vertex from a distribution proportional to the emitted power.</a:t>
            </a:r>
          </a:p>
          <a:p>
            <a:pPr>
              <a:buFont typeface="Arial" pitchFamily="34" charset="0"/>
              <a:buChar char="•"/>
            </a:pPr>
            <a:r>
              <a:rPr lang="en-US" baseline="0" dirty="0" smtClean="0"/>
              <a:t> When extending the path from an existing vertex, we usually sample the random direction proportionally to the BRDF at the vertex.</a:t>
            </a:r>
          </a:p>
          <a:p>
            <a:pPr>
              <a:buFont typeface="Arial" pitchFamily="34" charset="0"/>
              <a:buChar char="•"/>
            </a:pPr>
            <a:r>
              <a:rPr lang="en-US" baseline="0" dirty="0" smtClean="0"/>
              <a:t> Similarly, when connecting two sub-paths with an edge, we may want to prefer connections with high throughput (though this is rarely done in practice).</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55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There is one important technical detail associated with computing the path PDF</a:t>
            </a:r>
            <a:r>
              <a:rPr lang="en-US" baseline="0" dirty="0" smtClean="0"/>
              <a:t> for vertices created by direction sampling.</a:t>
            </a:r>
          </a:p>
          <a:p>
            <a:pPr>
              <a:buFont typeface="Arial" pitchFamily="34" charset="0"/>
              <a:buChar char="•"/>
            </a:pPr>
            <a:r>
              <a:rPr lang="en-US" baseline="0" dirty="0" smtClean="0"/>
              <a:t> The path integral is expressed with respect to the surface area measure – we are integrating over the surface of the scene – but the direction sampling usually gives the PDF with respect to the (projected) solid angle.</a:t>
            </a:r>
          </a:p>
          <a:p>
            <a:pPr>
              <a:buFont typeface="Arial" pitchFamily="34" charset="0"/>
              <a:buChar char="•"/>
            </a:pPr>
            <a:r>
              <a:rPr lang="en-US" baseline="0" dirty="0" smtClean="0"/>
              <a:t> The conversion factor from the projected solid angle measure to the area measure is the geometry factor.</a:t>
            </a:r>
          </a:p>
          <a:p>
            <a:pPr>
              <a:buFont typeface="Arial" pitchFamily="34" charset="0"/>
              <a:buChar char="•"/>
            </a:pPr>
            <a:r>
              <a:rPr lang="en-US" baseline="0" dirty="0" smtClean="0"/>
              <a:t> This means that any vertex generated by first picking a direction and then shooting a ray has the geometry factor of the generated edge importance sampled – the only geometry factor that are not importance sampled actually correspond to the connecting edges (operation 3 in local path sampling).</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57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At</a:t>
            </a:r>
            <a:r>
              <a:rPr lang="en-US" baseline="0" dirty="0" smtClean="0"/>
              <a:t> this point, we should summarize the mathematical development so far.</a:t>
            </a:r>
          </a:p>
          <a:p>
            <a:pPr>
              <a:buFont typeface="Arial" pitchFamily="34" charset="0"/>
              <a:buChar char="•"/>
            </a:pPr>
            <a:r>
              <a:rPr lang="en-US" baseline="0" dirty="0" smtClean="0"/>
              <a:t> The path integral formulation gives the pixel value as an integral over all light transport paths of all lengths.</a:t>
            </a:r>
          </a:p>
          <a:p>
            <a:pPr>
              <a:buFont typeface="Arial" pitchFamily="34" charset="0"/>
              <a:buChar char="•"/>
            </a:pPr>
            <a:r>
              <a:rPr lang="en-US" baseline="0" dirty="0" smtClean="0"/>
              <a:t> A light transport path is the trajectory of a light carrying particle. It is usually a </a:t>
            </a:r>
            <a:r>
              <a:rPr lang="en-US" baseline="0" dirty="0" err="1" smtClean="0"/>
              <a:t>polyline</a:t>
            </a:r>
            <a:r>
              <a:rPr lang="en-US" baseline="0" dirty="0" smtClean="0"/>
              <a:t> specified by its vertices.</a:t>
            </a:r>
          </a:p>
          <a:p>
            <a:pPr>
              <a:buFont typeface="Arial" pitchFamily="34" charset="0"/>
              <a:buChar char="•"/>
            </a:pPr>
            <a:r>
              <a:rPr lang="en-US" baseline="0" dirty="0" smtClean="0"/>
              <a:t> The integrand is the measurement contribution function, which is the product of emitted radiance, sensor sensitivity, and path throughput. </a:t>
            </a:r>
          </a:p>
          <a:p>
            <a:pPr>
              <a:buFont typeface="Arial" pitchFamily="34" charset="0"/>
              <a:buChar char="•"/>
            </a:pPr>
            <a:r>
              <a:rPr lang="en-US" baseline="0" dirty="0" smtClean="0"/>
              <a:t> Path throughput is the product of BRDFs at the inner path vertices and geometry factors at the path edges.</a:t>
            </a:r>
          </a:p>
          <a:p>
            <a:pPr>
              <a:buFont typeface="Arial" pitchFamily="34" charset="0"/>
              <a:buChar char="•"/>
            </a:pPr>
            <a:r>
              <a:rPr lang="en-US" baseline="0" dirty="0" smtClean="0"/>
              <a:t> To evaluate the integral, we use Monte Carlo estimator in the form shown at the top right of the slide.</a:t>
            </a:r>
          </a:p>
          <a:p>
            <a:pPr>
              <a:buFont typeface="Arial" pitchFamily="34" charset="0"/>
              <a:buChar char="•"/>
            </a:pPr>
            <a:r>
              <a:rPr lang="en-US" baseline="0" dirty="0" smtClean="0"/>
              <a:t> To evaluate the estimator, we need to sample a random path from a suitable distribution with PDF </a:t>
            </a:r>
            <a:r>
              <a:rPr lang="en-US" i="1" baseline="0" dirty="0" smtClean="0"/>
              <a:t>p</a:t>
            </a:r>
            <a:r>
              <a:rPr lang="en-US" baseline="0" dirty="0" smtClean="0"/>
              <a:t>(</a:t>
            </a:r>
            <a:r>
              <a:rPr lang="en-US" i="1" baseline="0" dirty="0" smtClean="0"/>
              <a:t>x</a:t>
            </a:r>
            <a:r>
              <a:rPr lang="en-US" baseline="0" dirty="0" smtClean="0"/>
              <a:t>).</a:t>
            </a:r>
          </a:p>
          <a:p>
            <a:pPr>
              <a:buFont typeface="Arial" pitchFamily="34" charset="0"/>
              <a:buChar char="•"/>
            </a:pPr>
            <a:r>
              <a:rPr lang="en-US" baseline="0" dirty="0" smtClean="0"/>
              <a:t> We usually use local path sampling to construct the paths, where we add one vertex at a time. In this case, the full path PDF is given by the product of the (conditional) PDFs for sampling the individual path vertices.</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58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From the point of view of the path integral framework, different light transport</a:t>
            </a:r>
            <a:r>
              <a:rPr lang="en-US" baseline="0" dirty="0" smtClean="0"/>
              <a:t> algorithms (based on Monte Carlo sampling) only differ by the path sampling techniques employed.</a:t>
            </a:r>
          </a:p>
          <a:p>
            <a:pPr>
              <a:buFont typeface="Arial" pitchFamily="34" charset="0"/>
              <a:buChar char="•"/>
            </a:pPr>
            <a:r>
              <a:rPr lang="en-US" baseline="0" dirty="0" smtClean="0"/>
              <a:t> The different sampling techniques imply different path PDF and therefore different relative efficiency for specific lighting effects. This will be detailed in the next part of the course.</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59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path integral framework is extremely</a:t>
            </a:r>
            <a:r>
              <a:rPr lang="en-US" baseline="0" dirty="0" smtClean="0"/>
              <a:t> </a:t>
            </a:r>
            <a:r>
              <a:rPr lang="en-US" dirty="0" smtClean="0"/>
              <a:t>useful for several reasons.</a:t>
            </a:r>
          </a:p>
          <a:p>
            <a:pPr>
              <a:buFont typeface="Arial" pitchFamily="34" charset="0"/>
              <a:buChar char="•"/>
            </a:pPr>
            <a:r>
              <a:rPr lang="en-US" dirty="0" smtClean="0"/>
              <a:t> First, it allows us to identify the weaknesses of existing algorithms. </a:t>
            </a:r>
          </a:p>
          <a:p>
            <a:pPr>
              <a:buFont typeface="Arial" pitchFamily="34" charset="0"/>
              <a:buChar char="•"/>
            </a:pPr>
            <a:r>
              <a:rPr lang="en-US" dirty="0" smtClean="0"/>
              <a:t> With a little bit of simplification, we could say that all problems of current light transport solutions boil down to poor path sampling. </a:t>
            </a:r>
          </a:p>
          <a:p>
            <a:pPr>
              <a:buFont typeface="Arial" pitchFamily="34" charset="0"/>
              <a:buChar char="•"/>
            </a:pPr>
            <a:r>
              <a:rPr lang="en-US" dirty="0" smtClean="0"/>
              <a:t> Specifically to the fact that some light transport paths that bring significant amount of energy from the light sources to</a:t>
            </a:r>
            <a:r>
              <a:rPr lang="en-US" baseline="0" dirty="0" smtClean="0"/>
              <a:t> the camera are not sampled with appropriately high probability.</a:t>
            </a:r>
          </a:p>
          <a:p>
            <a:pPr>
              <a:buFont typeface="Arial" pitchFamily="34" charset="0"/>
              <a:buChar char="•"/>
            </a:pPr>
            <a:r>
              <a:rPr lang="en-US" baseline="0" dirty="0" smtClean="0"/>
              <a:t> This means high estimator variance that produces noise and fireflies in the renderings.</a:t>
            </a:r>
          </a:p>
          <a:p>
            <a:pPr>
              <a:buFont typeface="Arial" pitchFamily="34" charset="0"/>
              <a:buChar char="•"/>
            </a:pPr>
            <a:endParaRPr lang="en-US" baseline="0" dirty="0" smtClean="0"/>
          </a:p>
          <a:p>
            <a:pPr>
              <a:buFont typeface="Arial" pitchFamily="34" charset="0"/>
              <a:buChar char="•"/>
            </a:pPr>
            <a:r>
              <a:rPr lang="en-US" baseline="0" dirty="0" smtClean="0"/>
              <a:t> Second, the path integral framework allows us to develop new light transport algorithms based on advanced, global path sampling techniques, such as Metropolis Light Transport. </a:t>
            </a:r>
          </a:p>
          <a:p>
            <a:pPr>
              <a:buFont typeface="Arial" pitchFamily="34" charset="0"/>
              <a:buChar char="•"/>
            </a:pPr>
            <a:r>
              <a:rPr lang="en-US" baseline="0" dirty="0" smtClean="0"/>
              <a:t> It also provides us with a means of combining different path sampling techniques in a provably good way using Multiple importance sampling.</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60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a:t>
            </a:r>
            <a:r>
              <a:rPr lang="en-US" baseline="0" dirty="0" smtClean="0"/>
              <a:t> term “path integral formulation” has a different </a:t>
            </a:r>
            <a:r>
              <a:rPr lang="en-US" baseline="0" smtClean="0"/>
              <a:t>meaning for different </a:t>
            </a:r>
            <a:r>
              <a:rPr lang="en-US" baseline="0" dirty="0" smtClean="0"/>
              <a:t>people.</a:t>
            </a:r>
          </a:p>
          <a:p>
            <a:pPr>
              <a:buFont typeface="Arial" pitchFamily="34" charset="0"/>
              <a:buChar char="•"/>
            </a:pPr>
            <a:r>
              <a:rPr lang="en-US" baseline="0" dirty="0" smtClean="0"/>
              <a:t> What I’ve presented in this course has been derived by </a:t>
            </a:r>
            <a:r>
              <a:rPr lang="en-US" baseline="0" dirty="0" err="1" smtClean="0"/>
              <a:t>Veach</a:t>
            </a:r>
            <a:r>
              <a:rPr lang="en-US" baseline="0" dirty="0" smtClean="0"/>
              <a:t> and </a:t>
            </a:r>
            <a:r>
              <a:rPr lang="en-US" baseline="0" dirty="0" err="1" smtClean="0"/>
              <a:t>Guibas</a:t>
            </a:r>
            <a:r>
              <a:rPr lang="en-US" baseline="0" dirty="0" smtClean="0"/>
              <a:t> by fairly straightforward manipulation of the Neumann series solution of the rendering equation.</a:t>
            </a:r>
          </a:p>
          <a:p>
            <a:pPr rtl="0" fontAlgn="base">
              <a:buFont typeface="Arial" pitchFamily="34" charset="0"/>
              <a:buChar char="•"/>
            </a:pPr>
            <a:r>
              <a:rPr lang="en-US" baseline="0" dirty="0" smtClean="0"/>
              <a:t> </a:t>
            </a:r>
            <a:r>
              <a:rPr lang="en-US" sz="1200" kern="1200" dirty="0" smtClean="0">
                <a:solidFill>
                  <a:schemeClr val="tx1"/>
                </a:solidFill>
                <a:latin typeface="Arial" charset="0"/>
                <a:ea typeface="+mn-ea"/>
                <a:cs typeface="+mn-cs"/>
              </a:rPr>
              <a:t>More widely known is Feynman’s path integral formulation, used to solve problems in quantum mechanics. In this formulation the transport paths are general curves, so the path space that we considered here (</a:t>
            </a:r>
            <a:r>
              <a:rPr lang="en-US" sz="1200" kern="1200" dirty="0" err="1" smtClean="0">
                <a:solidFill>
                  <a:schemeClr val="tx1"/>
                </a:solidFill>
                <a:latin typeface="Arial" charset="0"/>
                <a:ea typeface="+mn-ea"/>
                <a:cs typeface="+mn-cs"/>
              </a:rPr>
              <a:t>polylines</a:t>
            </a:r>
            <a:r>
              <a:rPr lang="en-US" sz="1200" kern="1200" dirty="0" smtClean="0">
                <a:solidFill>
                  <a:schemeClr val="tx1"/>
                </a:solidFill>
                <a:latin typeface="Arial" charset="0"/>
                <a:ea typeface="+mn-ea"/>
                <a:cs typeface="+mn-cs"/>
              </a:rPr>
              <a:t>) is just a small sub-space (of measure zero) of the path space in Feynman’s formulation. </a:t>
            </a:r>
            <a:endParaRPr lang="en-US" dirty="0" smtClean="0"/>
          </a:p>
          <a:p>
            <a:pPr rtl="0" fontAlgn="base">
              <a:buFont typeface="Arial" pitchFamily="34" charset="0"/>
              <a:buChar char="•"/>
            </a:pPr>
            <a:r>
              <a:rPr lang="en-US" sz="1200" kern="1200" dirty="0" err="1" smtClean="0">
                <a:solidFill>
                  <a:schemeClr val="tx1"/>
                </a:solidFill>
                <a:latin typeface="Arial" charset="0"/>
                <a:ea typeface="+mn-ea"/>
                <a:cs typeface="+mn-cs"/>
              </a:rPr>
              <a:t>Tessendorf</a:t>
            </a:r>
            <a:r>
              <a:rPr lang="en-US" sz="1200" kern="1200" dirty="0" smtClean="0">
                <a:solidFill>
                  <a:schemeClr val="tx1"/>
                </a:solidFill>
                <a:latin typeface="Arial" charset="0"/>
                <a:ea typeface="+mn-ea"/>
                <a:cs typeface="+mn-cs"/>
              </a:rPr>
              <a:t> used Feynman’s path integral formulation to derive the solution of light transport in strongly forward scattering media.</a:t>
            </a:r>
            <a:endParaRPr lang="en-US" dirty="0" smtClean="0"/>
          </a:p>
          <a:p>
            <a:pPr rtl="0" fontAlgn="base">
              <a:buFont typeface="Arial" pitchFamily="34" charset="0"/>
              <a:buChar char="•"/>
            </a:pPr>
            <a:r>
              <a:rPr lang="en-US" sz="1200" kern="1200" dirty="0" smtClean="0">
                <a:solidFill>
                  <a:schemeClr val="tx1"/>
                </a:solidFill>
                <a:latin typeface="Arial" charset="0"/>
                <a:ea typeface="+mn-ea"/>
                <a:cs typeface="+mn-cs"/>
              </a:rPr>
              <a:t>This solution has been used for rendering by </a:t>
            </a:r>
            <a:r>
              <a:rPr lang="en-US" sz="1200" kern="1200" dirty="0" err="1" smtClean="0">
                <a:solidFill>
                  <a:schemeClr val="tx1"/>
                </a:solidFill>
                <a:latin typeface="Arial" charset="0"/>
                <a:ea typeface="+mn-ea"/>
                <a:cs typeface="+mn-cs"/>
              </a:rPr>
              <a:t>Premože</a:t>
            </a:r>
            <a:r>
              <a:rPr lang="en-US" sz="1200" kern="1200" dirty="0" smtClean="0">
                <a:solidFill>
                  <a:schemeClr val="tx1"/>
                </a:solidFill>
                <a:latin typeface="Arial" charset="0"/>
                <a:ea typeface="+mn-ea"/>
                <a:cs typeface="+mn-cs"/>
              </a:rPr>
              <a:t> and colleagues. </a:t>
            </a:r>
            <a:endParaRPr lang="en-US" dirty="0" smtClean="0"/>
          </a:p>
          <a:p>
            <a:pPr>
              <a:buFont typeface="Arial" pitchFamily="34" charset="0"/>
              <a:buChar char="•"/>
            </a:pPr>
            <a:endParaRPr lang="cs-CZ" baseline="0" dirty="0" smtClean="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66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Bidirectional</a:t>
            </a:r>
            <a:r>
              <a:rPr lang="en-US" baseline="0" dirty="0" smtClean="0"/>
              <a:t> path tracing is based on combining many different path sampling techniques. </a:t>
            </a:r>
          </a:p>
          <a:p>
            <a:pPr>
              <a:buFont typeface="Arial" pitchFamily="34" charset="0"/>
              <a:buChar char="•"/>
            </a:pPr>
            <a:r>
              <a:rPr lang="en-US" baseline="0" dirty="0" smtClean="0"/>
              <a:t> It uses the path sampling from a path tracer and a light tracer.</a:t>
            </a:r>
            <a:endParaRPr lang="en-US" dirty="0" smtClean="0"/>
          </a:p>
          <a:p>
            <a:pPr>
              <a:buFont typeface="Arial" pitchFamily="34" charset="0"/>
              <a:buChar char="•"/>
            </a:pPr>
            <a:r>
              <a:rPr lang="en-US" dirty="0" smtClean="0"/>
              <a:t> And it adds the bidirectional path sampling techniques, where a full path is built </a:t>
            </a:r>
            <a:r>
              <a:rPr lang="en-US" baseline="0" dirty="0" smtClean="0"/>
              <a:t>by connecting a sub-path from the camera and from the light source.</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68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buFont typeface="Arial" pitchFamily="34" charset="0"/>
              <a:buChar char="•"/>
            </a:pPr>
            <a:r>
              <a:rPr lang="en-US" dirty="0" smtClean="0">
                <a:solidFill>
                  <a:schemeClr val="tx1"/>
                </a:solidFill>
              </a:rPr>
              <a:t> In fact, one single path can be sampled with the local sampling techniques in many different ways.</a:t>
            </a:r>
          </a:p>
          <a:p>
            <a:pPr>
              <a:buFont typeface="Arial" pitchFamily="34" charset="0"/>
              <a:buChar char="•"/>
            </a:pPr>
            <a:r>
              <a:rPr lang="en-US" dirty="0" smtClean="0">
                <a:solidFill>
                  <a:schemeClr val="tx1"/>
                </a:solidFill>
              </a:rPr>
              <a:t> This</a:t>
            </a:r>
            <a:r>
              <a:rPr lang="en-US" baseline="0" dirty="0" smtClean="0">
                <a:solidFill>
                  <a:schemeClr val="tx1"/>
                </a:solidFill>
              </a:rPr>
              <a:t> slide schematically shows all the possible bidirectional techniques that we can obtain by starting a path either on a light source or on the camera for an example path of length 4.</a:t>
            </a:r>
          </a:p>
          <a:p>
            <a:pPr>
              <a:buFont typeface="Arial" pitchFamily="34" charset="0"/>
              <a:buChar char="•"/>
            </a:pPr>
            <a:r>
              <a:rPr lang="en-US" baseline="0" dirty="0" smtClean="0">
                <a:solidFill>
                  <a:schemeClr val="tx1"/>
                </a:solidFill>
              </a:rPr>
              <a:t> The first two cases correspond to what a regular path tracer usually does (randomly hitting the light sources and explicit light source connections.)</a:t>
            </a:r>
          </a:p>
          <a:p>
            <a:pPr>
              <a:buFont typeface="Arial" pitchFamily="34" charset="0"/>
              <a:buChar char="•"/>
            </a:pPr>
            <a:r>
              <a:rPr lang="en-US" baseline="0" dirty="0" smtClean="0">
                <a:solidFill>
                  <a:schemeClr val="tx1"/>
                </a:solidFill>
              </a:rPr>
              <a:t> The last two are complementary to the first two and therefore correspond to light tracing.</a:t>
            </a:r>
          </a:p>
          <a:p>
            <a:pPr>
              <a:buFont typeface="Arial" pitchFamily="34" charset="0"/>
              <a:buChar char="•"/>
            </a:pPr>
            <a:r>
              <a:rPr lang="en-US" baseline="0" dirty="0" smtClean="0">
                <a:solidFill>
                  <a:schemeClr val="tx1"/>
                </a:solidFill>
              </a:rPr>
              <a:t> The techniques in between are the bidirectional techniques where a sub-path sampled from the camera is connected to a sub-path sampled from a light source. The different bidirectional techniques correspond to the different number of vertices at the camera and light sub-paths.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0"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solidFill>
                  <a:schemeClr val="tx1"/>
                </a:solidFill>
              </a:rPr>
              <a:t> </a:t>
            </a:r>
            <a:r>
              <a:rPr lang="en-US" sz="1200" b="0" kern="1200" dirty="0" smtClean="0">
                <a:solidFill>
                  <a:schemeClr val="tx1"/>
                </a:solidFill>
                <a:latin typeface="Arial" charset="0"/>
                <a:ea typeface="+mn-ea"/>
                <a:cs typeface="+mn-cs"/>
              </a:rPr>
              <a:t>Each sampling technique importance samples a different subset of terms of the measurement contribution function.</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dirty="0" smtClean="0">
                <a:solidFill>
                  <a:schemeClr val="tx1"/>
                </a:solidFill>
                <a:latin typeface="Arial" charset="0"/>
                <a:ea typeface="+mn-ea"/>
                <a:cs typeface="+mn-cs"/>
              </a:rPr>
              <a:t> However, in each of these</a:t>
            </a:r>
            <a:r>
              <a:rPr lang="en-US" sz="1200" b="0" kern="1200" baseline="0" dirty="0" smtClean="0">
                <a:solidFill>
                  <a:schemeClr val="tx1"/>
                </a:solidFill>
                <a:latin typeface="Arial" charset="0"/>
                <a:ea typeface="+mn-ea"/>
                <a:cs typeface="+mn-cs"/>
              </a:rPr>
              <a:t> techniques, there are some terms of the measurement contribution function that are not importance sampled.</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baseline="0" dirty="0" smtClean="0">
                <a:solidFill>
                  <a:schemeClr val="tx1"/>
                </a:solidFill>
                <a:latin typeface="Arial" charset="0"/>
                <a:ea typeface="+mn-ea"/>
                <a:cs typeface="+mn-cs"/>
              </a:rPr>
              <a:t> The purely unidirectional techniques (top and bottom) do not importance sample the light emission and sensor sensitivity, respectively. Indeed, for example the technique at the top relies on randomly hitting a light source, without incorporating any information about the location of light sources in the scene.</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baseline="0" dirty="0" smtClean="0">
                <a:solidFill>
                  <a:schemeClr val="tx1"/>
                </a:solidFill>
                <a:latin typeface="Arial" charset="0"/>
                <a:ea typeface="+mn-ea"/>
                <a:cs typeface="+mn-cs"/>
              </a:rPr>
              <a:t> All the bidirectional techniques, that is, those that involve connection of two sub-paths, are usually unable to importance sample the terms associated with the connection edge.</a:t>
            </a:r>
            <a:endParaRPr lang="en-US" sz="1200" b="0" kern="1200" dirty="0" smtClean="0">
              <a:solidFill>
                <a:schemeClr val="tx1"/>
              </a:solidFill>
              <a:latin typeface="Arial" charset="0"/>
              <a:ea typeface="+mn-ea"/>
              <a:cs typeface="+mn-cs"/>
            </a:endParaRPr>
          </a:p>
          <a:p>
            <a:pPr>
              <a:buFont typeface="Arial" pitchFamily="34" charset="0"/>
              <a:buChar char="•"/>
            </a:pPr>
            <a:endParaRPr lang="en-US" dirty="0">
              <a:solidFill>
                <a:schemeClr val="tx1"/>
              </a:solidFill>
            </a:endParaRP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69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baseline="0" dirty="0" smtClean="0"/>
              <a:t> A fairly detailed account on the state of rendering in the VFX community is given in a recent </a:t>
            </a:r>
            <a:r>
              <a:rPr lang="en-US" baseline="0" dirty="0" err="1" smtClean="0"/>
              <a:t>fxguide</a:t>
            </a:r>
            <a:r>
              <a:rPr lang="en-US" baseline="0" dirty="0" smtClean="0"/>
              <a:t> article “The State of Rendering”.</a:t>
            </a:r>
          </a:p>
          <a:p>
            <a:pPr>
              <a:buFont typeface="Arial" pitchFamily="34" charset="0"/>
              <a:buChar char="•"/>
            </a:pPr>
            <a:r>
              <a:rPr lang="en-US" baseline="0" dirty="0" smtClean="0"/>
              <a:t> They also mention that the Vertex Connection and Merging algorithm will be used in </a:t>
            </a:r>
            <a:r>
              <a:rPr lang="en-US" baseline="0" dirty="0" err="1" smtClean="0"/>
              <a:t>PRMan</a:t>
            </a:r>
            <a:r>
              <a:rPr lang="en-US" baseline="0" dirty="0" smtClean="0"/>
              <a:t> 19 (http://cgg.mff.cuni.cz/~jaroslav/papers/2012-vcm/index.htm).</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10</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dirty="0" smtClean="0">
                <a:solidFill>
                  <a:schemeClr val="tx1"/>
                </a:solidFill>
                <a:latin typeface="Arial" charset="0"/>
                <a:ea typeface="+mn-ea"/>
                <a:cs typeface="+mn-cs"/>
              </a:rPr>
              <a:t> So</a:t>
            </a:r>
            <a:r>
              <a:rPr lang="en-US" sz="1200" b="0" kern="1200" baseline="0" dirty="0" smtClean="0">
                <a:solidFill>
                  <a:schemeClr val="tx1"/>
                </a:solidFill>
                <a:latin typeface="Arial" charset="0"/>
                <a:ea typeface="+mn-ea"/>
                <a:cs typeface="+mn-cs"/>
              </a:rPr>
              <a:t> we have many different techniques, b</a:t>
            </a:r>
            <a:r>
              <a:rPr lang="en-US" sz="1200" b="0" kern="1200" dirty="0" smtClean="0">
                <a:solidFill>
                  <a:schemeClr val="tx1"/>
                </a:solidFill>
                <a:latin typeface="Arial" charset="0"/>
                <a:ea typeface="+mn-ea"/>
                <a:cs typeface="+mn-cs"/>
              </a:rPr>
              <a:t>ut</a:t>
            </a:r>
            <a:r>
              <a:rPr lang="en-US" sz="1200" b="0" kern="1200" baseline="0" dirty="0" smtClean="0">
                <a:solidFill>
                  <a:schemeClr val="tx1"/>
                </a:solidFill>
                <a:latin typeface="Arial" charset="0"/>
                <a:ea typeface="+mn-ea"/>
                <a:cs typeface="+mn-cs"/>
              </a:rPr>
              <a:t> none of them is able to importance sample all of the terms of the measurement contribution function.</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baseline="0" dirty="0" smtClean="0">
                <a:solidFill>
                  <a:schemeClr val="tx1"/>
                </a:solidFill>
                <a:latin typeface="Arial" charset="0"/>
                <a:ea typeface="+mn-ea"/>
                <a:cs typeface="+mn-cs"/>
              </a:rPr>
              <a:t> But because each technique fails at importance sampling a different term of the contribution function, they have complementary strong points and weaknesses.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kern="1200" baseline="0" dirty="0" smtClean="0">
                <a:solidFill>
                  <a:schemeClr val="tx1"/>
                </a:solidFill>
                <a:latin typeface="Arial" charset="0"/>
                <a:ea typeface="+mn-ea"/>
                <a:cs typeface="+mn-cs"/>
              </a:rPr>
              <a:t> It is exactly for this reason that bidirectional path tracing is built around the idea of taking the best of each of the techniques by combining them together using Multiple Importance Sampling.</a:t>
            </a:r>
            <a:endParaRPr lang="en-US" sz="1200" b="0" kern="1200" dirty="0" smtClean="0">
              <a:solidFill>
                <a:schemeClr val="tx1"/>
              </a:solidFill>
              <a:latin typeface="Arial" charset="0"/>
              <a:ea typeface="+mn-ea"/>
              <a:cs typeface="+mn-cs"/>
            </a:endParaRPr>
          </a:p>
          <a:p>
            <a:pPr>
              <a:buFont typeface="Arial" pitchFamily="34" charset="0"/>
              <a:buChar char="•"/>
            </a:pPr>
            <a:endParaRPr lang="en-US" sz="1200" dirty="0">
              <a:solidFill>
                <a:schemeClr val="tx1"/>
              </a:solidFill>
            </a:endParaRP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70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39800" y="747713"/>
            <a:ext cx="4918075" cy="3689350"/>
          </a:xfrm>
          <a:ln cap="flat"/>
        </p:spPr>
      </p:sp>
      <p:sp>
        <p:nvSpPr>
          <p:cNvPr id="66563" name="Rectangle 3"/>
          <p:cNvSpPr>
            <a:spLocks noGrp="1" noChangeArrowheads="1"/>
          </p:cNvSpPr>
          <p:nvPr>
            <p:ph type="body" idx="1"/>
          </p:nvPr>
        </p:nvSpPr>
        <p:spPr>
          <a:noFill/>
          <a:ln w="9525"/>
        </p:spPr>
        <p:txBody>
          <a:bodyPr/>
          <a:lstStyle/>
          <a:p>
            <a:pPr>
              <a:buFont typeface="Arial" pitchFamily="34" charset="0"/>
              <a:buChar char="•"/>
            </a:pPr>
            <a:r>
              <a:rPr lang="en-US" sz="1100" baseline="0" dirty="0" smtClean="0"/>
              <a:t> This slide shows this situation (multiple sampling techniques, each failing in a different way) in a simpler setting.</a:t>
            </a:r>
            <a:endParaRPr lang="cs-CZ" sz="1100" baseline="0" dirty="0" smtClean="0"/>
          </a:p>
          <a:p>
            <a:pPr>
              <a:buFont typeface="Arial" pitchFamily="34" charset="0"/>
              <a:buChar char="•"/>
            </a:pPr>
            <a:r>
              <a:rPr lang="cs-CZ" sz="1100" baseline="0" dirty="0" smtClean="0"/>
              <a:t> </a:t>
            </a:r>
            <a:r>
              <a:rPr lang="cs-CZ" sz="1100" baseline="0" dirty="0" err="1" smtClean="0"/>
              <a:t>We</a:t>
            </a:r>
            <a:r>
              <a:rPr lang="cs-CZ" sz="1100" baseline="0" dirty="0" smtClean="0"/>
              <a:t> </a:t>
            </a:r>
            <a:r>
              <a:rPr lang="cs-CZ" sz="1100" baseline="0" dirty="0" err="1" smtClean="0"/>
              <a:t>have</a:t>
            </a:r>
            <a:r>
              <a:rPr lang="cs-CZ" sz="1100" baseline="0" dirty="0" smtClean="0"/>
              <a:t> </a:t>
            </a:r>
            <a:r>
              <a:rPr lang="en-US" sz="1100" baseline="0" dirty="0" smtClean="0"/>
              <a:t>a multimodal integrand </a:t>
            </a:r>
            <a:r>
              <a:rPr lang="en-US" sz="1100" i="1" baseline="0" dirty="0" smtClean="0"/>
              <a:t>f</a:t>
            </a:r>
            <a:r>
              <a:rPr lang="en-US" sz="1100" baseline="0" dirty="0" smtClean="0"/>
              <a:t>(</a:t>
            </a:r>
            <a:r>
              <a:rPr lang="en-US" sz="1100" i="1" baseline="0" dirty="0" smtClean="0"/>
              <a:t>x</a:t>
            </a:r>
            <a:r>
              <a:rPr lang="en-US" sz="1100" baseline="0" dirty="0" smtClean="0"/>
              <a:t>) that we want to numerically integrate using a MC method with importance sampling.</a:t>
            </a:r>
          </a:p>
          <a:p>
            <a:pPr>
              <a:buFont typeface="Arial" pitchFamily="34" charset="0"/>
              <a:buChar char="•"/>
            </a:pPr>
            <a:r>
              <a:rPr lang="en-US" sz="1100" baseline="0" dirty="0" smtClean="0"/>
              <a:t> Unfortunately, we do not have a PDF that would mimic the integrand in the entire domain.</a:t>
            </a:r>
          </a:p>
          <a:p>
            <a:pPr>
              <a:buFont typeface="Arial" pitchFamily="34" charset="0"/>
              <a:buChar char="•"/>
            </a:pPr>
            <a:r>
              <a:rPr lang="en-US" sz="1100" baseline="0" dirty="0" smtClean="0"/>
              <a:t> Instead, we can draw the sample from two different PDFs, </a:t>
            </a:r>
            <a:r>
              <a:rPr lang="en-US" sz="1100" i="1" baseline="0" dirty="0" smtClean="0"/>
              <a:t>p</a:t>
            </a:r>
            <a:r>
              <a:rPr lang="en-US" sz="1100" i="1" baseline="-25000" dirty="0" smtClean="0"/>
              <a:t>a</a:t>
            </a:r>
            <a:r>
              <a:rPr lang="en-US" sz="1100" baseline="0" dirty="0" smtClean="0"/>
              <a:t> and </a:t>
            </a:r>
            <a:r>
              <a:rPr lang="en-US" sz="1100" i="1" baseline="0" dirty="0" err="1" smtClean="0"/>
              <a:t>p</a:t>
            </a:r>
            <a:r>
              <a:rPr lang="en-US" sz="1100" i="1" baseline="-25000" dirty="0" err="1" smtClean="0"/>
              <a:t>b</a:t>
            </a:r>
            <a:r>
              <a:rPr lang="en-US" sz="1100" baseline="0" dirty="0" smtClean="0"/>
              <a:t>, each of which is a good match for the integrand under different conditions – i.e. in different part of the domain.</a:t>
            </a:r>
          </a:p>
          <a:p>
            <a:pPr>
              <a:buFont typeface="Arial" pitchFamily="34" charset="0"/>
              <a:buChar char="•"/>
            </a:pPr>
            <a:r>
              <a:rPr lang="en-US" sz="1100" baseline="0" dirty="0" smtClean="0"/>
              <a:t> However, the estimators corresponding to these two PDFs have extremely high variance.</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aseline="0" dirty="0" smtClean="0"/>
              <a:t> To see why the variance can be so high, take the example of the sample </a:t>
            </a:r>
            <a:r>
              <a:rPr lang="en-US" sz="1100" i="1" baseline="0" dirty="0" err="1" smtClean="0"/>
              <a:t>x</a:t>
            </a:r>
            <a:r>
              <a:rPr lang="en-US" sz="1100" i="1" baseline="-25000" dirty="0" err="1" smtClean="0"/>
              <a:t>a</a:t>
            </a:r>
            <a:r>
              <a:rPr lang="en-US" sz="1100" baseline="0" dirty="0" smtClean="0"/>
              <a:t> taken from the tail of PDF </a:t>
            </a:r>
            <a:r>
              <a:rPr lang="en-US" sz="1100" i="1" baseline="0" dirty="0" smtClean="0"/>
              <a:t>p</a:t>
            </a:r>
            <a:r>
              <a:rPr lang="en-US" sz="1100" i="1" baseline="-25000" dirty="0" smtClean="0"/>
              <a:t>a</a:t>
            </a:r>
            <a:r>
              <a:rPr lang="en-US" sz="1100" baseline="0" dirty="0" smtClean="0"/>
              <a:t>, where </a:t>
            </a:r>
            <a:r>
              <a:rPr lang="en-US" sz="1100" i="1" baseline="0" dirty="0" smtClean="0"/>
              <a:t>f</a:t>
            </a:r>
            <a:r>
              <a:rPr lang="en-US" sz="1100" baseline="0" dirty="0" smtClean="0"/>
              <a:t>(</a:t>
            </a:r>
            <a:r>
              <a:rPr lang="en-US" sz="1100" i="1" baseline="0" dirty="0" smtClean="0"/>
              <a:t>x</a:t>
            </a:r>
            <a:r>
              <a:rPr lang="en-US" sz="1100" baseline="0" dirty="0" smtClean="0"/>
              <a:t>) might still be large.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aseline="0" dirty="0" smtClean="0"/>
              <a:t> The value of the estimator, </a:t>
            </a:r>
            <a:r>
              <a:rPr lang="en-US" sz="1100" i="1" baseline="0" dirty="0" smtClean="0"/>
              <a:t>f</a:t>
            </a:r>
            <a:r>
              <a:rPr lang="en-US" sz="1100" baseline="0" dirty="0" smtClean="0"/>
              <a:t>(</a:t>
            </a:r>
            <a:r>
              <a:rPr lang="en-US" sz="1100" i="1" baseline="0" dirty="0" smtClean="0"/>
              <a:t>x</a:t>
            </a:r>
            <a:r>
              <a:rPr lang="en-US" sz="1100" baseline="0" dirty="0" smtClean="0"/>
              <a:t>) / </a:t>
            </a:r>
            <a:r>
              <a:rPr lang="en-US" sz="1100" i="1" baseline="0" dirty="0" smtClean="0"/>
              <a:t>p</a:t>
            </a:r>
            <a:r>
              <a:rPr lang="en-US" sz="1100" i="1" baseline="-25000" dirty="0" smtClean="0"/>
              <a:t>a </a:t>
            </a:r>
            <a:r>
              <a:rPr lang="en-US" sz="1100" baseline="0" dirty="0" smtClean="0"/>
              <a:t>(</a:t>
            </a:r>
            <a:r>
              <a:rPr lang="en-US" sz="1100" i="1" baseline="0" dirty="0" smtClean="0"/>
              <a:t>x</a:t>
            </a:r>
            <a:r>
              <a:rPr lang="en-US" sz="1100" baseline="0" dirty="0" smtClean="0"/>
              <a:t>), for this sample divides the large </a:t>
            </a:r>
            <a:r>
              <a:rPr lang="en-US" sz="1100" i="1" baseline="0" dirty="0" smtClean="0"/>
              <a:t>f</a:t>
            </a:r>
            <a:r>
              <a:rPr lang="en-US" sz="1100" baseline="0" dirty="0" smtClean="0"/>
              <a:t>(</a:t>
            </a:r>
            <a:r>
              <a:rPr lang="en-US" sz="1100" i="1" baseline="0" dirty="0" smtClean="0"/>
              <a:t>x</a:t>
            </a:r>
            <a:r>
              <a:rPr lang="en-US" sz="1100" baseline="0" dirty="0" smtClean="0"/>
              <a:t>) by the small </a:t>
            </a:r>
            <a:r>
              <a:rPr lang="en-US" sz="1100" i="1" baseline="0" dirty="0" smtClean="0"/>
              <a:t>p</a:t>
            </a:r>
            <a:r>
              <a:rPr lang="en-US" sz="1100" i="1" baseline="-25000" dirty="0" smtClean="0"/>
              <a:t>a </a:t>
            </a:r>
            <a:r>
              <a:rPr lang="en-US" sz="1100" baseline="0" dirty="0" smtClean="0"/>
              <a:t>(</a:t>
            </a:r>
            <a:r>
              <a:rPr lang="en-US" sz="1100" i="1" baseline="0" dirty="0" smtClean="0"/>
              <a:t>x</a:t>
            </a:r>
            <a:r>
              <a:rPr lang="en-US" sz="1100" baseline="0" dirty="0" smtClean="0"/>
              <a:t>), producing an outlier.</a:t>
            </a:r>
          </a:p>
          <a:p>
            <a:pPr>
              <a:buFont typeface="Arial" pitchFamily="34" charset="0"/>
              <a:buChar char="•"/>
            </a:pPr>
            <a:endParaRPr lang="en-US" sz="1100" baseline="0" dirty="0" smtClean="0"/>
          </a:p>
          <a:p>
            <a:pPr>
              <a:buFont typeface="Arial" pitchFamily="34" charset="0"/>
              <a:buChar char="•"/>
            </a:pPr>
            <a:r>
              <a:rPr lang="en-US" sz="1100" baseline="0" dirty="0" smtClean="0"/>
              <a:t> We can use Multiple Importance Sampling (MIS) to combine the sampling techniques corresponding to the two PDFs into a single, robust, combined technique.</a:t>
            </a:r>
          </a:p>
          <a:p>
            <a:pPr>
              <a:buFont typeface="Arial" pitchFamily="34" charset="0"/>
              <a:buChar char="•"/>
            </a:pPr>
            <a:r>
              <a:rPr lang="en-US" sz="1100" baseline="0" dirty="0" smtClean="0"/>
              <a:t> The MIS procedure is extremely simple: it randomly picks one distribution to sample from (</a:t>
            </a:r>
            <a:r>
              <a:rPr lang="en-US" sz="1100" i="1" baseline="0" dirty="0" smtClean="0"/>
              <a:t>p</a:t>
            </a:r>
            <a:r>
              <a:rPr lang="en-US" sz="1100" i="1" baseline="-25000" dirty="0" smtClean="0"/>
              <a:t>a</a:t>
            </a:r>
            <a:r>
              <a:rPr lang="en-US" sz="1100" baseline="0" dirty="0" smtClean="0"/>
              <a:t> or </a:t>
            </a:r>
            <a:r>
              <a:rPr lang="en-US" sz="1100" i="1" baseline="0" dirty="0" err="1" smtClean="0"/>
              <a:t>p</a:t>
            </a:r>
            <a:r>
              <a:rPr lang="en-US" sz="1100" i="1" baseline="-25000" dirty="0" err="1" smtClean="0"/>
              <a:t>b</a:t>
            </a:r>
            <a:r>
              <a:rPr lang="en-US" sz="1100" baseline="0" dirty="0" smtClean="0"/>
              <a:t> , say with a fifty-fifty chance) and then takes the sample from the selected distribution.</a:t>
            </a:r>
          </a:p>
          <a:p>
            <a:pPr>
              <a:buFont typeface="Arial" pitchFamily="34" charset="0"/>
              <a:buChar char="•"/>
            </a:pPr>
            <a:r>
              <a:rPr lang="en-US" sz="1100" baseline="0" dirty="0" smtClean="0"/>
              <a:t> This essentially corresponds to sampling from a weighted average of the two distributions, which is reflected in the form of the estimator, shown on the slide.</a:t>
            </a:r>
          </a:p>
          <a:p>
            <a:pPr>
              <a:buFont typeface="Arial" pitchFamily="34" charset="0"/>
              <a:buChar char="•"/>
            </a:pPr>
            <a:r>
              <a:rPr lang="en-US" sz="1100" baseline="0" dirty="0" smtClean="0"/>
              <a:t> This combined estimator is really powerful at suppressing outlier samples.</a:t>
            </a:r>
          </a:p>
          <a:p>
            <a:pPr>
              <a:buFont typeface="Arial" pitchFamily="34" charset="0"/>
              <a:buChar char="•"/>
            </a:pPr>
            <a:r>
              <a:rPr lang="en-US" sz="1100" baseline="0" dirty="0" smtClean="0"/>
              <a:t> Going back the “green” sample </a:t>
            </a:r>
            <a:r>
              <a:rPr lang="en-US" sz="1100" i="1" baseline="0" dirty="0" err="1" smtClean="0"/>
              <a:t>x</a:t>
            </a:r>
            <a:r>
              <a:rPr lang="en-US" sz="1100" i="1" baseline="-25000" dirty="0" err="1" smtClean="0"/>
              <a:t>a</a:t>
            </a:r>
            <a:r>
              <a:rPr lang="en-US" sz="1100" baseline="0" dirty="0" smtClean="0"/>
              <a:t> , we see that the combined technique has a much higher chance of producing this particular </a:t>
            </a:r>
            <a:r>
              <a:rPr lang="en-US" sz="1100" i="1" baseline="0" dirty="0" smtClean="0"/>
              <a:t>x</a:t>
            </a:r>
            <a:r>
              <a:rPr lang="en-US" sz="1100" baseline="0" dirty="0" smtClean="0"/>
              <a:t> (because it can sample it also from </a:t>
            </a:r>
            <a:r>
              <a:rPr lang="en-US" sz="1100" i="1" baseline="0" dirty="0" err="1" smtClean="0"/>
              <a:t>p</a:t>
            </a:r>
            <a:r>
              <a:rPr lang="en-US" sz="1100" i="1" baseline="-25000" dirty="0" err="1" smtClean="0"/>
              <a:t>b</a:t>
            </a:r>
            <a:r>
              <a:rPr lang="en-US" sz="1100" baseline="0" dirty="0" smtClean="0"/>
              <a:t>), so the combined estimator divides </a:t>
            </a:r>
            <a:r>
              <a:rPr lang="en-US" sz="1100" i="1" baseline="0" dirty="0" smtClean="0"/>
              <a:t>f</a:t>
            </a:r>
            <a:r>
              <a:rPr lang="en-US" sz="1100" baseline="0" dirty="0" smtClean="0"/>
              <a:t>(</a:t>
            </a:r>
            <a:r>
              <a:rPr lang="en-US" sz="1100" i="1" baseline="0" dirty="0" smtClean="0"/>
              <a:t>x</a:t>
            </a:r>
            <a:r>
              <a:rPr lang="en-US" sz="1100" baseline="0" dirty="0" smtClean="0"/>
              <a:t>) by [</a:t>
            </a:r>
            <a:r>
              <a:rPr lang="en-US" sz="1100" i="1" baseline="0" dirty="0" smtClean="0"/>
              <a:t>p</a:t>
            </a:r>
            <a:r>
              <a:rPr lang="en-US" sz="1100" i="1" baseline="-25000" dirty="0" smtClean="0"/>
              <a:t>a </a:t>
            </a:r>
            <a:r>
              <a:rPr lang="en-US" sz="1100" baseline="0" dirty="0" smtClean="0"/>
              <a:t>(</a:t>
            </a:r>
            <a:r>
              <a:rPr lang="en-US" sz="1100" i="1" baseline="0" dirty="0" smtClean="0"/>
              <a:t>x</a:t>
            </a:r>
            <a:r>
              <a:rPr lang="en-US" sz="1100" baseline="0" dirty="0" smtClean="0"/>
              <a:t>) + </a:t>
            </a:r>
            <a:r>
              <a:rPr lang="en-US" sz="1100" i="1" baseline="0" dirty="0" err="1" smtClean="0"/>
              <a:t>p</a:t>
            </a:r>
            <a:r>
              <a:rPr lang="en-US" sz="1100" i="1" baseline="-25000" dirty="0" err="1" smtClean="0"/>
              <a:t>b</a:t>
            </a:r>
            <a:r>
              <a:rPr lang="en-US" sz="1100" baseline="0" dirty="0" smtClean="0"/>
              <a:t>(</a:t>
            </a:r>
            <a:r>
              <a:rPr lang="en-US" sz="1100" i="1" baseline="0" dirty="0" smtClean="0"/>
              <a:t>x</a:t>
            </a:r>
            <a:r>
              <a:rPr lang="en-US" sz="1100" baseline="0" dirty="0" smtClean="0"/>
              <a:t>)] / 2, which yields a much more reasonable sample value.</a:t>
            </a:r>
          </a:p>
          <a:p>
            <a:pPr>
              <a:buFont typeface="Arial" pitchFamily="34" charset="0"/>
              <a:buChar char="•"/>
            </a:pPr>
            <a:endParaRPr lang="en-US" sz="1100"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aseline="0" dirty="0" smtClean="0"/>
              <a:t> I want to note that what I’m showing here is called the “balance heuristic” and is a part of a wider theory of Multiple Importance Sampling on weighted combinations of estimators proposed by </a:t>
            </a:r>
            <a:r>
              <a:rPr lang="en-US" sz="1100" baseline="0" dirty="0" err="1" smtClean="0"/>
              <a:t>Veach</a:t>
            </a:r>
            <a:r>
              <a:rPr lang="en-US" sz="1100" baseline="0" dirty="0" smtClean="0"/>
              <a:t> and </a:t>
            </a:r>
            <a:r>
              <a:rPr lang="en-US" sz="1100" baseline="0" dirty="0" err="1" smtClean="0"/>
              <a:t>Guibas</a:t>
            </a:r>
            <a:r>
              <a:rPr lang="en-US" sz="1100" baseline="0" dirty="0" smtClean="0"/>
              <a:t> [1995].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aseline="0" dirty="0" smtClean="0"/>
              <a:t> This year, Eric </a:t>
            </a:r>
            <a:r>
              <a:rPr lang="en-US" sz="1100" baseline="0" dirty="0" err="1" smtClean="0"/>
              <a:t>Veach</a:t>
            </a:r>
            <a:r>
              <a:rPr lang="en-US" sz="1100" baseline="0" dirty="0" smtClean="0"/>
              <a:t> was awarded an Academy Award for this an other works on robust light transport simulation. (19 years after the publication – this is how far ahead of time his contribution was!).</a:t>
            </a:r>
            <a:endParaRPr lang="en-US" sz="110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main idea of bidirectional path tracing is to use all of the sampling techniques</a:t>
            </a:r>
            <a:r>
              <a:rPr lang="en-US" baseline="0" dirty="0" smtClean="0"/>
              <a:t> above and combine them using multiple importance sampling.</a:t>
            </a:r>
            <a:endParaRPr lang="en-US"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72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A basic implementation</a:t>
            </a:r>
            <a:r>
              <a:rPr lang="en-US" baseline="0" dirty="0" smtClean="0"/>
              <a:t> of BPT samples two independent sub-path, one from the light source and another form the camera. </a:t>
            </a:r>
          </a:p>
          <a:p>
            <a:pPr>
              <a:buFont typeface="Arial" pitchFamily="34" charset="0"/>
              <a:buChar char="•"/>
            </a:pPr>
            <a:r>
              <a:rPr lang="en-US" baseline="0" dirty="0" smtClean="0"/>
              <a:t> After that, the end points of these sub-paths are connected to generate a full path.</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73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Because the length of the camera and light sub-path is selected randomly, this procedure has a non-zero</a:t>
            </a:r>
            <a:r>
              <a:rPr lang="en-US" baseline="0" dirty="0" smtClean="0"/>
              <a:t> probability for generating this exact same path in many different ways, all shown in the boxes at the bottom.</a:t>
            </a:r>
          </a:p>
          <a:p>
            <a:pPr marL="171450" indent="-171450">
              <a:buFont typeface="Arial" panose="020B0604020202020204" pitchFamily="34" charset="0"/>
              <a:buChar char="•"/>
            </a:pPr>
            <a:r>
              <a:rPr lang="en-US" baseline="0" dirty="0" smtClean="0"/>
              <a:t>To evaluate the MIS weight of the generated path, we need to calculate the PDF of all these alternative sampling techniques, and plug them into the MIS formula.</a:t>
            </a:r>
          </a:p>
          <a:p>
            <a:pPr marL="171450" indent="-171450">
              <a:buFont typeface="Arial" panose="020B0604020202020204" pitchFamily="34" charset="0"/>
              <a:buChar char="•"/>
            </a:pPr>
            <a:r>
              <a:rPr lang="en-US" baseline="0" dirty="0" smtClean="0"/>
              <a:t>This is fairly straightforward with the PDF formulas given earlier.</a:t>
            </a:r>
          </a:p>
          <a:p>
            <a:pPr marL="171450" indent="-171450">
              <a:buFont typeface="Arial" panose="020B0604020202020204" pitchFamily="34" charset="0"/>
              <a:buChar char="•"/>
            </a:pPr>
            <a:r>
              <a:rPr lang="en-US" baseline="0" dirty="0" smtClean="0"/>
              <a:t>That’s really all for BPT – the basic idea is very simple.</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74</a:t>
            </a:fld>
            <a:endParaRPr lang="en-US"/>
          </a:p>
        </p:txBody>
      </p:sp>
    </p:spTree>
    <p:extLst>
      <p:ext uri="{BB962C8B-B14F-4D97-AF65-F5344CB8AC3E}">
        <p14:creationId xmlns:p14="http://schemas.microsoft.com/office/powerpoint/2010/main" val="1049168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To speed up the calculation, in practice </a:t>
            </a:r>
            <a:r>
              <a:rPr lang="en-US" baseline="0" dirty="0" smtClean="0"/>
              <a:t>each vertex from the first sub-path is connected to each vertex of the second sub-path.</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79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This generates a full family of paths,</a:t>
            </a:r>
            <a:r>
              <a:rPr lang="en-US" baseline="0" dirty="0" smtClean="0"/>
              <a:t> some of which are shown above.</a:t>
            </a:r>
          </a:p>
          <a:p>
            <a:pPr>
              <a:buFont typeface="Arial" pitchFamily="34" charset="0"/>
              <a:buChar char="•"/>
            </a:pPr>
            <a:r>
              <a:rPr lang="en-US" baseline="0" dirty="0" smtClean="0"/>
              <a:t> Nonetheless, on a conceptual level, each of these paths is treated completely independently of all the other ones.</a:t>
            </a:r>
            <a:endParaRPr lang="en-US" dirty="0" smtClean="0"/>
          </a:p>
          <a:p>
            <a:pPr>
              <a:buFont typeface="Arial" pitchFamily="34" charset="0"/>
              <a:buChar char="•"/>
            </a:pPr>
            <a:r>
              <a:rPr lang="en-US" dirty="0" smtClean="0"/>
              <a:t> I really want to stress that this path reuse scheme is just an implementation detail</a:t>
            </a:r>
            <a:r>
              <a:rPr lang="en-US" baseline="0" dirty="0" smtClean="0"/>
              <a:t>. It does improve the efficiency thanks to the reuse of the sub-paths, but does not contribute to the robustness of BPT in any way.</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80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82</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solidFill>
                  <a:prstClr val="black"/>
                </a:solidFill>
              </a:rPr>
              <a:pPr>
                <a:defRPr/>
              </a:pPr>
              <a:t>85</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Bidirectional path tracing is much more robust than path tracing,</a:t>
            </a:r>
            <a:r>
              <a:rPr lang="en-US" baseline="0" dirty="0" smtClean="0"/>
              <a:t> light tracing, or VPL rendering.</a:t>
            </a:r>
          </a:p>
          <a:p>
            <a:pPr>
              <a:buFont typeface="Arial" pitchFamily="34" charset="0"/>
              <a:buChar char="•"/>
            </a:pPr>
            <a:r>
              <a:rPr lang="en-US" baseline="0" dirty="0" smtClean="0"/>
              <a:t> However, it still struggles with some lighting effects, the most common of which are the </a:t>
            </a:r>
            <a:r>
              <a:rPr lang="en-US" baseline="0" dirty="0" err="1" smtClean="0"/>
              <a:t>specular</a:t>
            </a:r>
            <a:r>
              <a:rPr lang="en-US" baseline="0" dirty="0" smtClean="0"/>
              <a:t>-diffuse-</a:t>
            </a:r>
            <a:r>
              <a:rPr lang="en-US" baseline="0" dirty="0" err="1" smtClean="0"/>
              <a:t>specular</a:t>
            </a:r>
            <a:r>
              <a:rPr lang="en-US" baseline="0" dirty="0" smtClean="0"/>
              <a:t> (SDS) paths corresponding to reflected caustics – in this example the caustics at the pool bottom.</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solidFill>
                  <a:prstClr val="black"/>
                </a:solidFill>
              </a:rPr>
              <a:pPr>
                <a:defRPr/>
              </a:pPr>
              <a:t>86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Nakreslit</a:t>
            </a:r>
            <a:r>
              <a:rPr lang="en-US" dirty="0" smtClean="0"/>
              <a:t> model </a:t>
            </a:r>
            <a:r>
              <a:rPr lang="en-US" dirty="0" err="1" smtClean="0"/>
              <a:t>senzoru</a:t>
            </a:r>
            <a:r>
              <a:rPr lang="en-US" dirty="0" smtClean="0"/>
              <a:t> (pixel)</a:t>
            </a:r>
            <a:endParaRPr lang="en-US" dirty="0"/>
          </a:p>
        </p:txBody>
      </p:sp>
      <p:sp>
        <p:nvSpPr>
          <p:cNvPr id="4" name="Slide Number Placeholder 3"/>
          <p:cNvSpPr>
            <a:spLocks noGrp="1"/>
          </p:cNvSpPr>
          <p:nvPr>
            <p:ph type="sldNum" sz="quarter" idx="10"/>
          </p:nvPr>
        </p:nvSpPr>
        <p:spPr/>
        <p:txBody>
          <a:bodyPr/>
          <a:lstStyle/>
          <a:p>
            <a:pPr>
              <a:defRPr/>
            </a:pPr>
            <a:fld id="{A193184A-B19B-4B8E-9E7D-76FD5B3FD12F}" type="slidenum">
              <a:rPr lang="en-US" smtClean="0"/>
              <a:pPr>
                <a:defRPr/>
              </a:pPr>
              <a:t>13</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As usual,</a:t>
            </a:r>
            <a:r>
              <a:rPr lang="en-US" baseline="0" dirty="0" smtClean="0"/>
              <a:t> the culprit is inappropriate path sampling. The problem is that none of the path sampling techniques used in bidirectional path tracing is efficient at sampling the SDS effects, so their combination cannot sample those effects either.</a:t>
            </a:r>
          </a:p>
          <a:p>
            <a:pPr>
              <a:buFont typeface="Arial" pitchFamily="34" charset="0"/>
              <a:buChar char="•"/>
            </a:pPr>
            <a:r>
              <a:rPr lang="en-US" baseline="0" dirty="0" smtClean="0"/>
              <a:t> To see this, consider the example on the slide. We have a pool (diffuse – D) filler with water (</a:t>
            </a:r>
            <a:r>
              <a:rPr lang="en-US" baseline="0" dirty="0" err="1" smtClean="0"/>
              <a:t>specular</a:t>
            </a:r>
            <a:r>
              <a:rPr lang="en-US" baseline="0" dirty="0" smtClean="0"/>
              <a:t> – S), a pinhole camera, and a small light source.</a:t>
            </a:r>
          </a:p>
          <a:p>
            <a:pPr>
              <a:buFont typeface="Arial" pitchFamily="34" charset="0"/>
              <a:buChar char="•"/>
            </a:pPr>
            <a:r>
              <a:rPr lang="en-US" baseline="0" dirty="0" smtClean="0"/>
              <a:t> No path connections are possible because of the two </a:t>
            </a:r>
            <a:r>
              <a:rPr lang="en-US" baseline="0" dirty="0" err="1" smtClean="0"/>
              <a:t>specular</a:t>
            </a:r>
            <a:r>
              <a:rPr lang="en-US" baseline="0" dirty="0" smtClean="0"/>
              <a:t> vertices. Unidirectional sampling from the light source is not possible either because of the pinhole camera.</a:t>
            </a:r>
          </a:p>
          <a:p>
            <a:pPr>
              <a:buFont typeface="Arial" pitchFamily="34" charset="0"/>
              <a:buChar char="•"/>
            </a:pPr>
            <a:r>
              <a:rPr lang="en-US" baseline="0" dirty="0" smtClean="0"/>
              <a:t> So we are left with one single (unidirectional) path sampling technique that starts from the camera, and hopes to randomly strike the light source. It is not hard to see that the smaller the source, the lower the probability of hitting the source and the higher the estimator variance.</a:t>
            </a:r>
          </a:p>
          <a:p>
            <a:pPr>
              <a:buFont typeface="Arial" pitchFamily="34" charset="0"/>
              <a:buChar char="•"/>
            </a:pPr>
            <a:r>
              <a:rPr lang="en-US" baseline="0" dirty="0" smtClean="0"/>
              <a:t> In the limit, for point sources and pinhole camera, the SDS effects cannot be sampled by local path sampling at all.</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solidFill>
                  <a:prstClr val="black"/>
                </a:solidFill>
              </a:rPr>
              <a:pPr>
                <a:defRPr/>
              </a:pPr>
              <a:t>87</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To sample SDS effects efficiently, we need to look for alternatives to local path sampling.</a:t>
            </a:r>
          </a:p>
          <a:p>
            <a:pPr>
              <a:buFont typeface="Arial" pitchFamily="34" charset="0"/>
              <a:buChar char="•"/>
            </a:pPr>
            <a:r>
              <a:rPr lang="en-US" dirty="0" smtClean="0"/>
              <a:t> One such alternative are</a:t>
            </a:r>
            <a:r>
              <a:rPr lang="en-US" baseline="0" dirty="0" smtClean="0"/>
              <a:t> global path sampling techniques that sample a path as a whole, as opposed to incrementally vertex-by-vertex. This is for example the case of Metropolis light transport and other Markov Chain Monte Carlo techniques. The issue is that the Markov chain of path mutations needs to be initialized with some path, and this path has to be generated somehow – and we’re back to local path sampling.</a:t>
            </a:r>
          </a:p>
          <a:p>
            <a:pPr>
              <a:buFont typeface="Arial" pitchFamily="34" charset="0"/>
              <a:buChar char="•"/>
            </a:pPr>
            <a:r>
              <a:rPr lang="en-US" baseline="0" dirty="0" smtClean="0"/>
              <a:t> We could also look for an entirely different solution of light transport, outside the classic path integral formulation. A popular example of this approach is photon mapping, which relies on density estimation.</a:t>
            </a:r>
          </a:p>
          <a:p>
            <a:pPr>
              <a:buFont typeface="Arial" pitchFamily="34" charset="0"/>
              <a:buChar char="•"/>
            </a:pPr>
            <a:r>
              <a:rPr lang="en-US" baseline="0" dirty="0" smtClean="0"/>
              <a:t> However, photon mapping is fairly inefficient at some lighting effects (such as diffuse inter-reflections) which are very efficiently handled by the path sampling techniques in BPT.</a:t>
            </a:r>
          </a:p>
          <a:p>
            <a:pPr>
              <a:buFont typeface="Arial" pitchFamily="34" charset="0"/>
              <a:buChar char="•"/>
            </a:pPr>
            <a:r>
              <a:rPr lang="en-US" baseline="0" dirty="0" smtClean="0"/>
              <a:t> So the vertex connection and merging algorithm reformulates photon mapping in the path integral framework, which enables a robust combination of photon mapping and BPT using Multiple Importance Sampling.</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solidFill>
                  <a:prstClr val="black"/>
                </a:solidFill>
              </a:rPr>
              <a:pPr>
                <a:defRPr/>
              </a:pPr>
              <a:t>88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A number of light</a:t>
            </a:r>
            <a:r>
              <a:rPr lang="en-US" baseline="0" dirty="0" smtClean="0"/>
              <a:t> transport algorithms exist, such as path tracing (PT), bidirectional path tracing (BPT), photon mapping (PM), or Metropolis light transport (MLT); and there are many variants of these algorithms.</a:t>
            </a:r>
            <a:endParaRPr lang="en-US" dirty="0" smtClean="0"/>
          </a:p>
          <a:p>
            <a:pPr>
              <a:buFont typeface="Arial" pitchFamily="34" charset="0"/>
              <a:buChar char="•"/>
            </a:pPr>
            <a:r>
              <a:rPr lang="en-US" dirty="0" smtClean="0"/>
              <a:t> However, the single most pressing issue</a:t>
            </a:r>
            <a:r>
              <a:rPr lang="en-US" baseline="0" dirty="0" smtClean="0"/>
              <a:t> with all of these solutions is that none of them really works for all practical scenes.</a:t>
            </a:r>
          </a:p>
          <a:p>
            <a:pPr>
              <a:buFont typeface="Arial" pitchFamily="34" charset="0"/>
              <a:buChar char="•"/>
            </a:pPr>
            <a:r>
              <a:rPr lang="en-US" baseline="0" dirty="0" smtClean="0"/>
              <a:t> In other words, these solutions are not </a:t>
            </a:r>
            <a:r>
              <a:rPr lang="en-US" b="1" baseline="0" dirty="0" smtClean="0"/>
              <a:t>robust</a:t>
            </a:r>
            <a:r>
              <a:rPr lang="en-US" b="0" baseline="0" dirty="0" smtClean="0"/>
              <a:t> enough</a:t>
            </a:r>
            <a:r>
              <a:rPr lang="en-US" baseline="0" dirty="0" smtClean="0"/>
              <a:t>.</a:t>
            </a:r>
          </a:p>
          <a:p>
            <a:pPr>
              <a:buFont typeface="Arial" pitchFamily="34" charset="0"/>
              <a:buChar char="•"/>
            </a:pPr>
            <a:r>
              <a:rPr lang="en-US" baseline="0" dirty="0" smtClean="0"/>
              <a:t> Robustness of a statistical estimator (such as our rendering process) is defined by Wolframs </a:t>
            </a:r>
            <a:r>
              <a:rPr lang="en-US" baseline="0" dirty="0" err="1" smtClean="0"/>
              <a:t>MathWorld</a:t>
            </a:r>
            <a:r>
              <a:rPr lang="en-US" baseline="0" dirty="0" smtClean="0"/>
              <a:t> as follows: “</a:t>
            </a:r>
            <a:r>
              <a:rPr lang="en-US" i="1" dirty="0" smtClean="0"/>
              <a:t>An estimation technique which is insensitive to small departures from the idealized assumptions which have been used to optimize the algorithm.”</a:t>
            </a:r>
            <a:endParaRPr lang="en-US" baseline="0" dirty="0" smtClean="0"/>
          </a:p>
          <a:p>
            <a:pPr>
              <a:buFont typeface="Arial" pitchFamily="34" charset="0"/>
              <a:buChar char="•"/>
            </a:pPr>
            <a:r>
              <a:rPr lang="en-US" baseline="0" dirty="0" smtClean="0"/>
              <a:t> In rendering, it means that a robust algorithm should be reasonably efficient for </a:t>
            </a:r>
            <a:r>
              <a:rPr lang="en-US" b="1" baseline="0" dirty="0" smtClean="0"/>
              <a:t>any</a:t>
            </a:r>
            <a:r>
              <a:rPr lang="en-US" baseline="0" dirty="0" smtClean="0"/>
              <a:t> input scene. The current light transport algorithms unfortunately do not exhibit this desirable feature.</a:t>
            </a: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latin typeface="Arial" charset="0"/>
                <a:ea typeface="+mn-ea"/>
                <a:cs typeface="Arial" pitchFamily="34" charset="0"/>
              </a:rPr>
              <a:t> In the real world, light sources</a:t>
            </a:r>
            <a:r>
              <a:rPr lang="en-GB" sz="1200" kern="1200" baseline="0" dirty="0" smtClean="0">
                <a:solidFill>
                  <a:schemeClr val="tx1"/>
                </a:solidFill>
                <a:latin typeface="Arial" charset="0"/>
                <a:ea typeface="+mn-ea"/>
                <a:cs typeface="Arial" pitchFamily="34" charset="0"/>
              </a:rPr>
              <a:t> emit light particles, which travel in space, reflect at objects or scatter in volumetric media (potentially multiple times) until they are absorbed.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baseline="0" dirty="0" smtClean="0">
                <a:solidFill>
                  <a:schemeClr val="tx1"/>
                </a:solidFill>
                <a:latin typeface="Arial" charset="0"/>
                <a:ea typeface="+mn-ea"/>
                <a:cs typeface="Arial" pitchFamily="34" charset="0"/>
              </a:rPr>
              <a:t> On their way, they might hit the sensor of the camera which will record the light contribution.</a:t>
            </a:r>
          </a:p>
          <a:p>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baseline="0" dirty="0" smtClean="0">
                <a:solidFill>
                  <a:schemeClr val="tx1"/>
                </a:solidFill>
                <a:latin typeface="Arial" charset="0"/>
                <a:ea typeface="+mn-ea"/>
                <a:cs typeface="Arial" pitchFamily="34" charset="0"/>
              </a:rPr>
              <a:t> The light particles travel along trajectories that we call “light transport paths”.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baseline="0" dirty="0" smtClean="0">
                <a:solidFill>
                  <a:schemeClr val="tx1"/>
                </a:solidFill>
                <a:latin typeface="Arial" charset="0"/>
                <a:ea typeface="+mn-ea"/>
                <a:cs typeface="Arial" pitchFamily="34" charset="0"/>
              </a:rPr>
              <a:t> In an environment consisting of surfaces and media with constant index of refraction, these paths are polylines whose vertices correspond to reflection at surfaces or scattering events in media, and the straight edges correspond to light travelling the in the space.</a:t>
            </a:r>
            <a:endParaRPr lang="en-GB" sz="1200" kern="1200" dirty="0" smtClean="0">
              <a:solidFill>
                <a:schemeClr val="tx1"/>
              </a:solidFill>
              <a:latin typeface="Arial" charset="0"/>
              <a:ea typeface="+mn-ea"/>
              <a:cs typeface="Arial" pitchFamily="34" charset="0"/>
            </a:endParaRPr>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The final response of the camera is due to</a:t>
            </a:r>
            <a:r>
              <a:rPr lang="en-US" baseline="0" dirty="0" smtClean="0"/>
              <a:t> all the light particles – travelling over all possible paths – that hit the camera sensor during the shutter open period.</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60418" name="Rectangle 2"/>
          <p:cNvSpPr>
            <a:spLocks noGrp="1" noChangeArrowheads="1"/>
          </p:cNvSpPr>
          <p:nvPr>
            <p:ph type="ctrTitle"/>
          </p:nvPr>
        </p:nvSpPr>
        <p:spPr>
          <a:xfrm>
            <a:off x="914400" y="1524000"/>
            <a:ext cx="7623175" cy="1752600"/>
          </a:xfrm>
        </p:spPr>
        <p:txBody>
          <a:bodyPr/>
          <a:lstStyle>
            <a:lvl1pPr>
              <a:defRPr sz="3600"/>
            </a:lvl1pPr>
          </a:lstStyle>
          <a:p>
            <a:r>
              <a:rPr lang="en-US" altLang="en-US"/>
              <a:t>Klepnutím lze upravit styl předlohy nadpisů.</a:t>
            </a:r>
          </a:p>
        </p:txBody>
      </p:sp>
      <p:sp>
        <p:nvSpPr>
          <p:cNvPr id="604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r>
              <a:rPr lang="en-US" altLang="en-US"/>
              <a:t>Klepnutím lze upravit styl předlohy podnadpisů.</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en-US" altLang="en-US" smtClean="0"/>
              <a:t>PG III (NPGR010) - J. Křivánek 2014</a:t>
            </a: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173736DA-9EC8-4C5D-A819-DF8025DE5133}"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739E66-8862-4318-8FCC-B36EF010FB0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30C687D-0553-4E8F-B50D-778393E69359}"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52F8B706-0ACD-40B3-AB95-4E5D869EDC98}"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B0EFF5-42FE-4857-86A7-726EDF73FA87}"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FD136D-F7F6-4687-8AF5-8DD3B44F6925}"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CB31B0E-0D36-48F6-8B83-9FB9BC865C7D}"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5D4DDC-3877-46A6-ADFA-63D64A866183}"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BF24B9-7C0C-4B4F-82A6-2E812FE33BDA}"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63399A5-7D58-400F-8222-FEFF6E9CA5C1}" type="slidenum">
              <a:rPr lang="en-US">
                <a:solidFill>
                  <a:srgbClr val="FFFFFF"/>
                </a:solidFill>
              </a:rPr>
              <a:pPr>
                <a:defRPr/>
              </a:pPr>
              <a:t>‹#›</a:t>
            </a:fld>
            <a:endParaRPr lang="en-US" dirty="0">
              <a:solidFill>
                <a:srgbClr val="FFFFFF"/>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0246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sldNum" sz="quarter" idx="11"/>
          </p:nvPr>
        </p:nvSpPr>
        <p:spPr>
          <a:xfrm>
            <a:off x="7010400" y="6477000"/>
            <a:ext cx="2133600" cy="381000"/>
          </a:xfrm>
          <a:ln/>
        </p:spPr>
        <p:txBody>
          <a:bodyPr/>
          <a:lstStyle>
            <a:lvl1pPr>
              <a:defRPr/>
            </a:lvl1pPr>
          </a:lstStyle>
          <a:p>
            <a:pPr>
              <a:defRPr/>
            </a:pPr>
            <a:fld id="{436069EF-2218-4AB1-8D37-562BB864C219}" type="slidenum">
              <a:rPr lang="en-US">
                <a:solidFill>
                  <a:srgbClr val="FFFFFF"/>
                </a:solidFill>
              </a:rPr>
              <a:pPr>
                <a:defRPr/>
              </a:pPr>
              <a:t>‹#›</a:t>
            </a:fld>
            <a:endParaRPr lang="en-US" dirty="0">
              <a:solidFill>
                <a:srgbClr val="FFFFFF"/>
              </a:solidFill>
            </a:endParaRPr>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892879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494967-73EE-4A75-A827-47B02327E019}"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9A68F69-5FF7-484D-A0E9-376D606C27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6009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14425"/>
            <a:ext cx="4038600"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4425"/>
            <a:ext cx="4038600"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r>
              <a:rPr lang="en-US" smtClean="0">
                <a:solidFill>
                  <a:srgbClr val="FFFFFF"/>
                </a:solidFill>
                <a:latin typeface="Arial" charset="0"/>
              </a:rPr>
              <a:t>PG III (NPGR010) - J. Křivánek 2014</a:t>
            </a: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A5BB768F-2CCD-412A-8D63-012715D3E4D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437291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r>
              <a:rPr lang="en-US" smtClean="0">
                <a:solidFill>
                  <a:srgbClr val="FFFFFF"/>
                </a:solidFill>
                <a:latin typeface="Arial" charset="0"/>
              </a:rPr>
              <a:t>PG III (NPGR010) - J. Křivánek 2014</a:t>
            </a:r>
            <a:endParaRPr lang="en-US">
              <a:solidFill>
                <a:srgbClr val="FFFFFF"/>
              </a:solidFill>
              <a:latin typeface="Arial" charset="0"/>
            </a:endParaRPr>
          </a:p>
        </p:txBody>
      </p:sp>
      <p:sp>
        <p:nvSpPr>
          <p:cNvPr id="9" name="Slide Number Placeholder 8"/>
          <p:cNvSpPr>
            <a:spLocks noGrp="1"/>
          </p:cNvSpPr>
          <p:nvPr>
            <p:ph type="sldNum" sz="quarter" idx="12"/>
          </p:nvPr>
        </p:nvSpPr>
        <p:spPr>
          <a:xfrm>
            <a:off x="6553200" y="6245225"/>
            <a:ext cx="2133600" cy="477838"/>
          </a:xfrm>
        </p:spPr>
        <p:txBody>
          <a:bodyPr/>
          <a:lstStyle>
            <a:lvl1pPr>
              <a:defRPr smtClean="0"/>
            </a:lvl1pPr>
          </a:lstStyle>
          <a:p>
            <a:pPr>
              <a:defRPr/>
            </a:pPr>
            <a:fld id="{B3802E0E-C0A4-44B8-8995-DE92B8A820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163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r>
              <a:rPr lang="en-US" smtClean="0">
                <a:solidFill>
                  <a:srgbClr val="FFFFFF"/>
                </a:solidFill>
                <a:latin typeface="Arial" charset="0"/>
              </a:rPr>
              <a:t>PG III (NPGR010) - J. Křivánek 2014</a:t>
            </a:r>
            <a:endParaRPr lang="en-US">
              <a:solidFill>
                <a:srgbClr val="FFFFFF"/>
              </a:solidFill>
              <a:latin typeface="Arial" charset="0"/>
            </a:endParaRPr>
          </a:p>
        </p:txBody>
      </p:sp>
      <p:sp>
        <p:nvSpPr>
          <p:cNvPr id="5" name="Slide Number Placeholder 4"/>
          <p:cNvSpPr>
            <a:spLocks noGrp="1"/>
          </p:cNvSpPr>
          <p:nvPr>
            <p:ph type="sldNum" sz="quarter" idx="12"/>
          </p:nvPr>
        </p:nvSpPr>
        <p:spPr>
          <a:xfrm>
            <a:off x="6553200" y="6245225"/>
            <a:ext cx="2133600" cy="477838"/>
          </a:xfrm>
        </p:spPr>
        <p:txBody>
          <a:bodyPr/>
          <a:lstStyle>
            <a:lvl1pPr>
              <a:defRPr smtClean="0"/>
            </a:lvl1pPr>
          </a:lstStyle>
          <a:p>
            <a:pPr>
              <a:defRPr/>
            </a:pPr>
            <a:fld id="{CA91CD84-6A4F-4F23-96C6-1BABBB692B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9342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Slide Number Placeholder 3"/>
          <p:cNvSpPr>
            <a:spLocks noGrp="1"/>
          </p:cNvSpPr>
          <p:nvPr>
            <p:ph type="sldNum" sz="quarter" idx="11"/>
          </p:nvPr>
        </p:nvSpPr>
        <p:spPr/>
        <p:txBody>
          <a:bodyPr/>
          <a:lstStyle>
            <a:lvl1pPr>
              <a:defRPr sz="2400"/>
            </a:lvl1pPr>
          </a:lstStyle>
          <a:p>
            <a:fld id="{E0F7D031-70D9-4E45-88E6-1A0BFBF386D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67918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r>
              <a:rPr lang="en-US" smtClean="0">
                <a:solidFill>
                  <a:srgbClr val="FFFFFF"/>
                </a:solidFill>
                <a:latin typeface="Arial" charset="0"/>
              </a:rPr>
              <a:t>PG III (NPGR010) - J. Křivánek 2014</a:t>
            </a: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6D3BC5B2-31F5-4DE1-9862-1A1E526885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85757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r>
              <a:rPr lang="en-US" smtClean="0">
                <a:solidFill>
                  <a:srgbClr val="FFFFFF"/>
                </a:solidFill>
                <a:latin typeface="Arial" charset="0"/>
              </a:rPr>
              <a:t>PG III (NPGR010) - J. Křivánek 2014</a:t>
            </a: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FDDE6B8C-A290-4B34-8AF7-26629CACCE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7404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r>
              <a:rPr lang="en-US" smtClean="0">
                <a:solidFill>
                  <a:srgbClr val="FFFFFF"/>
                </a:solidFill>
                <a:latin typeface="Arial" charset="0"/>
              </a:rPr>
              <a:t>PG III (NPGR010) - J. Křivánek 2014</a:t>
            </a:r>
            <a:endParaRPr lang="en-US">
              <a:solidFill>
                <a:srgbClr val="FFFFFF"/>
              </a:solidFill>
              <a:latin typeface="Arial" charset="0"/>
            </a:endParaRPr>
          </a:p>
        </p:txBody>
      </p:sp>
      <p:sp>
        <p:nvSpPr>
          <p:cNvPr id="6" name="Slide Number Placeholder 5"/>
          <p:cNvSpPr>
            <a:spLocks noGrp="1"/>
          </p:cNvSpPr>
          <p:nvPr>
            <p:ph type="sldNum" sz="quarter" idx="12"/>
          </p:nvPr>
        </p:nvSpPr>
        <p:spPr>
          <a:xfrm>
            <a:off x="6553200" y="6245225"/>
            <a:ext cx="2133600" cy="477838"/>
          </a:xfrm>
        </p:spPr>
        <p:txBody>
          <a:bodyPr/>
          <a:lstStyle>
            <a:lvl1pPr>
              <a:defRPr smtClean="0"/>
            </a:lvl1pPr>
          </a:lstStyle>
          <a:p>
            <a:pPr>
              <a:defRPr/>
            </a:pPr>
            <a:fld id="{50C64734-04E5-4469-84B3-FDA2A4F259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6720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725"/>
            <a:ext cx="2057400" cy="6040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5725"/>
            <a:ext cx="6019800" cy="6040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r>
              <a:rPr lang="en-US" smtClean="0">
                <a:solidFill>
                  <a:srgbClr val="FFFFFF"/>
                </a:solidFill>
                <a:latin typeface="Arial" charset="0"/>
              </a:rPr>
              <a:t>PG III (NPGR010) - J. Křivánek 2014</a:t>
            </a:r>
            <a:endParaRPr lang="en-US">
              <a:solidFill>
                <a:srgbClr val="FFFFFF"/>
              </a:solidFill>
              <a:latin typeface="Arial" charset="0"/>
            </a:endParaRPr>
          </a:p>
        </p:txBody>
      </p:sp>
      <p:sp>
        <p:nvSpPr>
          <p:cNvPr id="6" name="Slide Number Placeholder 5"/>
          <p:cNvSpPr>
            <a:spLocks noGrp="1"/>
          </p:cNvSpPr>
          <p:nvPr>
            <p:ph type="sldNum" sz="quarter" idx="12"/>
          </p:nvPr>
        </p:nvSpPr>
        <p:spPr>
          <a:xfrm>
            <a:off x="6553200" y="6245225"/>
            <a:ext cx="2133600" cy="477838"/>
          </a:xfrm>
        </p:spPr>
        <p:txBody>
          <a:bodyPr/>
          <a:lstStyle>
            <a:lvl1pPr>
              <a:defRPr smtClean="0"/>
            </a:lvl1pPr>
          </a:lstStyle>
          <a:p>
            <a:pPr>
              <a:defRPr/>
            </a:pPr>
            <a:fld id="{D78FABDB-0B8B-4DCD-84FD-A21B9084C9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7118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7838"/>
          </a:xfrm>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a:xfrm>
            <a:off x="6492875" y="136525"/>
            <a:ext cx="2133600" cy="477838"/>
          </a:xfrm>
        </p:spPr>
        <p:txBody>
          <a:bodyPr/>
          <a:lstStyle>
            <a:lvl1pPr>
              <a:defRPr/>
            </a:lvl1pPr>
          </a:lstStyle>
          <a:p>
            <a:pPr>
              <a:defRPr/>
            </a:pPr>
            <a:fld id="{33C24DBB-35FA-49B5-8947-2950E366E0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1431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ADD9CE-F701-461C-B89C-FFB430199842}" type="slidenum">
              <a:rPr lang="en-US" altLang="en-US"/>
              <a:pPr>
                <a:defRPr/>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srgbClr val="FFFFFF"/>
              </a:solidFill>
            </a:endParaRPr>
          </a:p>
        </p:txBody>
      </p:sp>
      <p:sp>
        <p:nvSpPr>
          <p:cNvPr id="4" name="Slide Number Placeholder 3"/>
          <p:cNvSpPr>
            <a:spLocks noGrp="1"/>
          </p:cNvSpPr>
          <p:nvPr>
            <p:ph type="sldNum" sz="quarter" idx="11"/>
          </p:nvPr>
        </p:nvSpPr>
        <p:spPr/>
        <p:txBody>
          <a:bodyPr/>
          <a:lstStyle/>
          <a:p>
            <a:pPr>
              <a:defRPr/>
            </a:pPr>
            <a:fld id="{D5665FD8-4E9E-4973-B34D-EF03A9487E5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08362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solidFill>
                <a:prstClr val="black"/>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60418" name="Rectangle 2"/>
          <p:cNvSpPr>
            <a:spLocks noGrp="1" noChangeArrowheads="1"/>
          </p:cNvSpPr>
          <p:nvPr>
            <p:ph type="ctrTitle"/>
          </p:nvPr>
        </p:nvSpPr>
        <p:spPr>
          <a:xfrm>
            <a:off x="914400" y="1524000"/>
            <a:ext cx="7623175" cy="1752600"/>
          </a:xfrm>
        </p:spPr>
        <p:txBody>
          <a:bodyPr/>
          <a:lstStyle>
            <a:lvl1pPr>
              <a:defRPr sz="3600"/>
            </a:lvl1pPr>
          </a:lstStyle>
          <a:p>
            <a:r>
              <a:rPr lang="en-US" altLang="en-US"/>
              <a:t>Klepnutím lze upravit styl předlohy nadpisů.</a:t>
            </a:r>
          </a:p>
        </p:txBody>
      </p:sp>
      <p:sp>
        <p:nvSpPr>
          <p:cNvPr id="604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r>
              <a:rPr lang="en-US" altLang="en-US"/>
              <a:t>Klepnutím lze upravit styl předlohy podnadpisů.</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prstClr val="black"/>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en-US" altLang="en-US" smtClean="0">
                <a:solidFill>
                  <a:prstClr val="black"/>
                </a:solidFill>
              </a:rPr>
              <a:t>PG III (NPGR010) - J. Křivánek 2014</a:t>
            </a:r>
            <a:endParaRPr lang="en-US" altLang="en-US">
              <a:solidFill>
                <a:prstClr val="black"/>
              </a:solidFill>
            </a:endParaRPr>
          </a:p>
        </p:txBody>
      </p:sp>
      <p:sp>
        <p:nvSpPr>
          <p:cNvPr id="8" name="Rectangle 6"/>
          <p:cNvSpPr>
            <a:spLocks noGrp="1" noChangeArrowheads="1"/>
          </p:cNvSpPr>
          <p:nvPr>
            <p:ph type="sldNum" sz="quarter" idx="12"/>
          </p:nvPr>
        </p:nvSpPr>
        <p:spPr/>
        <p:txBody>
          <a:bodyPr/>
          <a:lstStyle>
            <a:lvl1pPr>
              <a:defRPr/>
            </a:lvl1pPr>
          </a:lstStyle>
          <a:p>
            <a:pPr>
              <a:defRPr/>
            </a:pPr>
            <a:fld id="{173736DA-9EC8-4C5D-A819-DF8025DE5133}" type="slidenum">
              <a:rPr lang="en-US" altLang="en-US">
                <a:solidFill>
                  <a:prstClr val="black"/>
                </a:solidFill>
              </a:rPr>
              <a:pPr>
                <a:defRPr/>
              </a:pPr>
              <a:t>‹#›</a:t>
            </a:fld>
            <a:endParaRPr lang="en-US" alt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42900" dist="38100" dir="18900000" sx="139000" sy="139000" algn="bl" rotWithShape="0">
              <a:prstClr val="black">
                <a:alpha val="40000"/>
              </a:prstClr>
            </a:outerShdw>
          </a:effectLst>
        </p:spPr>
        <p:txBody>
          <a:bodyPr/>
          <a:lstStyle>
            <a:lvl1pPr>
              <a:defRPr b="1">
                <a:solidFill>
                  <a:schemeClr val="tx2"/>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381328"/>
            <a:ext cx="2133600" cy="457200"/>
          </a:xfrm>
          <a:ln/>
        </p:spPr>
        <p:txBody>
          <a:bodyPr/>
          <a:lstStyle>
            <a:lvl1pPr>
              <a:defRPr/>
            </a:lvl1pPr>
          </a:lstStyle>
          <a:p>
            <a:pPr>
              <a:defRPr/>
            </a:pPr>
            <a:endParaRPr lang="en-US" altLang="en-US" dirty="0">
              <a:solidFill>
                <a:prstClr val="black"/>
              </a:solidFill>
            </a:endParaRPr>
          </a:p>
        </p:txBody>
      </p:sp>
      <p:sp>
        <p:nvSpPr>
          <p:cNvPr id="5" name="Rectangle 5"/>
          <p:cNvSpPr>
            <a:spLocks noGrp="1" noChangeArrowheads="1"/>
          </p:cNvSpPr>
          <p:nvPr>
            <p:ph type="ftr" sz="quarter" idx="11"/>
          </p:nvPr>
        </p:nvSpPr>
        <p:spPr>
          <a:xfrm>
            <a:off x="1403648" y="6381328"/>
            <a:ext cx="6336704" cy="457200"/>
          </a:xfrm>
          <a:ln/>
        </p:spPr>
        <p:txBody>
          <a:bodyPr/>
          <a:lstStyle>
            <a:lvl1pPr>
              <a:defRPr sz="1100">
                <a:latin typeface="+mn-lt"/>
              </a:defRPr>
            </a:lvl1pPr>
          </a:lstStyle>
          <a:p>
            <a:pPr>
              <a:defRPr/>
            </a:pPr>
            <a:r>
              <a:rPr lang="cs-CZ" altLang="en-US" smtClean="0">
                <a:solidFill>
                  <a:prstClr val="black"/>
                </a:solidFill>
              </a:rPr>
              <a:t>PG III (NPGR010) - J. Křivánek 2014</a:t>
            </a:r>
            <a:endParaRPr lang="en-US" altLang="en-US" dirty="0">
              <a:solidFill>
                <a:prstClr val="black"/>
              </a:solidFill>
            </a:endParaRPr>
          </a:p>
        </p:txBody>
      </p:sp>
      <p:sp>
        <p:nvSpPr>
          <p:cNvPr id="6" name="Rectangle 6"/>
          <p:cNvSpPr>
            <a:spLocks noGrp="1" noChangeArrowheads="1"/>
          </p:cNvSpPr>
          <p:nvPr>
            <p:ph type="sldNum" sz="quarter" idx="12"/>
          </p:nvPr>
        </p:nvSpPr>
        <p:spPr>
          <a:xfrm>
            <a:off x="6553200" y="6381328"/>
            <a:ext cx="2133600" cy="457200"/>
          </a:xfrm>
          <a:ln/>
        </p:spPr>
        <p:txBody>
          <a:bodyPr/>
          <a:lstStyle>
            <a:lvl1pPr>
              <a:defRPr/>
            </a:lvl1pPr>
          </a:lstStyle>
          <a:p>
            <a:pPr>
              <a:defRPr/>
            </a:pPr>
            <a:fld id="{81494967-73EE-4A75-A827-47B02327E019}" type="slidenum">
              <a:rPr lang="en-US" altLang="en-US">
                <a:solidFill>
                  <a:prstClr val="black"/>
                </a:solidFill>
              </a:rPr>
              <a:pPr>
                <a:defRPr/>
              </a:pPr>
              <a:t>‹#›</a:t>
            </a:fld>
            <a:endParaRPr lang="en-US" altLang="en-US">
              <a:solidFill>
                <a:prstClr val="black"/>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6857999"/>
          </a:xfrm>
        </p:spPr>
        <p:txBody>
          <a:bodyPr lIns="0" tIns="0" rIns="0" bIns="0" anchor="ctr" anchorCtr="0"/>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89040"/>
            <a:ext cx="7772400" cy="29523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5" name="Picture 4" descr="http://kas.fsv.cuni.cz/old/logo1.jpg"/>
          <p:cNvPicPr>
            <a:picLocks noChangeAspect="1" noChangeArrowheads="1"/>
          </p:cNvPicPr>
          <p:nvPr userDrawn="1"/>
        </p:nvPicPr>
        <p:blipFill>
          <a:blip r:embed="rId2" cstate="print">
            <a:lum bright="70000" contrast="-70000"/>
          </a:blip>
          <a:srcRect l="44366" b="19968"/>
          <a:stretch>
            <a:fillRect/>
          </a:stretch>
        </p:blipFill>
        <p:spPr bwMode="auto">
          <a:xfrm>
            <a:off x="0" y="3284984"/>
            <a:ext cx="2483768" cy="3573016"/>
          </a:xfrm>
          <a:prstGeom prst="rect">
            <a:avLst/>
          </a:prstGeom>
          <a:noFill/>
        </p:spPr>
      </p:pic>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6857999"/>
          </a:xfrm>
        </p:spPr>
        <p:txBody>
          <a:bodyPr lIns="0" tIns="0" rIns="0" bIns="0" anchor="ctr" anchorCtr="0"/>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89040"/>
            <a:ext cx="7772400" cy="29523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PG III (NPGR010) - J. Křivánek 2014</a:t>
            </a:r>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704892-885C-4952-AB7F-4033DB814728}" type="slidenum">
              <a:rPr lang="en-US" altLang="en-US">
                <a:solidFill>
                  <a:prstClr val="black"/>
                </a:solidFill>
              </a:rPr>
              <a:pPr>
                <a:defRPr/>
              </a:pPr>
              <a:t>‹#›</a:t>
            </a:fld>
            <a:endParaRPr lang="en-US" altLang="en-US">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PG III (NPGR010) - J. Křivánek 2014</a:t>
            </a:r>
            <a:endParaRPr lang="en-US" alt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174B3E-777B-4A0F-8CA0-7C90F9FFFC87}" type="slidenum">
              <a:rPr lang="en-US" altLang="en-US">
                <a:solidFill>
                  <a:prstClr val="black"/>
                </a:solidFill>
              </a:rPr>
              <a:pPr>
                <a:defRPr/>
              </a:pPr>
              <a:t>‹#›</a:t>
            </a:fld>
            <a:endParaRPr lang="en-US" altLang="en-US">
              <a:solidFill>
                <a:prstClr val="black"/>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PG III (NPGR010) - J. Křivánek 2014</a:t>
            </a:r>
            <a:endParaRPr lang="en-US" alt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E484AC6-BBE4-40F9-8123-1EEF9B763C30}" type="slidenum">
              <a:rPr lang="en-US" altLang="en-US">
                <a:solidFill>
                  <a:prstClr val="black"/>
                </a:solidFill>
              </a:rPr>
              <a:pPr>
                <a:defRPr/>
              </a:pPr>
              <a:t>‹#›</a:t>
            </a:fld>
            <a:endParaRPr lang="en-US" altLang="en-US">
              <a:solidFill>
                <a:prstClr val="black"/>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PG III (NPGR010) - J. Křivánek 2014</a:t>
            </a:r>
            <a:endParaRPr lang="en-US" alt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76B09E-6C07-4E8D-8FFB-2A03C4B2BCBE}" type="slidenum">
              <a:rPr lang="en-US" altLang="en-US">
                <a:solidFill>
                  <a:prstClr val="black"/>
                </a:solidFill>
              </a:rPr>
              <a:pPr>
                <a:defRPr/>
              </a:pPr>
              <a:t>‹#›</a:t>
            </a:fld>
            <a:endParaRPr lang="en-US" altLang="en-US">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PG III (NPGR010) - J. Křivánek 2014</a:t>
            </a:r>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D81A3E-06ED-4858-9E95-C47F753CD7E4}" type="slidenum">
              <a:rPr lang="en-US" altLang="en-US">
                <a:solidFill>
                  <a:prstClr val="black"/>
                </a:solidFill>
              </a:rPr>
              <a:pPr>
                <a:defRPr/>
              </a:pPr>
              <a:t>‹#›</a:t>
            </a:fld>
            <a:endParaRPr lang="en-US" altLang="en-US">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704892-885C-4952-AB7F-4033DB814728}" type="slidenum">
              <a:rPr lang="en-US" altLang="en-US"/>
              <a:pPr>
                <a:defRPr/>
              </a:pPr>
              <a:t>‹#›</a:t>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PG III (NPGR010) - J. Křivánek 2014</a:t>
            </a:r>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F1E95-6F33-49A8-81B6-573098CE387D}" type="slidenum">
              <a:rPr lang="en-US" altLang="en-US">
                <a:solidFill>
                  <a:prstClr val="black"/>
                </a:solidFill>
              </a:rPr>
              <a:pPr>
                <a:defRPr/>
              </a:pPr>
              <a:t>‹#›</a:t>
            </a:fld>
            <a:endParaRPr lang="en-US" altLang="en-US">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PG III (NPGR010) - J. Křivánek 2014</a:t>
            </a:r>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739E66-8862-4318-8FCC-B36EF010FB0D}" type="slidenum">
              <a:rPr lang="en-US" altLang="en-US">
                <a:solidFill>
                  <a:prstClr val="black"/>
                </a:solidFill>
              </a:rPr>
              <a:pPr>
                <a:defRPr/>
              </a:pPr>
              <a:t>‹#›</a:t>
            </a:fld>
            <a:endParaRPr lang="en-US" altLang="en-US">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PG III (NPGR010) - J. Křivánek 2014</a:t>
            </a:r>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0C687D-0553-4E8F-B50D-778393E69359}" type="slidenum">
              <a:rPr lang="en-US" altLang="en-US">
                <a:solidFill>
                  <a:prstClr val="black"/>
                </a:solidFill>
              </a:rPr>
              <a:pPr>
                <a:defRPr/>
              </a:pPr>
              <a:t>‹#›</a:t>
            </a:fld>
            <a:endParaRPr lang="en-US" altLang="en-US">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dirty="0">
              <a:solidFill>
                <a:prstClr val="black"/>
              </a:solidFill>
            </a:endParaRPr>
          </a:p>
        </p:txBody>
      </p:sp>
      <p:sp>
        <p:nvSpPr>
          <p:cNvPr id="7" name="Rectangle 5"/>
          <p:cNvSpPr>
            <a:spLocks noGrp="1" noChangeArrowheads="1"/>
          </p:cNvSpPr>
          <p:nvPr>
            <p:ph type="ftr" sz="quarter" idx="11"/>
          </p:nvPr>
        </p:nvSpPr>
        <p:spPr>
          <a:xfrm>
            <a:off x="164232" y="6248400"/>
            <a:ext cx="2895600" cy="457200"/>
          </a:xfrm>
          <a:ln/>
        </p:spPr>
        <p:txBody>
          <a:bodyPr/>
          <a:lstStyle>
            <a:lvl1pPr>
              <a:defRPr/>
            </a:lvl1pPr>
          </a:lstStyle>
          <a:p>
            <a:pPr>
              <a:defRPr/>
            </a:pPr>
            <a:r>
              <a:rPr lang="en-US" altLang="en-US" smtClean="0">
                <a:solidFill>
                  <a:prstClr val="black"/>
                </a:solidFill>
              </a:rPr>
              <a:t>PG III (NPGR010) - J. Křivánek 2014</a:t>
            </a:r>
            <a:endParaRPr lang="en-US" altLang="en-US" dirty="0">
              <a:solidFill>
                <a:prstClr val="black"/>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2F8B706-0ACD-40B3-AB95-4E5D869EDC98}" type="slidenum">
              <a:rPr lang="en-US" altLang="en-US">
                <a:solidFill>
                  <a:prstClr val="black"/>
                </a:solidFill>
              </a:rPr>
              <a:pPr>
                <a:defRPr/>
              </a:pPr>
              <a:t>‹#›</a:t>
            </a:fld>
            <a:endParaRPr lang="en-US" altLang="en-US">
              <a:solidFill>
                <a:prstClr val="black"/>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PG III (NPGR010) - J. Křivánek 2014</a:t>
            </a:r>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B0EFF5-42FE-4857-86A7-726EDF73FA87}" type="slidenum">
              <a:rPr lang="en-US" altLang="en-US">
                <a:solidFill>
                  <a:prstClr val="black"/>
                </a:solidFill>
              </a:rPr>
              <a:pPr>
                <a:defRPr/>
              </a:pPr>
              <a:t>‹#›</a:t>
            </a:fld>
            <a:endParaRPr lang="en-US" altLang="en-US">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PG III (NPGR010) - J. Křivánek 2014</a:t>
            </a:r>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FD136D-F7F6-4687-8AF5-8DD3B44F6925}" type="slidenum">
              <a:rPr lang="en-US" altLang="en-US">
                <a:solidFill>
                  <a:prstClr val="black"/>
                </a:solidFill>
              </a:rPr>
              <a:pPr>
                <a:defRPr/>
              </a:pPr>
              <a:t>‹#›</a:t>
            </a:fld>
            <a:endParaRPr lang="en-US" altLang="en-US">
              <a:solidFill>
                <a:prstClr val="black"/>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PG III (NPGR010) - J. Křivánek 2014</a:t>
            </a:r>
            <a:endParaRPr lang="en-US" alt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CB31B0E-0D36-48F6-8B83-9FB9BC865C7D}" type="slidenum">
              <a:rPr lang="en-US" altLang="en-US">
                <a:solidFill>
                  <a:prstClr val="black"/>
                </a:solidFill>
              </a:rPr>
              <a:pPr>
                <a:defRPr/>
              </a:pPr>
              <a:t>‹#›</a:t>
            </a:fld>
            <a:endParaRPr lang="en-US" altLang="en-US">
              <a:solidFill>
                <a:prstClr val="black"/>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PG III (NPGR010) - J. Křivánek 2014</a:t>
            </a:r>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5D4DDC-3877-46A6-ADFA-63D64A866183}" type="slidenum">
              <a:rPr lang="en-US" altLang="en-US">
                <a:solidFill>
                  <a:prstClr val="black"/>
                </a:solidFill>
              </a:rPr>
              <a:pPr>
                <a:defRPr/>
              </a:pPr>
              <a:t>‹#›</a:t>
            </a:fld>
            <a:endParaRPr lang="en-US" altLang="en-US">
              <a:solidFill>
                <a:prstClr val="black"/>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PG III (NPGR010) - J. Křivánek 2014</a:t>
            </a:r>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F24B9-7C0C-4B4F-82A6-2E812FE33BDA}" type="slidenum">
              <a:rPr lang="en-US" altLang="en-US">
                <a:solidFill>
                  <a:prstClr val="black"/>
                </a:solidFill>
              </a:rPr>
              <a:pPr>
                <a:defRPr/>
              </a:pPr>
              <a:t>‹#›</a:t>
            </a:fld>
            <a:endParaRPr lang="en-US" altLang="en-US">
              <a:solidFill>
                <a:prstClr val="black"/>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Main title only">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1051560"/>
            <a:ext cx="9136380" cy="5806440"/>
          </a:xfrm>
          <a:prstGeom prst="rect">
            <a:avLst/>
          </a:prstGeom>
        </p:spPr>
        <p:txBody>
          <a:bodyPr lIns="144000" tIns="144000">
            <a:normAutofit/>
            <a:scene3d>
              <a:camera prst="orthographicFront"/>
              <a:lightRig rig="threePt" dir="t"/>
            </a:scene3d>
            <a:sp3d prstMaterial="metal">
              <a:bevelT w="31750" h="6350"/>
              <a:extrusionClr>
                <a:schemeClr val="tx1"/>
              </a:extrusionClr>
              <a:contourClr>
                <a:schemeClr val="tx1"/>
              </a:contourClr>
            </a:sp3d>
          </a:bodyPr>
          <a:lstStyle>
            <a:lvl1pPr>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1pPr>
            <a:lvl2pPr marL="756000">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2pPr>
            <a:lvl3pPr marL="1019175" indent="-228600">
              <a:buClr>
                <a:srgbClr val="FFC000"/>
              </a:buClr>
              <a:defRPr>
                <a:ln w="31750">
                  <a:noFill/>
                </a:ln>
                <a:effectLst>
                  <a:outerShdw blurRad="50800" dist="38100" dir="2700000" algn="tl" rotWithShape="0">
                    <a:prstClr val="black"/>
                  </a:outerShdw>
                </a:effectLst>
                <a:latin typeface="Calibri" pitchFamily="34" charset="0"/>
              </a:defRPr>
            </a:lvl3pPr>
            <a:lvl4pPr marL="1236663" indent="-209550">
              <a:buClr>
                <a:srgbClr val="FFC000"/>
              </a:buClr>
              <a:buSzPct val="90000"/>
              <a:buFont typeface="Verdana" pitchFamily="34" charset="0"/>
              <a:buChar char="-"/>
              <a:defRPr>
                <a:ln w="31750">
                  <a:noFill/>
                </a:ln>
                <a:effectLst>
                  <a:outerShdw blurRad="50800" dist="38100" dir="2700000" algn="tl" rotWithShape="0">
                    <a:prstClr val="black"/>
                  </a:outerShdw>
                </a:effectLst>
                <a:latin typeface="Calibri" pitchFamily="34" charset="0"/>
              </a:defRPr>
            </a:lvl4pPr>
            <a:lvl5pPr marL="1455738" indent="-209550">
              <a:buClr>
                <a:srgbClr val="FFC000"/>
              </a:buClr>
              <a:defRPr>
                <a:ln w="31750">
                  <a:noFill/>
                </a:ln>
                <a:effectLst>
                  <a:outerShdw blurRad="50800" dist="38100" dir="2700000" algn="tl" rotWithShape="0">
                    <a:prstClr val="black"/>
                  </a:outerShdw>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10"/>
          <p:cNvSpPr>
            <a:spLocks noGrp="1"/>
          </p:cNvSpPr>
          <p:nvPr>
            <p:ph type="title" hasCustomPrompt="1"/>
          </p:nvPr>
        </p:nvSpPr>
        <p:spPr/>
        <p:txBody>
          <a:bodyPr/>
          <a:lstStyle>
            <a:lvl1pPr>
              <a:defRPr/>
            </a:lvl1pPr>
          </a:lstStyle>
          <a:p>
            <a:r>
              <a:rPr lang="en-US" dirty="0" smtClean="0"/>
              <a:t>Click to edit title</a:t>
            </a:r>
            <a:endParaRPr lang="bg-BG" dirty="0"/>
          </a:p>
        </p:txBody>
      </p:sp>
    </p:spTree>
    <p:extLst>
      <p:ext uri="{BB962C8B-B14F-4D97-AF65-F5344CB8AC3E}">
        <p14:creationId xmlns:p14="http://schemas.microsoft.com/office/powerpoint/2010/main" val="187573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B174B3E-777B-4A0F-8CA0-7C90F9FFFC87}" type="slidenum">
              <a:rPr lang="en-US" altLang="en-US"/>
              <a:pPr>
                <a:defRPr/>
              </a:pPr>
              <a:t>‹#›</a:t>
            </a:fld>
            <a:endParaRPr lang="en-US"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Main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bg-BG" dirty="0"/>
          </a:p>
        </p:txBody>
      </p:sp>
      <p:sp>
        <p:nvSpPr>
          <p:cNvPr id="3" name="Text Placeholder 9"/>
          <p:cNvSpPr>
            <a:spLocks noGrp="1"/>
          </p:cNvSpPr>
          <p:nvPr>
            <p:ph type="body" sz="quarter" idx="10" hasCustomPrompt="1"/>
          </p:nvPr>
        </p:nvSpPr>
        <p:spPr>
          <a:xfrm>
            <a:off x="0" y="594360"/>
            <a:ext cx="7524000" cy="433394"/>
          </a:xfrm>
          <a:prstGeom prst="rect">
            <a:avLst/>
          </a:prstGeom>
        </p:spPr>
        <p:txBody>
          <a:bodyPr lIns="118800" tIns="0" bIns="0" anchor="ctr" anchorCtr="0">
            <a:noAutofit/>
            <a:scene3d>
              <a:camera prst="orthographicFront"/>
              <a:lightRig rig="threePt" dir="t">
                <a:rot lat="0" lon="0" rev="2700000"/>
              </a:lightRig>
            </a:scene3d>
            <a:sp3d prstMaterial="dkEdge">
              <a:bevelT w="31750" h="19050"/>
              <a:contourClr>
                <a:srgbClr val="434343"/>
              </a:contourClr>
            </a:sp3d>
          </a:bodyPr>
          <a:lstStyle>
            <a:lvl1pPr>
              <a:buFontTx/>
              <a:buNone/>
              <a:defRPr b="1">
                <a:gradFill>
                  <a:gsLst>
                    <a:gs pos="100000">
                      <a:schemeClr val="accent3"/>
                    </a:gs>
                    <a:gs pos="47000">
                      <a:srgbClr val="FFF9E9"/>
                    </a:gs>
                  </a:gsLst>
                  <a:lin ang="5400000" scaled="0"/>
                </a:gradFill>
                <a:effectLst>
                  <a:outerShdw blurRad="50800" dist="38100" dir="2700000" algn="tl" rotWithShape="0">
                    <a:prstClr val="black">
                      <a:alpha val="40000"/>
                    </a:prstClr>
                  </a:outerShdw>
                </a:effectLst>
                <a:latin typeface="Calibri" pitchFamily="34" charset="0"/>
              </a:defRPr>
            </a:lvl1pPr>
          </a:lstStyle>
          <a:p>
            <a:pPr lvl="0"/>
            <a:r>
              <a:rPr lang="en-US" dirty="0" smtClean="0"/>
              <a:t>Click to edit subtitle</a:t>
            </a:r>
            <a:endParaRPr lang="bg-BG" dirty="0"/>
          </a:p>
        </p:txBody>
      </p:sp>
      <p:sp>
        <p:nvSpPr>
          <p:cNvPr id="8" name="Content Placeholder 2"/>
          <p:cNvSpPr>
            <a:spLocks noGrp="1"/>
          </p:cNvSpPr>
          <p:nvPr>
            <p:ph idx="1"/>
          </p:nvPr>
        </p:nvSpPr>
        <p:spPr>
          <a:xfrm>
            <a:off x="0" y="1051560"/>
            <a:ext cx="9136380" cy="5806440"/>
          </a:xfrm>
          <a:prstGeom prst="rect">
            <a:avLst/>
          </a:prstGeom>
        </p:spPr>
        <p:txBody>
          <a:bodyPr lIns="144000" tIns="144000">
            <a:normAutofit/>
            <a:scene3d>
              <a:camera prst="orthographicFront"/>
              <a:lightRig rig="threePt" dir="t"/>
            </a:scene3d>
            <a:sp3d prstMaterial="metal">
              <a:bevelT w="31750" h="6350"/>
              <a:extrusionClr>
                <a:schemeClr val="tx1"/>
              </a:extrusionClr>
              <a:contourClr>
                <a:schemeClr val="tx1"/>
              </a:contourClr>
            </a:sp3d>
          </a:bodyPr>
          <a:lstStyle>
            <a:lvl1pPr>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1pPr>
            <a:lvl2pPr marL="756000">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2pPr>
            <a:lvl3pPr marL="1019175" indent="-228600">
              <a:buClr>
                <a:srgbClr val="FFC000"/>
              </a:buClr>
              <a:defRPr>
                <a:ln w="31750">
                  <a:noFill/>
                </a:ln>
                <a:effectLst>
                  <a:outerShdw blurRad="50800" dist="38100" dir="2700000" algn="tl" rotWithShape="0">
                    <a:prstClr val="black"/>
                  </a:outerShdw>
                </a:effectLst>
                <a:latin typeface="Calibri" pitchFamily="34" charset="0"/>
              </a:defRPr>
            </a:lvl3pPr>
            <a:lvl4pPr marL="1236663" indent="-209550">
              <a:buClr>
                <a:srgbClr val="FFC000"/>
              </a:buClr>
              <a:buSzPct val="90000"/>
              <a:buFont typeface="Verdana" pitchFamily="34" charset="0"/>
              <a:buChar char="-"/>
              <a:defRPr>
                <a:ln w="31750">
                  <a:noFill/>
                </a:ln>
                <a:effectLst>
                  <a:outerShdw blurRad="50800" dist="38100" dir="2700000" algn="tl" rotWithShape="0">
                    <a:prstClr val="black"/>
                  </a:outerShdw>
                </a:effectLst>
                <a:latin typeface="Calibri" pitchFamily="34" charset="0"/>
              </a:defRPr>
            </a:lvl4pPr>
            <a:lvl5pPr marL="1455738" indent="-209550">
              <a:buClr>
                <a:srgbClr val="FFC000"/>
              </a:buClr>
              <a:defRPr>
                <a:ln w="31750">
                  <a:noFill/>
                </a:ln>
                <a:effectLst>
                  <a:outerShdw blurRad="50800" dist="38100" dir="2700000" algn="tl" rotWithShape="0">
                    <a:prstClr val="black"/>
                  </a:outerShdw>
                </a:effectLst>
                <a:latin typeface="Calibri" pitchFamily="34" charset="0"/>
              </a:defRPr>
            </a:lvl5pPr>
          </a:lstStyle>
          <a:p>
            <a:pPr lvl="0"/>
            <a:r>
              <a:rPr lang="en-US" dirty="0" smtClean="0"/>
              <a:t>Click to edit Master text styles</a:t>
            </a:r>
          </a:p>
          <a:p>
            <a:pPr lvl="1"/>
            <a:r>
              <a:rPr lang="en-US" dirty="0" smtClean="0"/>
              <a:t>Second level</a:t>
            </a:r>
          </a:p>
          <a:p>
            <a:pPr lvl="0"/>
            <a:r>
              <a:rPr lang="en-US" dirty="0" smtClean="0"/>
              <a:t>Third level</a:t>
            </a:r>
          </a:p>
          <a:p>
            <a:pPr lvl="1"/>
            <a:r>
              <a:rPr lang="en-US" dirty="0" smtClean="0"/>
              <a:t>Fourth level</a:t>
            </a:r>
          </a:p>
          <a:p>
            <a:pPr lvl="2"/>
            <a:r>
              <a:rPr lang="en-US" dirty="0" smtClean="0"/>
              <a:t>Fifth level</a:t>
            </a:r>
          </a:p>
        </p:txBody>
      </p:sp>
    </p:spTree>
    <p:extLst>
      <p:ext uri="{BB962C8B-B14F-4D97-AF65-F5344CB8AC3E}">
        <p14:creationId xmlns:p14="http://schemas.microsoft.com/office/powerpoint/2010/main" val="3102788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E484AC6-BBE4-40F9-8123-1EEF9B763C30}"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376B09E-6C07-4E8D-8FFB-2A03C4B2BCBE}"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CD81A3E-06ED-4858-9E95-C47F753CD7E4}"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t>PG III (NPGR010) - J. Křivánek 2014</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CF1E95-6F33-49A8-81B6-573098CE387D}"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theme" Target="../theme/theme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 předlohy nadpisů.</a:t>
            </a:r>
          </a:p>
        </p:txBody>
      </p:sp>
      <p:sp>
        <p:nvSpPr>
          <p:cNvPr id="1638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styly předlohy textu.</a:t>
            </a:r>
          </a:p>
          <a:p>
            <a:pPr lvl="1"/>
            <a:r>
              <a:rPr lang="en-US" altLang="en-US" smtClean="0"/>
              <a:t>Druhá úroveň</a:t>
            </a:r>
          </a:p>
          <a:p>
            <a:pPr lvl="2"/>
            <a:r>
              <a:rPr lang="en-US" altLang="en-US" smtClean="0"/>
              <a:t>Třetí úroveň</a:t>
            </a:r>
          </a:p>
          <a:p>
            <a:pPr lvl="3"/>
            <a:r>
              <a:rPr lang="en-US" altLang="en-US" smtClean="0"/>
              <a:t>Čtvrtá úroveň</a:t>
            </a:r>
          </a:p>
          <a:p>
            <a:pPr lvl="4"/>
            <a:r>
              <a:rPr lang="en-US" altLang="en-US" smtClean="0"/>
              <a:t>Pátá úroveň</a:t>
            </a:r>
          </a:p>
        </p:txBody>
      </p:sp>
      <p:sp>
        <p:nvSpPr>
          <p:cNvPr id="593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n-US" alt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r>
              <a:rPr lang="en-US" altLang="en-US" smtClean="0"/>
              <a:t>PG III (NPGR010) - J. Křivánek 2014</a:t>
            </a:r>
            <a:endParaRPr lang="en-US" altLang="en-US"/>
          </a:p>
        </p:txBody>
      </p:sp>
      <p:sp>
        <p:nvSpPr>
          <p:cNvPr id="593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7DD9C3A3-A5F7-4232-B253-D7CE55098032}" type="slidenum">
              <a:rPr lang="en-US" altLang="en-US"/>
              <a:pPr>
                <a:defRPr/>
              </a:pPr>
              <a:t>‹#›</a:t>
            </a:fld>
            <a:endParaRPr lang="en-US" altLang="en-US"/>
          </a:p>
        </p:txBody>
      </p:sp>
      <p:sp>
        <p:nvSpPr>
          <p:cNvPr id="593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5940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
        <p:nvSpPr>
          <p:cNvPr id="59401" name="Rectangle 9"/>
          <p:cNvSpPr>
            <a:spLocks noChangeArrowheads="1"/>
          </p:cNvSpPr>
          <p:nvPr/>
        </p:nvSpPr>
        <p:spPr bwMode="auto">
          <a:xfrm>
            <a:off x="395288" y="6092825"/>
            <a:ext cx="8353425" cy="144463"/>
          </a:xfrm>
          <a:prstGeom prst="rect">
            <a:avLst/>
          </a:prstGeom>
          <a:solidFill>
            <a:schemeClr val="bg1"/>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74"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eorgia" pitchFamily="18" charset="0"/>
        </a:defRPr>
      </a:lvl2pPr>
      <a:lvl3pPr algn="l" rtl="0" eaLnBrk="0" fontAlgn="base" hangingPunct="0">
        <a:spcBef>
          <a:spcPct val="0"/>
        </a:spcBef>
        <a:spcAft>
          <a:spcPct val="0"/>
        </a:spcAft>
        <a:defRPr sz="3200">
          <a:solidFill>
            <a:schemeClr val="tx2"/>
          </a:solidFill>
          <a:latin typeface="Georgia" pitchFamily="18" charset="0"/>
        </a:defRPr>
      </a:lvl3pPr>
      <a:lvl4pPr algn="l" rtl="0" eaLnBrk="0" fontAlgn="base" hangingPunct="0">
        <a:spcBef>
          <a:spcPct val="0"/>
        </a:spcBef>
        <a:spcAft>
          <a:spcPct val="0"/>
        </a:spcAft>
        <a:defRPr sz="3200">
          <a:solidFill>
            <a:schemeClr val="tx2"/>
          </a:solidFill>
          <a:latin typeface="Georgia" pitchFamily="18" charset="0"/>
        </a:defRPr>
      </a:lvl4pPr>
      <a:lvl5pPr algn="l" rtl="0" eaLnBrk="0" fontAlgn="base" hangingPunct="0">
        <a:spcBef>
          <a:spcPct val="0"/>
        </a:spcBef>
        <a:spcAft>
          <a:spcPct val="0"/>
        </a:spcAft>
        <a:defRPr sz="3200">
          <a:solidFill>
            <a:schemeClr val="tx2"/>
          </a:solidFill>
          <a:latin typeface="Georgia" pitchFamily="18"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114425"/>
            <a:ext cx="8229600" cy="5011738"/>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5" name="Rectangle 3"/>
          <p:cNvSpPr>
            <a:spLocks noGrp="1" noChangeArrowheads="1"/>
          </p:cNvSpPr>
          <p:nvPr>
            <p:ph type="dt" sz="half" idx="2"/>
          </p:nvPr>
        </p:nvSpPr>
        <p:spPr bwMode="auto">
          <a:xfrm>
            <a:off x="457200" y="6245225"/>
            <a:ext cx="2133600" cy="4778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eaLnBrk="1" hangingPunct="1">
              <a:defRPr sz="1300"/>
            </a:lvl1pPr>
          </a:lstStyle>
          <a:p>
            <a:endParaRPr lang="en-US">
              <a:solidFill>
                <a:srgbClr val="FFFFFF"/>
              </a:solidFill>
              <a:latin typeface="Arial" charset="0"/>
            </a:endParaRPr>
          </a:p>
        </p:txBody>
      </p:sp>
      <p:sp>
        <p:nvSpPr>
          <p:cNvPr id="23557" name="Rectangle 5"/>
          <p:cNvSpPr>
            <a:spLocks noGrp="1" noChangeArrowheads="1"/>
          </p:cNvSpPr>
          <p:nvPr>
            <p:ph type="sldNum" sz="quarter" idx="4"/>
          </p:nvPr>
        </p:nvSpPr>
        <p:spPr bwMode="auto">
          <a:xfrm>
            <a:off x="6492875" y="136525"/>
            <a:ext cx="2133600" cy="4778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eaLnBrk="1" hangingPunct="1">
              <a:defRPr sz="1300" smtClean="0"/>
            </a:lvl1pPr>
          </a:lstStyle>
          <a:p>
            <a:pPr>
              <a:defRPr/>
            </a:pPr>
            <a:fld id="{D5665FD8-4E9E-4973-B34D-EF03A9487E5B}" type="slidenum">
              <a:rPr lang="en-US">
                <a:solidFill>
                  <a:srgbClr val="FFFFFF"/>
                </a:solidFill>
                <a:latin typeface="Arial" charset="0"/>
              </a:rPr>
              <a:pPr>
                <a:defRPr/>
              </a:pPr>
              <a:t>‹#›</a:t>
            </a:fld>
            <a:endParaRPr lang="en-US">
              <a:solidFill>
                <a:srgbClr val="FFFFFF"/>
              </a:solidFill>
              <a:latin typeface="Arial" charset="0"/>
            </a:endParaRPr>
          </a:p>
        </p:txBody>
      </p:sp>
      <p:sp>
        <p:nvSpPr>
          <p:cNvPr id="23558" name="Line 6"/>
          <p:cNvSpPr>
            <a:spLocks noChangeShapeType="1"/>
          </p:cNvSpPr>
          <p:nvPr/>
        </p:nvSpPr>
        <p:spPr bwMode="auto">
          <a:xfrm>
            <a:off x="428625" y="942975"/>
            <a:ext cx="8228013" cy="1588"/>
          </a:xfrm>
          <a:prstGeom prst="line">
            <a:avLst/>
          </a:prstGeom>
          <a:noFill/>
          <a:ln w="28575">
            <a:solidFill>
              <a:srgbClr val="FF9900"/>
            </a:solidFill>
            <a:miter lim="800000"/>
            <a:headEnd/>
            <a:tailEnd/>
          </a:ln>
          <a:effectLst/>
        </p:spPr>
        <p:txBody>
          <a:bodyPr/>
          <a:lstStyle/>
          <a:p>
            <a:pPr eaLnBrk="0" hangingPunct="0">
              <a:defRPr/>
            </a:pPr>
            <a:endParaRPr lang="en-US">
              <a:solidFill>
                <a:srgbClr val="FFFFFF"/>
              </a:solidFill>
              <a:latin typeface="Arial" charset="0"/>
            </a:endParaRPr>
          </a:p>
        </p:txBody>
      </p:sp>
      <p:sp>
        <p:nvSpPr>
          <p:cNvPr id="1030" name="Rectangle 7"/>
          <p:cNvSpPr>
            <a:spLocks noGrp="1" noChangeArrowheads="1"/>
          </p:cNvSpPr>
          <p:nvPr>
            <p:ph type="title"/>
          </p:nvPr>
        </p:nvSpPr>
        <p:spPr bwMode="auto">
          <a:xfrm>
            <a:off x="514350" y="85725"/>
            <a:ext cx="8142288" cy="85725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endParaRPr lang="en-US" dirty="0" smtClean="0"/>
          </a:p>
        </p:txBody>
      </p:sp>
    </p:spTree>
    <p:extLst>
      <p:ext uri="{BB962C8B-B14F-4D97-AF65-F5344CB8AC3E}">
        <p14:creationId xmlns:p14="http://schemas.microsoft.com/office/powerpoint/2010/main" val="3023733741"/>
      </p:ext>
    </p:extLst>
  </p:cSld>
  <p:clrMap bg1="dk2" tx1="lt1" bg2="dk1"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FF9900"/>
        </a:buClr>
        <a:buFont typeface="Times" charset="0"/>
        <a:buChar char="•"/>
        <a:defRPr sz="31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 předlohy nadpisů.</a:t>
            </a:r>
          </a:p>
        </p:txBody>
      </p:sp>
      <p:sp>
        <p:nvSpPr>
          <p:cNvPr id="1638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styly předlohy textu.</a:t>
            </a:r>
          </a:p>
          <a:p>
            <a:pPr lvl="1"/>
            <a:r>
              <a:rPr lang="en-US" altLang="en-US" smtClean="0"/>
              <a:t>Druhá úroveň</a:t>
            </a:r>
          </a:p>
          <a:p>
            <a:pPr lvl="2"/>
            <a:r>
              <a:rPr lang="en-US" altLang="en-US" smtClean="0"/>
              <a:t>Třetí úroveň</a:t>
            </a:r>
          </a:p>
          <a:p>
            <a:pPr lvl="3"/>
            <a:r>
              <a:rPr lang="en-US" altLang="en-US" smtClean="0"/>
              <a:t>Čtvrtá úroveň</a:t>
            </a:r>
          </a:p>
          <a:p>
            <a:pPr lvl="4"/>
            <a:r>
              <a:rPr lang="en-US" altLang="en-US" smtClean="0"/>
              <a:t>Pátá úroveň</a:t>
            </a:r>
          </a:p>
        </p:txBody>
      </p:sp>
      <p:sp>
        <p:nvSpPr>
          <p:cNvPr id="593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n-US" altLang="en-US">
              <a:solidFill>
                <a:prstClr val="black"/>
              </a:solidFill>
            </a:endParaRPr>
          </a:p>
        </p:txBody>
      </p:sp>
      <p:sp>
        <p:nvSpPr>
          <p:cNvPr id="59397" name="Rectangle 5"/>
          <p:cNvSpPr>
            <a:spLocks noGrp="1" noChangeArrowheads="1"/>
          </p:cNvSpPr>
          <p:nvPr>
            <p:ph type="ftr" sz="quarter" idx="3"/>
          </p:nvPr>
        </p:nvSpPr>
        <p:spPr bwMode="auto">
          <a:xfrm>
            <a:off x="1403648" y="6248400"/>
            <a:ext cx="6336704"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r>
              <a:rPr lang="en-US" altLang="en-US" smtClean="0">
                <a:solidFill>
                  <a:prstClr val="black"/>
                </a:solidFill>
              </a:rPr>
              <a:t>PG III (NPGR010) - J. Křivánek 2014</a:t>
            </a:r>
            <a:endParaRPr lang="en-US" altLang="en-US">
              <a:solidFill>
                <a:prstClr val="black"/>
              </a:solidFill>
            </a:endParaRPr>
          </a:p>
        </p:txBody>
      </p:sp>
      <p:sp>
        <p:nvSpPr>
          <p:cNvPr id="593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7DD9C3A3-A5F7-4232-B253-D7CE55098032}" type="slidenum">
              <a:rPr lang="en-US" altLang="en-US">
                <a:solidFill>
                  <a:prstClr val="black"/>
                </a:solidFill>
              </a:rPr>
              <a:pPr>
                <a:defRPr/>
              </a:pPr>
              <a:t>‹#›</a:t>
            </a:fld>
            <a:endParaRPr lang="en-US" altLang="en-US">
              <a:solidFill>
                <a:prstClr val="black"/>
              </a:solidFill>
            </a:endParaRPr>
          </a:p>
        </p:txBody>
      </p:sp>
      <p:sp>
        <p:nvSpPr>
          <p:cNvPr id="593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eorgia" pitchFamily="18" charset="0"/>
        </a:defRPr>
      </a:lvl2pPr>
      <a:lvl3pPr algn="l" rtl="0" eaLnBrk="0" fontAlgn="base" hangingPunct="0">
        <a:spcBef>
          <a:spcPct val="0"/>
        </a:spcBef>
        <a:spcAft>
          <a:spcPct val="0"/>
        </a:spcAft>
        <a:defRPr sz="3200">
          <a:solidFill>
            <a:schemeClr val="tx2"/>
          </a:solidFill>
          <a:latin typeface="Georgia" pitchFamily="18" charset="0"/>
        </a:defRPr>
      </a:lvl3pPr>
      <a:lvl4pPr algn="l" rtl="0" eaLnBrk="0" fontAlgn="base" hangingPunct="0">
        <a:spcBef>
          <a:spcPct val="0"/>
        </a:spcBef>
        <a:spcAft>
          <a:spcPct val="0"/>
        </a:spcAft>
        <a:defRPr sz="3200">
          <a:solidFill>
            <a:schemeClr val="tx2"/>
          </a:solidFill>
          <a:latin typeface="Georgia" pitchFamily="18" charset="0"/>
        </a:defRPr>
      </a:lvl4pPr>
      <a:lvl5pPr algn="l" rtl="0" eaLnBrk="0" fontAlgn="base" hangingPunct="0">
        <a:spcBef>
          <a:spcPct val="0"/>
        </a:spcBef>
        <a:spcAft>
          <a:spcPct val="0"/>
        </a:spcAft>
        <a:defRPr sz="3200">
          <a:solidFill>
            <a:schemeClr val="tx2"/>
          </a:solidFill>
          <a:latin typeface="Georgia" pitchFamily="18"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aroslav.Krivanek@mff.c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n6hxo1sC-d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png"/><Relationship Id="rId5" Type="http://schemas.openxmlformats.org/officeDocument/2006/relationships/image" Target="../media/image24.wmf"/><Relationship Id="rId4"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9.wmf"/><Relationship Id="rId18" Type="http://schemas.openxmlformats.org/officeDocument/2006/relationships/oleObject" Target="../embeddings/oleObject16.bin"/><Relationship Id="rId3" Type="http://schemas.openxmlformats.org/officeDocument/2006/relationships/notesSlide" Target="../notesSlides/notesSlide11.xml"/><Relationship Id="rId21" Type="http://schemas.openxmlformats.org/officeDocument/2006/relationships/image" Target="../media/image33.wmf"/><Relationship Id="rId7" Type="http://schemas.openxmlformats.org/officeDocument/2006/relationships/image" Target="../media/image26.wmf"/><Relationship Id="rId12" Type="http://schemas.openxmlformats.org/officeDocument/2006/relationships/oleObject" Target="../embeddings/oleObject13.bin"/><Relationship Id="rId17"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7.vml"/><Relationship Id="rId6" Type="http://schemas.openxmlformats.org/officeDocument/2006/relationships/oleObject" Target="../embeddings/oleObject10.bin"/><Relationship Id="rId11" Type="http://schemas.openxmlformats.org/officeDocument/2006/relationships/image" Target="../media/image28.wmf"/><Relationship Id="rId5" Type="http://schemas.openxmlformats.org/officeDocument/2006/relationships/image" Target="../media/image25.wmf"/><Relationship Id="rId15" Type="http://schemas.openxmlformats.org/officeDocument/2006/relationships/image" Target="../media/image30.wmf"/><Relationship Id="rId10" Type="http://schemas.openxmlformats.org/officeDocument/2006/relationships/oleObject" Target="../embeddings/oleObject12.bin"/><Relationship Id="rId19" Type="http://schemas.openxmlformats.org/officeDocument/2006/relationships/image" Target="../media/image32.wmf"/><Relationship Id="rId4" Type="http://schemas.openxmlformats.org/officeDocument/2006/relationships/oleObject" Target="../embeddings/oleObject9.bin"/><Relationship Id="rId9" Type="http://schemas.openxmlformats.org/officeDocument/2006/relationships/image" Target="../media/image27.wmf"/><Relationship Id="rId14" Type="http://schemas.openxmlformats.org/officeDocument/2006/relationships/oleObject" Target="../embeddings/oleObject14.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38.wmf"/><Relationship Id="rId3" Type="http://schemas.openxmlformats.org/officeDocument/2006/relationships/notesSlide" Target="../notesSlides/notesSlide12.xml"/><Relationship Id="rId7" Type="http://schemas.openxmlformats.org/officeDocument/2006/relationships/image" Target="../media/image35.wmf"/><Relationship Id="rId12"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9.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36.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23.bin"/><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3.png"/><Relationship Id="rId5" Type="http://schemas.openxmlformats.org/officeDocument/2006/relationships/image" Target="../media/image39.wmf"/><Relationship Id="rId4" Type="http://schemas.openxmlformats.org/officeDocument/2006/relationships/oleObject" Target="../embeddings/oleObject2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0.wmf"/><Relationship Id="rId4" Type="http://schemas.openxmlformats.org/officeDocument/2006/relationships/oleObject" Target="../embeddings/oleObject25.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0.wmf"/><Relationship Id="rId4" Type="http://schemas.openxmlformats.org/officeDocument/2006/relationships/oleObject" Target="../embeddings/oleObject26.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8.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8.bin"/><Relationship Id="rId5" Type="http://schemas.openxmlformats.org/officeDocument/2006/relationships/image" Target="../media/image41.wmf"/><Relationship Id="rId4" Type="http://schemas.openxmlformats.org/officeDocument/2006/relationships/oleObject" Target="../embeddings/oleObject27.bin"/><Relationship Id="rId9" Type="http://schemas.openxmlformats.org/officeDocument/2006/relationships/image" Target="../media/image43.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0.wmf"/><Relationship Id="rId3" Type="http://schemas.openxmlformats.org/officeDocument/2006/relationships/notesSlide" Target="../notesSlides/notesSlide19.xml"/><Relationship Id="rId7" Type="http://schemas.openxmlformats.org/officeDocument/2006/relationships/image" Target="../media/image45.wmf"/><Relationship Id="rId12"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1.bin"/><Relationship Id="rId11" Type="http://schemas.openxmlformats.org/officeDocument/2006/relationships/image" Target="../media/image47.wmf"/><Relationship Id="rId5" Type="http://schemas.openxmlformats.org/officeDocument/2006/relationships/image" Target="../media/image44.wmf"/><Relationship Id="rId15" Type="http://schemas.openxmlformats.org/officeDocument/2006/relationships/image" Target="../media/image48.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46.wmf"/><Relationship Id="rId14" Type="http://schemas.openxmlformats.org/officeDocument/2006/relationships/oleObject" Target="../embeddings/oleObject35.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48.wmf"/><Relationship Id="rId4" Type="http://schemas.openxmlformats.org/officeDocument/2006/relationships/oleObject" Target="../embeddings/oleObject36.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51.wmf"/><Relationship Id="rId3" Type="http://schemas.openxmlformats.org/officeDocument/2006/relationships/notesSlide" Target="../notesSlides/notesSlide28.xml"/><Relationship Id="rId7" Type="http://schemas.openxmlformats.org/officeDocument/2006/relationships/image" Target="../media/image30.wmf"/><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8.bin"/><Relationship Id="rId11" Type="http://schemas.openxmlformats.org/officeDocument/2006/relationships/image" Target="../media/image50.wmf"/><Relationship Id="rId5" Type="http://schemas.openxmlformats.org/officeDocument/2006/relationships/image" Target="../media/image49.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31.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51.wmf"/><Relationship Id="rId3" Type="http://schemas.openxmlformats.org/officeDocument/2006/relationships/notesSlide" Target="../notesSlides/notesSlide29.xml"/><Relationship Id="rId7" Type="http://schemas.openxmlformats.org/officeDocument/2006/relationships/image" Target="../media/image30.wmf"/><Relationship Id="rId12"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3.bin"/><Relationship Id="rId11" Type="http://schemas.openxmlformats.org/officeDocument/2006/relationships/image" Target="../media/image50.wmf"/><Relationship Id="rId5" Type="http://schemas.openxmlformats.org/officeDocument/2006/relationships/image" Target="../media/image49.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31.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5.wmf"/><Relationship Id="rId18" Type="http://schemas.openxmlformats.org/officeDocument/2006/relationships/oleObject" Target="../embeddings/oleObject54.bin"/><Relationship Id="rId3" Type="http://schemas.openxmlformats.org/officeDocument/2006/relationships/notesSlide" Target="../notesSlides/notesSlide30.xml"/><Relationship Id="rId21" Type="http://schemas.openxmlformats.org/officeDocument/2006/relationships/image" Target="../media/image50.wmf"/><Relationship Id="rId7" Type="http://schemas.openxmlformats.org/officeDocument/2006/relationships/image" Target="../media/image52.wmf"/><Relationship Id="rId12" Type="http://schemas.openxmlformats.org/officeDocument/2006/relationships/oleObject" Target="../embeddings/oleObject51.bin"/><Relationship Id="rId17" Type="http://schemas.openxmlformats.org/officeDocument/2006/relationships/image" Target="../media/image30.wmf"/><Relationship Id="rId2" Type="http://schemas.openxmlformats.org/officeDocument/2006/relationships/slideLayout" Target="../slideLayouts/slideLayout2.xml"/><Relationship Id="rId16" Type="http://schemas.openxmlformats.org/officeDocument/2006/relationships/oleObject" Target="../embeddings/oleObject53.bin"/><Relationship Id="rId20" Type="http://schemas.openxmlformats.org/officeDocument/2006/relationships/oleObject" Target="../embeddings/oleObject55.bin"/><Relationship Id="rId1" Type="http://schemas.openxmlformats.org/officeDocument/2006/relationships/vmlDrawing" Target="../drawings/vmlDrawing18.vml"/><Relationship Id="rId6" Type="http://schemas.openxmlformats.org/officeDocument/2006/relationships/oleObject" Target="../embeddings/oleObject48.bin"/><Relationship Id="rId11" Type="http://schemas.openxmlformats.org/officeDocument/2006/relationships/image" Target="../media/image54.wmf"/><Relationship Id="rId5" Type="http://schemas.openxmlformats.org/officeDocument/2006/relationships/image" Target="../media/image49.wmf"/><Relationship Id="rId15" Type="http://schemas.openxmlformats.org/officeDocument/2006/relationships/image" Target="../media/image56.wmf"/><Relationship Id="rId23" Type="http://schemas.openxmlformats.org/officeDocument/2006/relationships/image" Target="../media/image51.wmf"/><Relationship Id="rId10" Type="http://schemas.openxmlformats.org/officeDocument/2006/relationships/oleObject" Target="../embeddings/oleObject50.bin"/><Relationship Id="rId19" Type="http://schemas.openxmlformats.org/officeDocument/2006/relationships/image" Target="../media/image31.wmf"/><Relationship Id="rId4" Type="http://schemas.openxmlformats.org/officeDocument/2006/relationships/oleObject" Target="../embeddings/oleObject47.bin"/><Relationship Id="rId9" Type="http://schemas.openxmlformats.org/officeDocument/2006/relationships/image" Target="../media/image53.wmf"/><Relationship Id="rId14" Type="http://schemas.openxmlformats.org/officeDocument/2006/relationships/oleObject" Target="../embeddings/oleObject52.bin"/><Relationship Id="rId22" Type="http://schemas.openxmlformats.org/officeDocument/2006/relationships/oleObject" Target="../embeddings/oleObject56.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55.wmf"/><Relationship Id="rId18" Type="http://schemas.openxmlformats.org/officeDocument/2006/relationships/oleObject" Target="../embeddings/oleObject64.bin"/><Relationship Id="rId3" Type="http://schemas.openxmlformats.org/officeDocument/2006/relationships/notesSlide" Target="../notesSlides/notesSlide31.xml"/><Relationship Id="rId21" Type="http://schemas.openxmlformats.org/officeDocument/2006/relationships/image" Target="../media/image50.wmf"/><Relationship Id="rId7" Type="http://schemas.openxmlformats.org/officeDocument/2006/relationships/image" Target="../media/image52.wmf"/><Relationship Id="rId12" Type="http://schemas.openxmlformats.org/officeDocument/2006/relationships/oleObject" Target="../embeddings/oleObject61.bin"/><Relationship Id="rId17" Type="http://schemas.openxmlformats.org/officeDocument/2006/relationships/image" Target="../media/image30.wmf"/><Relationship Id="rId2" Type="http://schemas.openxmlformats.org/officeDocument/2006/relationships/slideLayout" Target="../slideLayouts/slideLayout2.xml"/><Relationship Id="rId16" Type="http://schemas.openxmlformats.org/officeDocument/2006/relationships/oleObject" Target="../embeddings/oleObject63.bin"/><Relationship Id="rId20" Type="http://schemas.openxmlformats.org/officeDocument/2006/relationships/oleObject" Target="../embeddings/oleObject65.bin"/><Relationship Id="rId1" Type="http://schemas.openxmlformats.org/officeDocument/2006/relationships/vmlDrawing" Target="../drawings/vmlDrawing19.vml"/><Relationship Id="rId6" Type="http://schemas.openxmlformats.org/officeDocument/2006/relationships/oleObject" Target="../embeddings/oleObject58.bin"/><Relationship Id="rId11" Type="http://schemas.openxmlformats.org/officeDocument/2006/relationships/image" Target="../media/image58.wmf"/><Relationship Id="rId5" Type="http://schemas.openxmlformats.org/officeDocument/2006/relationships/image" Target="../media/image49.wmf"/><Relationship Id="rId15" Type="http://schemas.openxmlformats.org/officeDocument/2006/relationships/image" Target="../media/image56.wmf"/><Relationship Id="rId23" Type="http://schemas.openxmlformats.org/officeDocument/2006/relationships/image" Target="../media/image51.wmf"/><Relationship Id="rId10" Type="http://schemas.openxmlformats.org/officeDocument/2006/relationships/oleObject" Target="../embeddings/oleObject60.bin"/><Relationship Id="rId19" Type="http://schemas.openxmlformats.org/officeDocument/2006/relationships/image" Target="../media/image31.wmf"/><Relationship Id="rId4" Type="http://schemas.openxmlformats.org/officeDocument/2006/relationships/oleObject" Target="../embeddings/oleObject57.bin"/><Relationship Id="rId9" Type="http://schemas.openxmlformats.org/officeDocument/2006/relationships/image" Target="../media/image57.wmf"/><Relationship Id="rId14" Type="http://schemas.openxmlformats.org/officeDocument/2006/relationships/oleObject" Target="../embeddings/oleObject62.bin"/><Relationship Id="rId22" Type="http://schemas.openxmlformats.org/officeDocument/2006/relationships/oleObject" Target="../embeddings/oleObject66.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37.wmf"/><Relationship Id="rId3" Type="http://schemas.openxmlformats.org/officeDocument/2006/relationships/notesSlide" Target="../notesSlides/notesSlide33.xml"/><Relationship Id="rId7" Type="http://schemas.openxmlformats.org/officeDocument/2006/relationships/image" Target="../media/image34.wmf"/><Relationship Id="rId12"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68.bin"/><Relationship Id="rId11" Type="http://schemas.openxmlformats.org/officeDocument/2006/relationships/image" Target="../media/image36.wmf"/><Relationship Id="rId5" Type="http://schemas.openxmlformats.org/officeDocument/2006/relationships/image" Target="../media/image59.wmf"/><Relationship Id="rId15" Type="http://schemas.openxmlformats.org/officeDocument/2006/relationships/image" Target="../media/image60.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35.wmf"/><Relationship Id="rId14" Type="http://schemas.openxmlformats.org/officeDocument/2006/relationships/oleObject" Target="../embeddings/oleObject72.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63.wmf"/><Relationship Id="rId18" Type="http://schemas.openxmlformats.org/officeDocument/2006/relationships/oleObject" Target="../embeddings/oleObject80.bin"/><Relationship Id="rId3" Type="http://schemas.openxmlformats.org/officeDocument/2006/relationships/notesSlide" Target="../notesSlides/notesSlide34.xml"/><Relationship Id="rId21" Type="http://schemas.openxmlformats.org/officeDocument/2006/relationships/image" Target="../media/image33.wmf"/><Relationship Id="rId7" Type="http://schemas.openxmlformats.org/officeDocument/2006/relationships/image" Target="../media/image48.wmf"/><Relationship Id="rId12" Type="http://schemas.openxmlformats.org/officeDocument/2006/relationships/oleObject" Target="../embeddings/oleObject77.bin"/><Relationship Id="rId17"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79.bin"/><Relationship Id="rId20" Type="http://schemas.openxmlformats.org/officeDocument/2006/relationships/oleObject" Target="../embeddings/oleObject81.bin"/><Relationship Id="rId1" Type="http://schemas.openxmlformats.org/officeDocument/2006/relationships/vmlDrawing" Target="../drawings/vmlDrawing21.vml"/><Relationship Id="rId6" Type="http://schemas.openxmlformats.org/officeDocument/2006/relationships/oleObject" Target="../embeddings/oleObject74.bin"/><Relationship Id="rId11" Type="http://schemas.openxmlformats.org/officeDocument/2006/relationships/image" Target="../media/image62.wmf"/><Relationship Id="rId5" Type="http://schemas.openxmlformats.org/officeDocument/2006/relationships/image" Target="../media/image40.wmf"/><Relationship Id="rId15" Type="http://schemas.openxmlformats.org/officeDocument/2006/relationships/image" Target="../media/image30.wmf"/><Relationship Id="rId10" Type="http://schemas.openxmlformats.org/officeDocument/2006/relationships/oleObject" Target="../embeddings/oleObject76.bin"/><Relationship Id="rId19" Type="http://schemas.openxmlformats.org/officeDocument/2006/relationships/image" Target="../media/image32.wmf"/><Relationship Id="rId4" Type="http://schemas.openxmlformats.org/officeDocument/2006/relationships/oleObject" Target="../embeddings/oleObject73.bin"/><Relationship Id="rId9" Type="http://schemas.openxmlformats.org/officeDocument/2006/relationships/image" Target="../media/image61.wmf"/><Relationship Id="rId14" Type="http://schemas.openxmlformats.org/officeDocument/2006/relationships/oleObject" Target="../embeddings/oleObject78.bin"/></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image" Target="../media/image68.png"/><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83.bin"/><Relationship Id="rId11" Type="http://schemas.openxmlformats.org/officeDocument/2006/relationships/image" Target="../media/image67.wmf"/><Relationship Id="rId5" Type="http://schemas.openxmlformats.org/officeDocument/2006/relationships/image" Target="../media/image64.wmf"/><Relationship Id="rId10" Type="http://schemas.openxmlformats.org/officeDocument/2006/relationships/oleObject" Target="../embeddings/oleObject85.bin"/><Relationship Id="rId4" Type="http://schemas.openxmlformats.org/officeDocument/2006/relationships/oleObject" Target="../embeddings/oleObject82.bin"/><Relationship Id="rId9" Type="http://schemas.openxmlformats.org/officeDocument/2006/relationships/image" Target="../media/image66.w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oleObject" Target="../embeddings/oleObject86.bin"/><Relationship Id="rId7"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70.wmf"/><Relationship Id="rId11" Type="http://schemas.openxmlformats.org/officeDocument/2006/relationships/image" Target="../media/image65.wmf"/><Relationship Id="rId5" Type="http://schemas.openxmlformats.org/officeDocument/2006/relationships/oleObject" Target="../embeddings/oleObject87.bin"/><Relationship Id="rId10" Type="http://schemas.openxmlformats.org/officeDocument/2006/relationships/oleObject" Target="../embeddings/oleObject89.bin"/><Relationship Id="rId4" Type="http://schemas.openxmlformats.org/officeDocument/2006/relationships/image" Target="../media/image69.wmf"/><Relationship Id="rId9" Type="http://schemas.openxmlformats.org/officeDocument/2006/relationships/image" Target="../media/image64.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71.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72.wmf"/><Relationship Id="rId4" Type="http://schemas.openxmlformats.org/officeDocument/2006/relationships/oleObject" Target="../embeddings/oleObject91.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9.xml"/><Relationship Id="rId1" Type="http://schemas.openxmlformats.org/officeDocument/2006/relationships/slideLayout" Target="../slideLayouts/slideLayout32.xml"/><Relationship Id="rId4" Type="http://schemas.openxmlformats.org/officeDocument/2006/relationships/image" Target="../media/image80.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2.xml"/></Relationships>
</file>

<file path=ppt/slides/_rels/slide89.xml.rels><?xml version="1.0" encoding="UTF-8" standalone="yes"?>
<Relationships xmlns="http://schemas.openxmlformats.org/package/2006/relationships"><Relationship Id="rId2" Type="http://schemas.openxmlformats.org/officeDocument/2006/relationships/hyperlink" Target="http://www.graphics.stanford.edu/papers/veach_thesi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8229600" cy="1752600"/>
          </a:xfrm>
        </p:spPr>
        <p:txBody>
          <a:bodyPr/>
          <a:lstStyle/>
          <a:p>
            <a:pPr eaLnBrk="1" hangingPunct="1"/>
            <a:r>
              <a:rPr lang="cs-CZ" b="1" dirty="0" smtClean="0"/>
              <a:t>Počítačová grafika III –</a:t>
            </a:r>
            <a:br>
              <a:rPr lang="cs-CZ" b="1" dirty="0" smtClean="0"/>
            </a:br>
            <a:r>
              <a:rPr lang="cs-CZ" b="1" dirty="0" smtClean="0"/>
              <a:t>		</a:t>
            </a:r>
            <a:r>
              <a:rPr lang="en-US" b="1" dirty="0" smtClean="0"/>
              <a:t>Bidirectional path tracing</a:t>
            </a:r>
            <a:endParaRPr lang="cs-CZ" b="1" dirty="0" smtClean="0"/>
          </a:p>
        </p:txBody>
      </p:sp>
      <p:sp>
        <p:nvSpPr>
          <p:cNvPr id="18435" name="Rectangle 3"/>
          <p:cNvSpPr>
            <a:spLocks noGrp="1" noChangeArrowheads="1"/>
          </p:cNvSpPr>
          <p:nvPr>
            <p:ph type="subTitle" idx="1"/>
          </p:nvPr>
        </p:nvSpPr>
        <p:spPr>
          <a:xfrm>
            <a:off x="1981200" y="3962400"/>
            <a:ext cx="6553200" cy="2130896"/>
          </a:xfrm>
        </p:spPr>
        <p:txBody>
          <a:bodyPr/>
          <a:lstStyle/>
          <a:p>
            <a:pPr eaLnBrk="1" hangingPunct="1"/>
            <a:r>
              <a:rPr lang="cs-CZ" sz="2000" dirty="0" smtClean="0"/>
              <a:t>Jaroslav Křivánek, MFF UK</a:t>
            </a:r>
          </a:p>
          <a:p>
            <a:pPr eaLnBrk="1" hangingPunct="1"/>
            <a:r>
              <a:rPr lang="en-US" sz="2000" dirty="0" smtClean="0">
                <a:hlinkClick r:id="rId2"/>
              </a:rPr>
              <a:t>Jaroslav.Krivanek@mff.cuni.cz</a:t>
            </a:r>
            <a:endParaRPr lang="cs-CZ" sz="2000" dirty="0" smtClean="0"/>
          </a:p>
          <a:p>
            <a:pPr eaLnBrk="1" hangingPunct="1"/>
            <a:endParaRPr lang="cs-CZ" sz="20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obsah 11"/>
          <p:cNvSpPr>
            <a:spLocks noGrp="1"/>
          </p:cNvSpPr>
          <p:nvPr>
            <p:ph idx="1"/>
          </p:nvPr>
        </p:nvSpPr>
        <p:spPr>
          <a:xfrm>
            <a:off x="457200" y="4365104"/>
            <a:ext cx="8229600" cy="1765821"/>
          </a:xfrm>
        </p:spPr>
        <p:txBody>
          <a:bodyPr/>
          <a:lstStyle/>
          <a:p>
            <a:r>
              <a:rPr lang="en-US" b="1" dirty="0" smtClean="0"/>
              <a:t>Full light transport simulation</a:t>
            </a:r>
          </a:p>
          <a:p>
            <a:pPr lvl="1"/>
            <a:r>
              <a:rPr lang="en-US" dirty="0" smtClean="0"/>
              <a:t>Accuracy</a:t>
            </a:r>
          </a:p>
          <a:p>
            <a:pPr lvl="1"/>
            <a:r>
              <a:rPr lang="en-US" dirty="0" smtClean="0"/>
              <a:t>Ease of use</a:t>
            </a:r>
          </a:p>
          <a:p>
            <a:pPr lvl="1"/>
            <a:r>
              <a:rPr lang="en-US" b="1" dirty="0" smtClean="0"/>
              <a:t>Visual consistency</a:t>
            </a:r>
            <a:endParaRPr lang="en-US" b="1" dirty="0"/>
          </a:p>
        </p:txBody>
      </p:sp>
      <p:sp>
        <p:nvSpPr>
          <p:cNvPr id="2" name="Nadpis 1"/>
          <p:cNvSpPr>
            <a:spLocks noGrp="1"/>
          </p:cNvSpPr>
          <p:nvPr>
            <p:ph type="title"/>
          </p:nvPr>
        </p:nvSpPr>
        <p:spPr/>
        <p:txBody>
          <a:bodyPr/>
          <a:lstStyle/>
          <a:p>
            <a:r>
              <a:rPr lang="en-US" dirty="0" smtClean="0"/>
              <a:t>Light transport – Global illumination</a:t>
            </a:r>
            <a:endParaRPr lang="en-US" dirty="0"/>
          </a:p>
        </p:txBody>
      </p:sp>
      <p:sp>
        <p:nvSpPr>
          <p:cNvPr id="17" name="Zástupný symbol pro obsah 2"/>
          <p:cNvSpPr txBox="1">
            <a:spLocks/>
          </p:cNvSpPr>
          <p:nvPr/>
        </p:nvSpPr>
        <p:spPr bwMode="auto">
          <a:xfrm>
            <a:off x="467544" y="1757050"/>
            <a:ext cx="8229600"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2400" b="1" i="0" u="none" strike="noStrike" kern="0" cap="none" spc="0" normalizeH="0" baseline="0" noProof="0" dirty="0" smtClean="0">
                <a:ln>
                  <a:noFill/>
                </a:ln>
                <a:solidFill>
                  <a:schemeClr val="tx2"/>
                </a:solidFill>
                <a:effectLst/>
                <a:uLnTx/>
                <a:uFillTx/>
                <a:latin typeface="+mn-lt"/>
                <a:ea typeface="+mn-ea"/>
                <a:cs typeface="+mn-cs"/>
              </a:rPr>
              <a:t>More</a:t>
            </a:r>
            <a:r>
              <a:rPr kumimoji="0" lang="en-US" sz="2400" b="1" i="0" u="none" strike="noStrike" kern="0" cap="none" spc="0" normalizeH="0" noProof="0" dirty="0" smtClean="0">
                <a:ln>
                  <a:noFill/>
                </a:ln>
                <a:solidFill>
                  <a:schemeClr val="tx2"/>
                </a:solidFill>
                <a:effectLst/>
                <a:uLnTx/>
                <a:uFillTx/>
                <a:latin typeface="+mn-lt"/>
                <a:ea typeface="+mn-ea"/>
                <a:cs typeface="+mn-cs"/>
              </a:rPr>
              <a:t> information</a:t>
            </a:r>
          </a:p>
          <a:p>
            <a:pPr marL="800100" lvl="1" indent="-342900" eaLnBrk="0" hangingPunct="0">
              <a:spcBef>
                <a:spcPct val="20000"/>
              </a:spcBef>
              <a:buClr>
                <a:schemeClr val="accent1"/>
              </a:buClr>
              <a:buSzPct val="65000"/>
              <a:buFont typeface="Wingdings" pitchFamily="2" charset="2"/>
              <a:buChar char="n"/>
              <a:defRPr/>
            </a:pPr>
            <a:endParaRPr lang="en-US" sz="2400" kern="0" baseline="0" dirty="0" smtClean="0">
              <a:solidFill>
                <a:schemeClr val="tx2"/>
              </a:solidFill>
              <a:latin typeface="+mn-lt"/>
            </a:endParaRPr>
          </a:p>
          <a:p>
            <a:pPr marL="800100" lvl="1" indent="-342900" eaLnBrk="0" hangingPunct="0">
              <a:spcBef>
                <a:spcPct val="20000"/>
              </a:spcBef>
              <a:buClr>
                <a:schemeClr val="accent1"/>
              </a:buClr>
              <a:buSzPct val="65000"/>
              <a:buFont typeface="Wingdings" pitchFamily="2" charset="2"/>
              <a:buChar char="n"/>
              <a:defRPr/>
            </a:pPr>
            <a:r>
              <a:rPr lang="en-US" sz="2400" kern="0" baseline="0" dirty="0" smtClean="0">
                <a:solidFill>
                  <a:schemeClr val="tx2"/>
                </a:solidFill>
                <a:latin typeface="+mn-lt"/>
              </a:rPr>
              <a:t>“The State of</a:t>
            </a:r>
            <a:r>
              <a:rPr lang="en-US" sz="2400" kern="0" dirty="0" smtClean="0">
                <a:solidFill>
                  <a:schemeClr val="tx2"/>
                </a:solidFill>
                <a:latin typeface="+mn-lt"/>
              </a:rPr>
              <a:t> Rendering”</a:t>
            </a:r>
            <a:endParaRPr kumimoji="0" lang="en-US" sz="240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tabLst/>
              <a:defRPr/>
            </a:pP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p:txBody>
      </p:sp>
      <p:pic>
        <p:nvPicPr>
          <p:cNvPr id="54274" name="Picture 2" descr="http://graphics.tu-bs.de/projects/whocares/res/img/logos/Fxguide-logo.png"/>
          <p:cNvPicPr>
            <a:picLocks noChangeAspect="1" noChangeArrowheads="1"/>
          </p:cNvPicPr>
          <p:nvPr/>
        </p:nvPicPr>
        <p:blipFill>
          <a:blip r:embed="rId3" cstate="print"/>
          <a:srcRect/>
          <a:stretch>
            <a:fillRect/>
          </a:stretch>
        </p:blipFill>
        <p:spPr bwMode="auto">
          <a:xfrm>
            <a:off x="5148064" y="2852936"/>
            <a:ext cx="1905000" cy="581026"/>
          </a:xfrm>
          <a:prstGeom prst="rect">
            <a:avLst/>
          </a:prstGeom>
          <a:noFill/>
        </p:spPr>
      </p:pic>
      <p:sp>
        <p:nvSpPr>
          <p:cNvPr id="10" name="Zástupný symbol pro zápatí 9"/>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18857686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p:txBody>
          <a:bodyPr/>
          <a:lstStyle/>
          <a:p>
            <a:r>
              <a:rPr lang="en-US" b="1" dirty="0" smtClean="0"/>
              <a:t>M</a:t>
            </a:r>
            <a:r>
              <a:rPr lang="cs-CZ" b="1" dirty="0" smtClean="0"/>
              <a:t>ěřicí rovnice</a:t>
            </a:r>
            <a:r>
              <a:rPr lang="cs-CZ" b="1" dirty="0"/>
              <a:t/>
            </a:r>
            <a:br>
              <a:rPr lang="cs-CZ" b="1" dirty="0"/>
            </a:br>
            <a:r>
              <a:rPr lang="cs-CZ" b="1" dirty="0"/>
              <a:t/>
            </a:r>
            <a:br>
              <a:rPr lang="cs-CZ" b="1" dirty="0"/>
            </a:br>
            <a:endParaRPr lang="en-US" b="1" dirty="0"/>
          </a:p>
        </p:txBody>
      </p:sp>
      <p:sp>
        <p:nvSpPr>
          <p:cNvPr id="173059" name="Rectangle 3"/>
          <p:cNvSpPr>
            <a:spLocks noGrp="1" noChangeArrowheads="1"/>
          </p:cNvSpPr>
          <p:nvPr>
            <p:ph type="subTitle" idx="1"/>
          </p:nvPr>
        </p:nvSpPr>
        <p:spPr>
          <a:xfrm>
            <a:off x="1908175" y="4005263"/>
            <a:ext cx="6553200" cy="1752600"/>
          </a:xfrm>
        </p:spPr>
        <p:txBody>
          <a:bodyPr/>
          <a:lstStyle/>
          <a:p>
            <a:endParaRPr lang="cs-CZ"/>
          </a:p>
        </p:txBody>
      </p:sp>
    </p:spTree>
    <p:extLst>
      <p:ext uri="{BB962C8B-B14F-4D97-AF65-F5344CB8AC3E}">
        <p14:creationId xmlns:p14="http://schemas.microsoft.com/office/powerpoint/2010/main" val="31850203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Měřicí rovnice</a:t>
            </a:r>
            <a:endParaRPr lang="en-US" dirty="0"/>
          </a:p>
        </p:txBody>
      </p:sp>
      <p:sp>
        <p:nvSpPr>
          <p:cNvPr id="3" name="Content Placeholder 2"/>
          <p:cNvSpPr>
            <a:spLocks noGrp="1"/>
          </p:cNvSpPr>
          <p:nvPr>
            <p:ph idx="1"/>
          </p:nvPr>
        </p:nvSpPr>
        <p:spPr/>
        <p:txBody>
          <a:bodyPr/>
          <a:lstStyle/>
          <a:p>
            <a:r>
              <a:rPr lang="cs-CZ" dirty="0" smtClean="0"/>
              <a:t>Zobrazovací </a:t>
            </a:r>
            <a:r>
              <a:rPr lang="cs-CZ" dirty="0" smtClean="0"/>
              <a:t>rovnice</a:t>
            </a:r>
          </a:p>
          <a:p>
            <a:pPr lvl="1"/>
            <a:r>
              <a:rPr lang="cs-CZ" dirty="0" smtClean="0"/>
              <a:t>Podmínky pro radianci v rovnovážném stavu </a:t>
            </a:r>
          </a:p>
          <a:p>
            <a:pPr lvl="1"/>
            <a:r>
              <a:rPr lang="cs-CZ" dirty="0" smtClean="0"/>
              <a:t>Umožňuje výpočet radiance v izolovaných bodech</a:t>
            </a:r>
          </a:p>
          <a:p>
            <a:endParaRPr lang="cs-CZ" dirty="0" smtClean="0"/>
          </a:p>
          <a:p>
            <a:r>
              <a:rPr lang="cs-CZ" dirty="0" smtClean="0"/>
              <a:t>Ve skutečnosti nás zajímá průměrná radiance přes pixel: integrál</a:t>
            </a:r>
          </a:p>
          <a:p>
            <a:endParaRPr lang="cs-CZ" dirty="0" smtClean="0"/>
          </a:p>
          <a:p>
            <a:r>
              <a:rPr lang="cs-CZ" b="1" dirty="0" smtClean="0"/>
              <a:t>Měřicí rovnice </a:t>
            </a:r>
            <a:r>
              <a:rPr lang="cs-CZ" dirty="0" smtClean="0"/>
              <a:t>(</a:t>
            </a:r>
            <a:r>
              <a:rPr lang="en-US" dirty="0" smtClean="0"/>
              <a:t>Measurement equation</a:t>
            </a:r>
            <a:r>
              <a:rPr lang="cs-CZ" dirty="0" smtClean="0"/>
              <a:t>)</a:t>
            </a:r>
            <a:endParaRPr lang="en-US" b="1" dirty="0"/>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236529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Měřicí rovnice</a:t>
            </a:r>
            <a:endParaRPr lang="en-US" dirty="0"/>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graphicFrame>
        <p:nvGraphicFramePr>
          <p:cNvPr id="7" name="Object 2"/>
          <p:cNvGraphicFramePr>
            <a:graphicFrameLocks noChangeAspect="1"/>
          </p:cNvGraphicFramePr>
          <p:nvPr/>
        </p:nvGraphicFramePr>
        <p:xfrm>
          <a:off x="1803400" y="2997200"/>
          <a:ext cx="5610225" cy="1138238"/>
        </p:xfrm>
        <a:graphic>
          <a:graphicData uri="http://schemas.openxmlformats.org/presentationml/2006/ole">
            <mc:AlternateContent xmlns:mc="http://schemas.openxmlformats.org/markup-compatibility/2006">
              <mc:Choice xmlns:v="urn:schemas-microsoft-com:vml" Requires="v">
                <p:oleObj spid="_x0000_s400501" name="Rovnice" r:id="rId4" imgW="2438400" imgH="495300" progId="Equation.3">
                  <p:embed/>
                </p:oleObj>
              </mc:Choice>
              <mc:Fallback>
                <p:oleObj name="Rovnice" r:id="rId4" imgW="2438400" imgH="495300" progId="Equation.3">
                  <p:embed/>
                  <p:pic>
                    <p:nvPicPr>
                      <p:cNvPr id="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3400" y="2997200"/>
                        <a:ext cx="5610225" cy="113823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8" name="Rectangle 7"/>
          <p:cNvSpPr/>
          <p:nvPr/>
        </p:nvSpPr>
        <p:spPr>
          <a:xfrm>
            <a:off x="1691680" y="3069456"/>
            <a:ext cx="5832648"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2339752" y="4032360"/>
            <a:ext cx="360040" cy="11968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187624" y="2537608"/>
            <a:ext cx="648072"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9512" y="1918573"/>
            <a:ext cx="3892412" cy="646331"/>
          </a:xfrm>
          <a:prstGeom prst="rect">
            <a:avLst/>
          </a:prstGeom>
          <a:noFill/>
        </p:spPr>
        <p:txBody>
          <a:bodyPr wrap="none" rtlCol="0">
            <a:spAutoFit/>
          </a:bodyPr>
          <a:lstStyle/>
          <a:p>
            <a:r>
              <a:rPr lang="cs-CZ" dirty="0" smtClean="0">
                <a:latin typeface="+mj-lt"/>
              </a:rPr>
              <a:t>odezva virtuálního (lineárního) </a:t>
            </a:r>
            <a:br>
              <a:rPr lang="cs-CZ" dirty="0" smtClean="0">
                <a:latin typeface="+mj-lt"/>
              </a:rPr>
            </a:br>
            <a:r>
              <a:rPr lang="cs-CZ" dirty="0" smtClean="0">
                <a:latin typeface="+mj-lt"/>
              </a:rPr>
              <a:t>senzoru na radianci (</a:t>
            </a:r>
            <a:r>
              <a:rPr lang="cs-CZ" b="1" dirty="0" smtClean="0">
                <a:latin typeface="+mj-lt"/>
              </a:rPr>
              <a:t>barva pixelu</a:t>
            </a:r>
            <a:r>
              <a:rPr lang="cs-CZ" dirty="0" smtClean="0">
                <a:latin typeface="+mj-lt"/>
              </a:rPr>
              <a:t>)</a:t>
            </a:r>
            <a:endParaRPr lang="en-US" dirty="0">
              <a:latin typeface="+mj-lt"/>
            </a:endParaRPr>
          </a:p>
        </p:txBody>
      </p:sp>
      <p:sp>
        <p:nvSpPr>
          <p:cNvPr id="16" name="TextBox 15"/>
          <p:cNvSpPr txBox="1"/>
          <p:nvPr/>
        </p:nvSpPr>
        <p:spPr>
          <a:xfrm>
            <a:off x="331912" y="5229200"/>
            <a:ext cx="5698996" cy="923330"/>
          </a:xfrm>
          <a:prstGeom prst="rect">
            <a:avLst/>
          </a:prstGeom>
          <a:noFill/>
        </p:spPr>
        <p:txBody>
          <a:bodyPr wrap="none" rtlCol="0">
            <a:spAutoFit/>
          </a:bodyPr>
          <a:lstStyle/>
          <a:p>
            <a:r>
              <a:rPr lang="cs-CZ" dirty="0" smtClean="0">
                <a:latin typeface="+mj-lt"/>
              </a:rPr>
              <a:t>přes celou plochu scény a všechny směry</a:t>
            </a:r>
          </a:p>
          <a:p>
            <a:r>
              <a:rPr lang="cs-CZ" dirty="0" smtClean="0">
                <a:latin typeface="+mj-lt"/>
              </a:rPr>
              <a:t>(virtuální senzory musí být součástí scény,</a:t>
            </a:r>
          </a:p>
          <a:p>
            <a:r>
              <a:rPr lang="cs-CZ" dirty="0" smtClean="0">
                <a:latin typeface="+mj-lt"/>
              </a:rPr>
              <a:t>  nenulový příspěvek pouze na ploše senzoru kvůli </a:t>
            </a:r>
            <a:r>
              <a:rPr lang="cs-CZ" i="1" dirty="0" err="1" smtClean="0">
                <a:latin typeface="+mj-lt"/>
              </a:rPr>
              <a:t>W</a:t>
            </a:r>
            <a:r>
              <a:rPr lang="cs-CZ" baseline="-25000" dirty="0" err="1" smtClean="0">
                <a:latin typeface="+mj-lt"/>
              </a:rPr>
              <a:t>e</a:t>
            </a:r>
            <a:r>
              <a:rPr lang="cs-CZ" dirty="0" smtClean="0">
                <a:latin typeface="+mj-lt"/>
              </a:rPr>
              <a:t>)</a:t>
            </a:r>
            <a:endParaRPr lang="en-US" dirty="0">
              <a:latin typeface="+mj-lt"/>
            </a:endParaRPr>
          </a:p>
        </p:txBody>
      </p:sp>
      <p:cxnSp>
        <p:nvCxnSpPr>
          <p:cNvPr id="18" name="Straight Arrow Connector 17"/>
          <p:cNvCxnSpPr/>
          <p:nvPr/>
        </p:nvCxnSpPr>
        <p:spPr>
          <a:xfrm flipH="1">
            <a:off x="3347864" y="2564904"/>
            <a:ext cx="1584176" cy="751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12036" y="1918573"/>
            <a:ext cx="3892412" cy="646331"/>
          </a:xfrm>
          <a:prstGeom prst="rect">
            <a:avLst/>
          </a:prstGeom>
          <a:noFill/>
        </p:spPr>
        <p:txBody>
          <a:bodyPr wrap="square" rtlCol="0">
            <a:spAutoFit/>
          </a:bodyPr>
          <a:lstStyle/>
          <a:p>
            <a:r>
              <a:rPr lang="cs-CZ" dirty="0" smtClean="0">
                <a:latin typeface="+mj-lt"/>
              </a:rPr>
              <a:t>relativní odezva senzoru (váha)</a:t>
            </a:r>
          </a:p>
          <a:p>
            <a:r>
              <a:rPr lang="cs-CZ" dirty="0" smtClean="0">
                <a:latin typeface="+mj-lt"/>
              </a:rPr>
              <a:t>různé </a:t>
            </a:r>
            <a:r>
              <a:rPr lang="cs-CZ" i="1" dirty="0" err="1" smtClean="0">
                <a:latin typeface="+mj-lt"/>
              </a:rPr>
              <a:t>W</a:t>
            </a:r>
            <a:r>
              <a:rPr lang="cs-CZ" baseline="-25000" dirty="0" err="1" smtClean="0">
                <a:latin typeface="+mj-lt"/>
              </a:rPr>
              <a:t>e</a:t>
            </a:r>
            <a:r>
              <a:rPr lang="cs-CZ" dirty="0" smtClean="0">
                <a:latin typeface="+mj-lt"/>
              </a:rPr>
              <a:t> pro každý senzor (pixel)</a:t>
            </a:r>
            <a:endParaRPr lang="en-US" dirty="0">
              <a:latin typeface="+mj-lt"/>
            </a:endParaRPr>
          </a:p>
        </p:txBody>
      </p:sp>
    </p:spTree>
    <p:extLst>
      <p:ext uri="{BB962C8B-B14F-4D97-AF65-F5344CB8AC3E}">
        <p14:creationId xmlns:p14="http://schemas.microsoft.com/office/powerpoint/2010/main" val="213688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Zářivý tok přes oblast jako měřicí rovnice</a:t>
            </a:r>
            <a:endParaRPr lang="en-US" dirty="0"/>
          </a:p>
        </p:txBody>
      </p:sp>
      <p:sp>
        <p:nvSpPr>
          <p:cNvPr id="3" name="Content Placeholder 2"/>
          <p:cNvSpPr>
            <a:spLocks noGrp="1"/>
          </p:cNvSpPr>
          <p:nvPr>
            <p:ph idx="1"/>
          </p:nvPr>
        </p:nvSpPr>
        <p:spPr/>
        <p:txBody>
          <a:bodyPr/>
          <a:lstStyle/>
          <a:p>
            <a:r>
              <a:rPr lang="cs-CZ" dirty="0" smtClean="0"/>
              <a:t>Dána oblast </a:t>
            </a:r>
            <a:r>
              <a:rPr lang="cs-CZ" i="1" dirty="0" smtClean="0"/>
              <a:t>S</a:t>
            </a:r>
            <a:r>
              <a:rPr lang="cs-CZ" dirty="0" smtClean="0"/>
              <a:t/>
            </a:r>
            <a:br>
              <a:rPr lang="cs-CZ" dirty="0" smtClean="0"/>
            </a:br>
            <a:r>
              <a:rPr lang="cs-CZ" dirty="0" smtClean="0"/>
              <a:t/>
            </a:r>
            <a:br>
              <a:rPr lang="cs-CZ" dirty="0" smtClean="0"/>
            </a:br>
            <a:r>
              <a:rPr lang="cs-CZ" dirty="0" smtClean="0"/>
              <a:t/>
            </a:r>
            <a:br>
              <a:rPr lang="cs-CZ" dirty="0" smtClean="0"/>
            </a:br>
            <a:r>
              <a:rPr lang="cs-CZ" dirty="0" smtClean="0"/>
              <a:t>(podmnožina povrchu scény a příslušných směrů)</a:t>
            </a:r>
          </a:p>
          <a:p>
            <a:endParaRPr lang="cs-CZ" dirty="0" smtClean="0"/>
          </a:p>
          <a:p>
            <a:r>
              <a:rPr lang="cs-CZ" dirty="0" smtClean="0"/>
              <a:t>Pro </a:t>
            </a:r>
            <a:r>
              <a:rPr lang="cs-CZ" i="1" dirty="0" err="1" smtClean="0"/>
              <a:t>W</a:t>
            </a:r>
            <a:r>
              <a:rPr lang="cs-CZ" baseline="-25000" dirty="0" err="1" smtClean="0"/>
              <a:t>e</a:t>
            </a:r>
            <a:r>
              <a:rPr lang="cs-CZ" dirty="0" smtClean="0"/>
              <a:t> definované</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je výsledkem měřicí rovnice </a:t>
            </a:r>
            <a:r>
              <a:rPr lang="cs-CZ" b="1" dirty="0" smtClean="0"/>
              <a:t>zářivý tok </a:t>
            </a:r>
            <a:r>
              <a:rPr lang="cs-CZ" b="1" dirty="0" smtClean="0">
                <a:latin typeface="Symbol" pitchFamily="18" charset="2"/>
              </a:rPr>
              <a:t>F</a:t>
            </a:r>
            <a:r>
              <a:rPr lang="cs-CZ" b="1" dirty="0" smtClean="0"/>
              <a:t>(S)</a:t>
            </a:r>
            <a:r>
              <a:rPr lang="cs-CZ" dirty="0" smtClean="0"/>
              <a:t>. </a:t>
            </a:r>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dirty="0"/>
          </a:p>
        </p:txBody>
      </p:sp>
      <p:graphicFrame>
        <p:nvGraphicFramePr>
          <p:cNvPr id="507906" name="Object 2"/>
          <p:cNvGraphicFramePr>
            <a:graphicFrameLocks noChangeAspect="1"/>
          </p:cNvGraphicFramePr>
          <p:nvPr/>
        </p:nvGraphicFramePr>
        <p:xfrm>
          <a:off x="3739357" y="2204864"/>
          <a:ext cx="1665287" cy="407988"/>
        </p:xfrm>
        <a:graphic>
          <a:graphicData uri="http://schemas.openxmlformats.org/presentationml/2006/ole">
            <mc:AlternateContent xmlns:mc="http://schemas.openxmlformats.org/markup-compatibility/2006">
              <mc:Choice xmlns:v="urn:schemas-microsoft-com:vml" Requires="v">
                <p:oleObj spid="_x0000_s401640" name="Rovnice" r:id="rId3" imgW="723272" imgH="177646" progId="Equation.3">
                  <p:embed/>
                </p:oleObj>
              </mc:Choice>
              <mc:Fallback>
                <p:oleObj name="Rovnice" r:id="rId3" imgW="723272" imgH="177646" progId="Equation.3">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9357" y="2204864"/>
                        <a:ext cx="1665287" cy="40798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507907" name="Object 3"/>
          <p:cNvGraphicFramePr>
            <a:graphicFrameLocks noChangeAspect="1"/>
          </p:cNvGraphicFramePr>
          <p:nvPr/>
        </p:nvGraphicFramePr>
        <p:xfrm>
          <a:off x="2468563" y="4179862"/>
          <a:ext cx="4206875" cy="1049338"/>
        </p:xfrm>
        <a:graphic>
          <a:graphicData uri="http://schemas.openxmlformats.org/presentationml/2006/ole">
            <mc:AlternateContent xmlns:mc="http://schemas.openxmlformats.org/markup-compatibility/2006">
              <mc:Choice xmlns:v="urn:schemas-microsoft-com:vml" Requires="v">
                <p:oleObj spid="_x0000_s401641" name="Rovnice" r:id="rId5" imgW="1828800" imgH="457200" progId="Equation.3">
                  <p:embed/>
                </p:oleObj>
              </mc:Choice>
              <mc:Fallback>
                <p:oleObj name="Rovnice" r:id="rId5" imgW="1828800" imgH="457200" progId="Equation.3">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8563" y="4179862"/>
                        <a:ext cx="4206875" cy="104933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pSp>
        <p:nvGrpSpPr>
          <p:cNvPr id="8" name="Group 24"/>
          <p:cNvGrpSpPr>
            <a:grpSpLocks/>
          </p:cNvGrpSpPr>
          <p:nvPr/>
        </p:nvGrpSpPr>
        <p:grpSpPr bwMode="auto">
          <a:xfrm>
            <a:off x="6790828" y="1340768"/>
            <a:ext cx="1525588" cy="1220788"/>
            <a:chOff x="2832" y="2208"/>
            <a:chExt cx="961" cy="769"/>
          </a:xfrm>
        </p:grpSpPr>
        <p:sp>
          <p:nvSpPr>
            <p:cNvPr id="9" name="Freeform 20"/>
            <p:cNvSpPr>
              <a:spLocks/>
            </p:cNvSpPr>
            <p:nvPr/>
          </p:nvSpPr>
          <p:spPr bwMode="auto">
            <a:xfrm>
              <a:off x="3024" y="2208"/>
              <a:ext cx="769" cy="241"/>
            </a:xfrm>
            <a:custGeom>
              <a:avLst/>
              <a:gdLst/>
              <a:ahLst/>
              <a:cxnLst>
                <a:cxn ang="0">
                  <a:pos x="0" y="0"/>
                </a:cxn>
                <a:cxn ang="0">
                  <a:pos x="768" y="0"/>
                </a:cxn>
                <a:cxn ang="0">
                  <a:pos x="576" y="240"/>
                </a:cxn>
                <a:cxn ang="0">
                  <a:pos x="0" y="240"/>
                </a:cxn>
                <a:cxn ang="0">
                  <a:pos x="0" y="0"/>
                </a:cxn>
              </a:cxnLst>
              <a:rect l="0" t="0" r="r" b="b"/>
              <a:pathLst>
                <a:path w="769" h="241">
                  <a:moveTo>
                    <a:pt x="0" y="0"/>
                  </a:moveTo>
                  <a:lnTo>
                    <a:pt x="768" y="0"/>
                  </a:lnTo>
                  <a:lnTo>
                    <a:pt x="576" y="240"/>
                  </a:lnTo>
                  <a:lnTo>
                    <a:pt x="0" y="240"/>
                  </a:lnTo>
                  <a:lnTo>
                    <a:pt x="0" y="0"/>
                  </a:lnTo>
                </a:path>
              </a:pathLst>
            </a:custGeom>
            <a:solidFill>
              <a:srgbClr val="FCFEB9"/>
            </a:solidFill>
            <a:ln w="12700" cap="rnd" cmpd="sng">
              <a:solidFill>
                <a:schemeClr val="tx1"/>
              </a:solidFill>
              <a:prstDash val="solid"/>
              <a:round/>
              <a:headEnd type="none" w="med" len="med"/>
              <a:tailEnd type="none" w="med" len="med"/>
            </a:ln>
            <a:effectLst/>
          </p:spPr>
          <p:txBody>
            <a:bodyPr/>
            <a:lstStyle/>
            <a:p>
              <a:endParaRPr lang="en-US"/>
            </a:p>
          </p:txBody>
        </p:sp>
        <p:sp>
          <p:nvSpPr>
            <p:cNvPr id="10" name="Freeform 21"/>
            <p:cNvSpPr>
              <a:spLocks/>
            </p:cNvSpPr>
            <p:nvPr/>
          </p:nvSpPr>
          <p:spPr bwMode="auto">
            <a:xfrm>
              <a:off x="2832" y="2448"/>
              <a:ext cx="769" cy="529"/>
            </a:xfrm>
            <a:custGeom>
              <a:avLst/>
              <a:gdLst/>
              <a:ahLst/>
              <a:cxnLst>
                <a:cxn ang="0">
                  <a:pos x="0" y="0"/>
                </a:cxn>
                <a:cxn ang="0">
                  <a:pos x="768" y="0"/>
                </a:cxn>
                <a:cxn ang="0">
                  <a:pos x="672" y="528"/>
                </a:cxn>
                <a:cxn ang="0">
                  <a:pos x="192" y="528"/>
                </a:cxn>
                <a:cxn ang="0">
                  <a:pos x="0" y="0"/>
                </a:cxn>
              </a:cxnLst>
              <a:rect l="0" t="0" r="r" b="b"/>
              <a:pathLst>
                <a:path w="769" h="529">
                  <a:moveTo>
                    <a:pt x="0" y="0"/>
                  </a:moveTo>
                  <a:lnTo>
                    <a:pt x="768" y="0"/>
                  </a:lnTo>
                  <a:lnTo>
                    <a:pt x="672" y="528"/>
                  </a:lnTo>
                  <a:lnTo>
                    <a:pt x="192" y="528"/>
                  </a:lnTo>
                  <a:lnTo>
                    <a:pt x="0" y="0"/>
                  </a:lnTo>
                </a:path>
              </a:pathLst>
            </a:custGeom>
            <a:pattFill prst="narVert">
              <a:fgClr>
                <a:srgbClr val="A3F25F"/>
              </a:fgClr>
              <a:bgClr>
                <a:schemeClr val="bg1"/>
              </a:bgClr>
            </a:pattFill>
            <a:ln w="12700" cap="rnd" cmpd="sng">
              <a:solidFill>
                <a:schemeClr val="tx1"/>
              </a:solidFill>
              <a:prstDash val="solid"/>
              <a:round/>
              <a:headEnd type="none" w="med" len="med"/>
              <a:tailEnd type="none" w="med" len="med"/>
            </a:ln>
            <a:effectLst/>
          </p:spPr>
          <p:txBody>
            <a:bodyPr/>
            <a:lstStyle/>
            <a:p>
              <a:endParaRPr lang="en-US"/>
            </a:p>
          </p:txBody>
        </p:sp>
        <p:sp>
          <p:nvSpPr>
            <p:cNvPr id="11" name="Freeform 22"/>
            <p:cNvSpPr>
              <a:spLocks/>
            </p:cNvSpPr>
            <p:nvPr/>
          </p:nvSpPr>
          <p:spPr bwMode="auto">
            <a:xfrm>
              <a:off x="3504" y="2208"/>
              <a:ext cx="289" cy="769"/>
            </a:xfrm>
            <a:custGeom>
              <a:avLst/>
              <a:gdLst/>
              <a:ahLst/>
              <a:cxnLst>
                <a:cxn ang="0">
                  <a:pos x="0" y="768"/>
                </a:cxn>
                <a:cxn ang="0">
                  <a:pos x="96" y="624"/>
                </a:cxn>
                <a:cxn ang="0">
                  <a:pos x="288" y="0"/>
                </a:cxn>
                <a:cxn ang="0">
                  <a:pos x="96" y="240"/>
                </a:cxn>
                <a:cxn ang="0">
                  <a:pos x="0" y="768"/>
                </a:cxn>
              </a:cxnLst>
              <a:rect l="0" t="0" r="r" b="b"/>
              <a:pathLst>
                <a:path w="289" h="769">
                  <a:moveTo>
                    <a:pt x="0" y="768"/>
                  </a:moveTo>
                  <a:lnTo>
                    <a:pt x="96" y="624"/>
                  </a:lnTo>
                  <a:lnTo>
                    <a:pt x="288" y="0"/>
                  </a:lnTo>
                  <a:lnTo>
                    <a:pt x="96" y="240"/>
                  </a:lnTo>
                  <a:lnTo>
                    <a:pt x="0" y="768"/>
                  </a:lnTo>
                </a:path>
              </a:pathLst>
            </a:custGeom>
            <a:pattFill prst="pct90">
              <a:fgClr>
                <a:srgbClr val="A3F25F"/>
              </a:fgClr>
              <a:bgClr>
                <a:schemeClr val="bg1"/>
              </a:bgClr>
            </a:pattFill>
            <a:ln w="12700" cap="rnd" cmpd="sng">
              <a:solidFill>
                <a:schemeClr val="tx1"/>
              </a:solidFill>
              <a:prstDash val="solid"/>
              <a:round/>
              <a:headEnd type="none" w="med" len="med"/>
              <a:tailEnd type="none" w="med" len="med"/>
            </a:ln>
            <a:effectLst/>
          </p:spPr>
          <p:txBody>
            <a:bodyPr/>
            <a:lstStyle/>
            <a:p>
              <a:endParaRPr lang="en-US"/>
            </a:p>
          </p:txBody>
        </p:sp>
        <p:sp>
          <p:nvSpPr>
            <p:cNvPr id="12" name="Freeform 23"/>
            <p:cNvSpPr>
              <a:spLocks/>
            </p:cNvSpPr>
            <p:nvPr/>
          </p:nvSpPr>
          <p:spPr bwMode="auto">
            <a:xfrm>
              <a:off x="2832" y="2208"/>
              <a:ext cx="193" cy="241"/>
            </a:xfrm>
            <a:custGeom>
              <a:avLst/>
              <a:gdLst/>
              <a:ahLst/>
              <a:cxnLst>
                <a:cxn ang="0">
                  <a:pos x="0" y="240"/>
                </a:cxn>
                <a:cxn ang="0">
                  <a:pos x="192" y="0"/>
                </a:cxn>
                <a:cxn ang="0">
                  <a:pos x="192" y="240"/>
                </a:cxn>
                <a:cxn ang="0">
                  <a:pos x="0" y="240"/>
                </a:cxn>
              </a:cxnLst>
              <a:rect l="0" t="0" r="r" b="b"/>
              <a:pathLst>
                <a:path w="193" h="241">
                  <a:moveTo>
                    <a:pt x="0" y="240"/>
                  </a:moveTo>
                  <a:lnTo>
                    <a:pt x="192" y="0"/>
                  </a:lnTo>
                  <a:lnTo>
                    <a:pt x="192" y="240"/>
                  </a:lnTo>
                  <a:lnTo>
                    <a:pt x="0" y="240"/>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en-US"/>
            </a:p>
          </p:txBody>
        </p:sp>
      </p:grpSp>
      <p:sp>
        <p:nvSpPr>
          <p:cNvPr id="13" name="Line 25"/>
          <p:cNvSpPr>
            <a:spLocks noChangeShapeType="1"/>
          </p:cNvSpPr>
          <p:nvPr/>
        </p:nvSpPr>
        <p:spPr bwMode="auto">
          <a:xfrm flipH="1" flipV="1">
            <a:off x="7167066" y="955006"/>
            <a:ext cx="87312" cy="620712"/>
          </a:xfrm>
          <a:prstGeom prst="line">
            <a:avLst/>
          </a:prstGeom>
          <a:noFill/>
          <a:ln w="12700">
            <a:solidFill>
              <a:schemeClr val="tx1"/>
            </a:solidFill>
            <a:round/>
            <a:headEnd/>
            <a:tailEnd type="triangle" w="med" len="med"/>
          </a:ln>
          <a:effectLst/>
        </p:spPr>
        <p:txBody>
          <a:bodyPr/>
          <a:lstStyle/>
          <a:p>
            <a:endParaRPr lang="en-US"/>
          </a:p>
        </p:txBody>
      </p:sp>
      <p:sp>
        <p:nvSpPr>
          <p:cNvPr id="14" name="Line 26"/>
          <p:cNvSpPr>
            <a:spLocks noChangeShapeType="1"/>
          </p:cNvSpPr>
          <p:nvPr/>
        </p:nvSpPr>
        <p:spPr bwMode="auto">
          <a:xfrm flipV="1">
            <a:off x="7865566" y="955006"/>
            <a:ext cx="214312" cy="620712"/>
          </a:xfrm>
          <a:prstGeom prst="line">
            <a:avLst/>
          </a:prstGeom>
          <a:noFill/>
          <a:ln w="12700">
            <a:solidFill>
              <a:schemeClr val="tx1"/>
            </a:solidFill>
            <a:round/>
            <a:headEnd/>
            <a:tailEnd type="triangle" w="med" len="med"/>
          </a:ln>
          <a:effectLst/>
        </p:spPr>
        <p:txBody>
          <a:bodyPr/>
          <a:lstStyle/>
          <a:p>
            <a:endParaRPr lang="en-US"/>
          </a:p>
        </p:txBody>
      </p:sp>
      <p:sp>
        <p:nvSpPr>
          <p:cNvPr id="15" name="Line 27"/>
          <p:cNvSpPr>
            <a:spLocks noChangeShapeType="1"/>
          </p:cNvSpPr>
          <p:nvPr/>
        </p:nvSpPr>
        <p:spPr bwMode="auto">
          <a:xfrm flipV="1">
            <a:off x="7552828" y="955006"/>
            <a:ext cx="0" cy="620712"/>
          </a:xfrm>
          <a:prstGeom prst="line">
            <a:avLst/>
          </a:prstGeom>
          <a:noFill/>
          <a:ln w="12700">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293168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Měřicí rovnice jako skalární součin funkcí</a:t>
            </a:r>
            <a:endParaRPr lang="en-US" dirty="0"/>
          </a:p>
        </p:txBody>
      </p:sp>
      <p:sp>
        <p:nvSpPr>
          <p:cNvPr id="3" name="Content Placeholder 2"/>
          <p:cNvSpPr>
            <a:spLocks noGrp="1"/>
          </p:cNvSpPr>
          <p:nvPr>
            <p:ph idx="1"/>
          </p:nvPr>
        </p:nvSpPr>
        <p:spPr/>
        <p:txBody>
          <a:bodyPr/>
          <a:lstStyle/>
          <a:p>
            <a:r>
              <a:rPr lang="cs-CZ" dirty="0" smtClean="0"/>
              <a:t>Definujme </a:t>
            </a:r>
            <a:r>
              <a:rPr lang="cs-CZ" b="1" dirty="0" smtClean="0"/>
              <a:t>skalární součin</a:t>
            </a:r>
            <a:r>
              <a:rPr lang="en-US" b="1" dirty="0" smtClean="0"/>
              <a:t> </a:t>
            </a:r>
            <a:r>
              <a:rPr lang="cs-CZ" b="1" dirty="0" smtClean="0"/>
              <a:t>funkcí </a:t>
            </a:r>
            <a:r>
              <a:rPr lang="cs-CZ" b="1" i="1" dirty="0" smtClean="0"/>
              <a:t>f</a:t>
            </a:r>
            <a:r>
              <a:rPr lang="cs-CZ" b="1" dirty="0" smtClean="0"/>
              <a:t> a </a:t>
            </a:r>
            <a:r>
              <a:rPr lang="cs-CZ" b="1" i="1" dirty="0" smtClean="0"/>
              <a:t>g</a:t>
            </a:r>
            <a:r>
              <a:rPr lang="en-US" dirty="0" smtClean="0"/>
              <a:t>:</a:t>
            </a:r>
            <a:endParaRPr lang="cs-CZ" dirty="0" smtClean="0"/>
          </a:p>
          <a:p>
            <a:endParaRPr lang="cs-CZ" dirty="0" smtClean="0"/>
          </a:p>
          <a:p>
            <a:endParaRPr lang="cs-CZ" dirty="0" smtClean="0"/>
          </a:p>
          <a:p>
            <a:endParaRPr lang="cs-CZ" dirty="0" smtClean="0"/>
          </a:p>
          <a:p>
            <a:r>
              <a:rPr lang="cs-CZ" b="1" dirty="0" smtClean="0"/>
              <a:t>Měřicí rovnice</a:t>
            </a:r>
            <a:endParaRPr lang="en-US" b="1" dirty="0"/>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graphicFrame>
        <p:nvGraphicFramePr>
          <p:cNvPr id="509954" name="Object 2"/>
          <p:cNvGraphicFramePr>
            <a:graphicFrameLocks noChangeAspect="1"/>
          </p:cNvGraphicFramePr>
          <p:nvPr/>
        </p:nvGraphicFramePr>
        <p:xfrm>
          <a:off x="1619672" y="2060848"/>
          <a:ext cx="5989637" cy="1138238"/>
        </p:xfrm>
        <a:graphic>
          <a:graphicData uri="http://schemas.openxmlformats.org/presentationml/2006/ole">
            <mc:AlternateContent xmlns:mc="http://schemas.openxmlformats.org/markup-compatibility/2006">
              <mc:Choice xmlns:v="urn:schemas-microsoft-com:vml" Requires="v">
                <p:oleObj spid="_x0000_s402664" name="Rovnice" r:id="rId3" imgW="2603500" imgH="495300" progId="Equation.3">
                  <p:embed/>
                </p:oleObj>
              </mc:Choice>
              <mc:Fallback>
                <p:oleObj name="Rovnice" r:id="rId3" imgW="2603500" imgH="495300" progId="Equation.3">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060848"/>
                        <a:ext cx="5989637" cy="113823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pSp>
        <p:nvGrpSpPr>
          <p:cNvPr id="9" name="Group 8"/>
          <p:cNvGrpSpPr/>
          <p:nvPr/>
        </p:nvGrpSpPr>
        <p:grpSpPr>
          <a:xfrm>
            <a:off x="3419872" y="4005064"/>
            <a:ext cx="2232248" cy="936104"/>
            <a:chOff x="3419872" y="4005064"/>
            <a:chExt cx="2232248" cy="936104"/>
          </a:xfrm>
        </p:grpSpPr>
        <p:graphicFrame>
          <p:nvGraphicFramePr>
            <p:cNvPr id="509955" name="Object 3"/>
            <p:cNvGraphicFramePr>
              <a:graphicFrameLocks noChangeAspect="1"/>
            </p:cNvGraphicFramePr>
            <p:nvPr/>
          </p:nvGraphicFramePr>
          <p:xfrm>
            <a:off x="3695700" y="4149725"/>
            <a:ext cx="1752600" cy="641350"/>
          </p:xfrm>
          <a:graphic>
            <a:graphicData uri="http://schemas.openxmlformats.org/presentationml/2006/ole">
              <mc:AlternateContent xmlns:mc="http://schemas.openxmlformats.org/markup-compatibility/2006">
                <mc:Choice xmlns:v="urn:schemas-microsoft-com:vml" Requires="v">
                  <p:oleObj spid="_x0000_s402665" name="Rovnice" r:id="rId5" imgW="761669" imgH="279279" progId="Equation.3">
                    <p:embed/>
                  </p:oleObj>
                </mc:Choice>
                <mc:Fallback>
                  <p:oleObj name="Rovnice" r:id="rId5" imgW="761669" imgH="279279" progId="Equation.3">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4149725"/>
                          <a:ext cx="1752600" cy="64135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8" name="Rectangle 7"/>
            <p:cNvSpPr/>
            <p:nvPr/>
          </p:nvSpPr>
          <p:spPr>
            <a:xfrm>
              <a:off x="3419872" y="4005064"/>
              <a:ext cx="2232248"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839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Propagace radiance a důležitosti</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grpSp>
        <p:nvGrpSpPr>
          <p:cNvPr id="6" name="Group 10"/>
          <p:cNvGrpSpPr>
            <a:grpSpLocks/>
          </p:cNvGrpSpPr>
          <p:nvPr/>
        </p:nvGrpSpPr>
        <p:grpSpPr bwMode="auto">
          <a:xfrm>
            <a:off x="5794375" y="4281488"/>
            <a:ext cx="604838" cy="474662"/>
            <a:chOff x="3650" y="2697"/>
            <a:chExt cx="381" cy="299"/>
          </a:xfrm>
        </p:grpSpPr>
        <p:sp>
          <p:nvSpPr>
            <p:cNvPr id="7" name="Oval 3"/>
            <p:cNvSpPr>
              <a:spLocks noChangeArrowheads="1"/>
            </p:cNvSpPr>
            <p:nvPr/>
          </p:nvSpPr>
          <p:spPr bwMode="auto">
            <a:xfrm rot="16620000">
              <a:off x="3822" y="2675"/>
              <a:ext cx="62" cy="134"/>
            </a:xfrm>
            <a:prstGeom prst="ellipse">
              <a:avLst/>
            </a:prstGeom>
            <a:solidFill>
              <a:srgbClr val="A2C1FE"/>
            </a:solidFill>
            <a:ln w="25400">
              <a:solidFill>
                <a:srgbClr val="000000"/>
              </a:solidFill>
              <a:round/>
              <a:headEnd/>
              <a:tailEnd/>
            </a:ln>
            <a:effectLst/>
          </p:spPr>
          <p:txBody>
            <a:bodyPr wrap="none" anchor="ctr"/>
            <a:lstStyle/>
            <a:p>
              <a:endParaRPr lang="en-US"/>
            </a:p>
          </p:txBody>
        </p:sp>
        <p:sp>
          <p:nvSpPr>
            <p:cNvPr id="8" name="Freeform 4"/>
            <p:cNvSpPr>
              <a:spLocks/>
            </p:cNvSpPr>
            <p:nvPr/>
          </p:nvSpPr>
          <p:spPr bwMode="auto">
            <a:xfrm>
              <a:off x="3726" y="2720"/>
              <a:ext cx="244" cy="276"/>
            </a:xfrm>
            <a:custGeom>
              <a:avLst/>
              <a:gdLst/>
              <a:ahLst/>
              <a:cxnLst>
                <a:cxn ang="0">
                  <a:pos x="54" y="1"/>
                </a:cxn>
                <a:cxn ang="0">
                  <a:pos x="0" y="0"/>
                </a:cxn>
                <a:cxn ang="0">
                  <a:pos x="78" y="275"/>
                </a:cxn>
                <a:cxn ang="0">
                  <a:pos x="243" y="65"/>
                </a:cxn>
                <a:cxn ang="0">
                  <a:pos x="199" y="34"/>
                </a:cxn>
              </a:cxnLst>
              <a:rect l="0" t="0" r="r" b="b"/>
              <a:pathLst>
                <a:path w="244" h="276">
                  <a:moveTo>
                    <a:pt x="54" y="1"/>
                  </a:moveTo>
                  <a:lnTo>
                    <a:pt x="0" y="0"/>
                  </a:lnTo>
                  <a:lnTo>
                    <a:pt x="78" y="275"/>
                  </a:lnTo>
                  <a:lnTo>
                    <a:pt x="243" y="65"/>
                  </a:lnTo>
                  <a:lnTo>
                    <a:pt x="199" y="34"/>
                  </a:lnTo>
                </a:path>
              </a:pathLst>
            </a:custGeom>
            <a:noFill/>
            <a:ln w="25400" cap="rnd" cmpd="sng">
              <a:solidFill>
                <a:srgbClr val="000000"/>
              </a:solidFill>
              <a:prstDash val="solid"/>
              <a:round/>
              <a:headEnd type="none" w="med" len="med"/>
              <a:tailEnd type="none" w="med" len="med"/>
            </a:ln>
            <a:effectLst/>
          </p:spPr>
          <p:txBody>
            <a:bodyPr/>
            <a:lstStyle/>
            <a:p>
              <a:endParaRPr lang="en-US"/>
            </a:p>
          </p:txBody>
        </p:sp>
        <p:sp>
          <p:nvSpPr>
            <p:cNvPr id="9" name="Line 5"/>
            <p:cNvSpPr>
              <a:spLocks noChangeShapeType="1"/>
            </p:cNvSpPr>
            <p:nvPr/>
          </p:nvSpPr>
          <p:spPr bwMode="auto">
            <a:xfrm>
              <a:off x="3661" y="2697"/>
              <a:ext cx="36" cy="7"/>
            </a:xfrm>
            <a:prstGeom prst="line">
              <a:avLst/>
            </a:prstGeom>
            <a:noFill/>
            <a:ln w="25400">
              <a:solidFill>
                <a:srgbClr val="000000"/>
              </a:solidFill>
              <a:round/>
              <a:headEnd/>
              <a:tailEnd/>
            </a:ln>
            <a:effectLst/>
          </p:spPr>
          <p:txBody>
            <a:bodyPr/>
            <a:lstStyle/>
            <a:p>
              <a:endParaRPr lang="en-US"/>
            </a:p>
          </p:txBody>
        </p:sp>
        <p:sp>
          <p:nvSpPr>
            <p:cNvPr id="10" name="Line 6"/>
            <p:cNvSpPr>
              <a:spLocks noChangeShapeType="1"/>
            </p:cNvSpPr>
            <p:nvPr/>
          </p:nvSpPr>
          <p:spPr bwMode="auto">
            <a:xfrm>
              <a:off x="3664" y="2741"/>
              <a:ext cx="30" cy="0"/>
            </a:xfrm>
            <a:prstGeom prst="line">
              <a:avLst/>
            </a:prstGeom>
            <a:noFill/>
            <a:ln w="25400">
              <a:solidFill>
                <a:srgbClr val="000000"/>
              </a:solidFill>
              <a:round/>
              <a:headEnd/>
              <a:tailEnd/>
            </a:ln>
            <a:effectLst/>
          </p:spPr>
          <p:txBody>
            <a:bodyPr/>
            <a:lstStyle/>
            <a:p>
              <a:endParaRPr lang="en-US"/>
            </a:p>
          </p:txBody>
        </p:sp>
        <p:sp>
          <p:nvSpPr>
            <p:cNvPr id="11" name="Line 7"/>
            <p:cNvSpPr>
              <a:spLocks noChangeShapeType="1"/>
            </p:cNvSpPr>
            <p:nvPr/>
          </p:nvSpPr>
          <p:spPr bwMode="auto">
            <a:xfrm>
              <a:off x="3650" y="2785"/>
              <a:ext cx="49" cy="1"/>
            </a:xfrm>
            <a:prstGeom prst="line">
              <a:avLst/>
            </a:prstGeom>
            <a:noFill/>
            <a:ln w="25400">
              <a:solidFill>
                <a:srgbClr val="000000"/>
              </a:solidFill>
              <a:round/>
              <a:headEnd/>
              <a:tailEnd/>
            </a:ln>
            <a:effectLst/>
          </p:spPr>
          <p:txBody>
            <a:bodyPr/>
            <a:lstStyle/>
            <a:p>
              <a:endParaRPr lang="en-US"/>
            </a:p>
          </p:txBody>
        </p:sp>
        <p:sp>
          <p:nvSpPr>
            <p:cNvPr id="12" name="Line 8"/>
            <p:cNvSpPr>
              <a:spLocks noChangeShapeType="1"/>
            </p:cNvSpPr>
            <p:nvPr/>
          </p:nvSpPr>
          <p:spPr bwMode="auto">
            <a:xfrm>
              <a:off x="4002" y="2792"/>
              <a:ext cx="29" cy="9"/>
            </a:xfrm>
            <a:prstGeom prst="line">
              <a:avLst/>
            </a:prstGeom>
            <a:noFill/>
            <a:ln w="25400">
              <a:solidFill>
                <a:srgbClr val="000000"/>
              </a:solidFill>
              <a:round/>
              <a:headEnd/>
              <a:tailEnd/>
            </a:ln>
            <a:effectLst/>
          </p:spPr>
          <p:txBody>
            <a:bodyPr/>
            <a:lstStyle/>
            <a:p>
              <a:endParaRPr lang="en-US"/>
            </a:p>
          </p:txBody>
        </p:sp>
        <p:sp>
          <p:nvSpPr>
            <p:cNvPr id="13" name="Line 9"/>
            <p:cNvSpPr>
              <a:spLocks noChangeShapeType="1"/>
            </p:cNvSpPr>
            <p:nvPr/>
          </p:nvSpPr>
          <p:spPr bwMode="auto">
            <a:xfrm>
              <a:off x="3977" y="2827"/>
              <a:ext cx="33" cy="1"/>
            </a:xfrm>
            <a:prstGeom prst="line">
              <a:avLst/>
            </a:prstGeom>
            <a:noFill/>
            <a:ln w="25400">
              <a:solidFill>
                <a:srgbClr val="000000"/>
              </a:solidFill>
              <a:round/>
              <a:headEnd/>
              <a:tailEnd/>
            </a:ln>
            <a:effectLst/>
          </p:spPr>
          <p:txBody>
            <a:bodyPr/>
            <a:lstStyle/>
            <a:p>
              <a:endParaRPr lang="en-US"/>
            </a:p>
          </p:txBody>
        </p:sp>
      </p:grpSp>
      <p:grpSp>
        <p:nvGrpSpPr>
          <p:cNvPr id="14" name="Group 17"/>
          <p:cNvGrpSpPr>
            <a:grpSpLocks/>
          </p:cNvGrpSpPr>
          <p:nvPr/>
        </p:nvGrpSpPr>
        <p:grpSpPr bwMode="auto">
          <a:xfrm>
            <a:off x="2357438" y="3805238"/>
            <a:ext cx="849312" cy="757237"/>
            <a:chOff x="1485" y="2397"/>
            <a:chExt cx="535" cy="477"/>
          </a:xfrm>
        </p:grpSpPr>
        <p:sp>
          <p:nvSpPr>
            <p:cNvPr id="15" name="Line 11"/>
            <p:cNvSpPr>
              <a:spLocks noChangeShapeType="1"/>
            </p:cNvSpPr>
            <p:nvPr/>
          </p:nvSpPr>
          <p:spPr bwMode="auto">
            <a:xfrm flipH="1" flipV="1">
              <a:off x="1617" y="2827"/>
              <a:ext cx="403" cy="9"/>
            </a:xfrm>
            <a:prstGeom prst="line">
              <a:avLst/>
            </a:prstGeom>
            <a:noFill/>
            <a:ln w="12700">
              <a:solidFill>
                <a:srgbClr val="000000"/>
              </a:solidFill>
              <a:round/>
              <a:headEnd type="triangle" w="med" len="med"/>
              <a:tailEnd/>
            </a:ln>
            <a:effectLst/>
          </p:spPr>
          <p:txBody>
            <a:bodyPr/>
            <a:lstStyle/>
            <a:p>
              <a:endParaRPr lang="en-US"/>
            </a:p>
          </p:txBody>
        </p:sp>
        <p:sp>
          <p:nvSpPr>
            <p:cNvPr id="16" name="Line 12"/>
            <p:cNvSpPr>
              <a:spLocks noChangeShapeType="1"/>
            </p:cNvSpPr>
            <p:nvPr/>
          </p:nvSpPr>
          <p:spPr bwMode="auto">
            <a:xfrm flipH="1" flipV="1">
              <a:off x="1485" y="2397"/>
              <a:ext cx="139" cy="439"/>
            </a:xfrm>
            <a:prstGeom prst="line">
              <a:avLst/>
            </a:prstGeom>
            <a:noFill/>
            <a:ln w="12700">
              <a:solidFill>
                <a:srgbClr val="000000"/>
              </a:solidFill>
              <a:round/>
              <a:headEnd/>
              <a:tailEnd type="triangle" w="med" len="med"/>
            </a:ln>
            <a:effectLst/>
          </p:spPr>
          <p:txBody>
            <a:bodyPr/>
            <a:lstStyle/>
            <a:p>
              <a:endParaRPr lang="en-US"/>
            </a:p>
          </p:txBody>
        </p:sp>
        <p:sp>
          <p:nvSpPr>
            <p:cNvPr id="17" name="Line 13"/>
            <p:cNvSpPr>
              <a:spLocks noChangeShapeType="1"/>
            </p:cNvSpPr>
            <p:nvPr/>
          </p:nvSpPr>
          <p:spPr bwMode="auto">
            <a:xfrm flipV="1">
              <a:off x="1625" y="2621"/>
              <a:ext cx="343" cy="212"/>
            </a:xfrm>
            <a:prstGeom prst="line">
              <a:avLst/>
            </a:prstGeom>
            <a:noFill/>
            <a:ln w="12700">
              <a:solidFill>
                <a:srgbClr val="000000"/>
              </a:solidFill>
              <a:round/>
              <a:headEnd/>
              <a:tailEnd type="triangle" w="med" len="med"/>
            </a:ln>
            <a:effectLst/>
          </p:spPr>
          <p:txBody>
            <a:bodyPr/>
            <a:lstStyle/>
            <a:p>
              <a:endParaRPr lang="en-US"/>
            </a:p>
          </p:txBody>
        </p:sp>
        <p:sp>
          <p:nvSpPr>
            <p:cNvPr id="18" name="Line 14"/>
            <p:cNvSpPr>
              <a:spLocks noChangeShapeType="1"/>
            </p:cNvSpPr>
            <p:nvPr/>
          </p:nvSpPr>
          <p:spPr bwMode="auto">
            <a:xfrm flipV="1">
              <a:off x="1625" y="2459"/>
              <a:ext cx="219" cy="374"/>
            </a:xfrm>
            <a:prstGeom prst="line">
              <a:avLst/>
            </a:prstGeom>
            <a:noFill/>
            <a:ln w="12700">
              <a:solidFill>
                <a:srgbClr val="000000"/>
              </a:solidFill>
              <a:round/>
              <a:headEnd/>
              <a:tailEnd type="triangle" w="med" len="med"/>
            </a:ln>
            <a:effectLst/>
          </p:spPr>
          <p:txBody>
            <a:bodyPr/>
            <a:lstStyle/>
            <a:p>
              <a:endParaRPr lang="en-US"/>
            </a:p>
          </p:txBody>
        </p:sp>
        <p:sp>
          <p:nvSpPr>
            <p:cNvPr id="19" name="Line 15"/>
            <p:cNvSpPr>
              <a:spLocks noChangeShapeType="1"/>
            </p:cNvSpPr>
            <p:nvPr/>
          </p:nvSpPr>
          <p:spPr bwMode="auto">
            <a:xfrm flipV="1">
              <a:off x="1625" y="2397"/>
              <a:ext cx="51" cy="437"/>
            </a:xfrm>
            <a:prstGeom prst="line">
              <a:avLst/>
            </a:prstGeom>
            <a:noFill/>
            <a:ln w="12700">
              <a:solidFill>
                <a:srgbClr val="000000"/>
              </a:solidFill>
              <a:round/>
              <a:headEnd/>
              <a:tailEnd type="triangle" w="med" len="med"/>
            </a:ln>
            <a:effectLst/>
          </p:spPr>
          <p:txBody>
            <a:bodyPr/>
            <a:lstStyle/>
            <a:p>
              <a:endParaRPr lang="en-US"/>
            </a:p>
          </p:txBody>
        </p:sp>
        <p:sp>
          <p:nvSpPr>
            <p:cNvPr id="20" name="Oval 16"/>
            <p:cNvSpPr>
              <a:spLocks noChangeArrowheads="1"/>
            </p:cNvSpPr>
            <p:nvPr/>
          </p:nvSpPr>
          <p:spPr bwMode="auto">
            <a:xfrm>
              <a:off x="1570" y="2774"/>
              <a:ext cx="102" cy="100"/>
            </a:xfrm>
            <a:prstGeom prst="ellipse">
              <a:avLst/>
            </a:prstGeom>
            <a:solidFill>
              <a:srgbClr val="FCFEB9"/>
            </a:solidFill>
            <a:ln w="25400">
              <a:solidFill>
                <a:srgbClr val="000000"/>
              </a:solidFill>
              <a:round/>
              <a:headEnd/>
              <a:tailEnd/>
            </a:ln>
            <a:effectLst/>
          </p:spPr>
          <p:txBody>
            <a:bodyPr wrap="none" anchor="ctr"/>
            <a:lstStyle/>
            <a:p>
              <a:endParaRPr lang="en-US"/>
            </a:p>
          </p:txBody>
        </p:sp>
      </p:grpSp>
      <p:sp>
        <p:nvSpPr>
          <p:cNvPr id="21" name="Rectangle 18"/>
          <p:cNvSpPr>
            <a:spLocks noChangeArrowheads="1"/>
          </p:cNvSpPr>
          <p:nvPr/>
        </p:nvSpPr>
        <p:spPr bwMode="auto">
          <a:xfrm>
            <a:off x="4273550" y="3587750"/>
            <a:ext cx="139700" cy="2578100"/>
          </a:xfrm>
          <a:prstGeom prst="rect">
            <a:avLst/>
          </a:prstGeom>
          <a:solidFill>
            <a:srgbClr val="FFC5CF"/>
          </a:solidFill>
          <a:ln w="12700">
            <a:solidFill>
              <a:schemeClr val="tx1"/>
            </a:solidFill>
            <a:miter lim="800000"/>
            <a:headEnd/>
            <a:tailEnd/>
          </a:ln>
          <a:effectLst/>
        </p:spPr>
        <p:txBody>
          <a:bodyPr wrap="none" anchor="ctr"/>
          <a:lstStyle/>
          <a:p>
            <a:endParaRPr lang="en-US"/>
          </a:p>
        </p:txBody>
      </p:sp>
      <p:sp>
        <p:nvSpPr>
          <p:cNvPr id="22" name="Freeform 19"/>
          <p:cNvSpPr>
            <a:spLocks/>
          </p:cNvSpPr>
          <p:nvPr/>
        </p:nvSpPr>
        <p:spPr bwMode="auto">
          <a:xfrm>
            <a:off x="914400" y="1905000"/>
            <a:ext cx="7164388" cy="4268788"/>
          </a:xfrm>
          <a:custGeom>
            <a:avLst/>
            <a:gdLst/>
            <a:ahLst/>
            <a:cxnLst>
              <a:cxn ang="0">
                <a:pos x="96" y="2688"/>
              </a:cxn>
              <a:cxn ang="0">
                <a:pos x="0" y="2688"/>
              </a:cxn>
              <a:cxn ang="0">
                <a:pos x="0" y="0"/>
              </a:cxn>
              <a:cxn ang="0">
                <a:pos x="4512" y="0"/>
              </a:cxn>
              <a:cxn ang="0">
                <a:pos x="4512" y="2688"/>
              </a:cxn>
              <a:cxn ang="0">
                <a:pos x="4416" y="2688"/>
              </a:cxn>
              <a:cxn ang="0">
                <a:pos x="4416" y="96"/>
              </a:cxn>
              <a:cxn ang="0">
                <a:pos x="96" y="96"/>
              </a:cxn>
              <a:cxn ang="0">
                <a:pos x="96" y="2688"/>
              </a:cxn>
            </a:cxnLst>
            <a:rect l="0" t="0" r="r" b="b"/>
            <a:pathLst>
              <a:path w="4513" h="2689">
                <a:moveTo>
                  <a:pt x="96" y="2688"/>
                </a:moveTo>
                <a:lnTo>
                  <a:pt x="0" y="2688"/>
                </a:lnTo>
                <a:lnTo>
                  <a:pt x="0" y="0"/>
                </a:lnTo>
                <a:lnTo>
                  <a:pt x="4512" y="0"/>
                </a:lnTo>
                <a:lnTo>
                  <a:pt x="4512" y="2688"/>
                </a:lnTo>
                <a:lnTo>
                  <a:pt x="4416" y="2688"/>
                </a:lnTo>
                <a:lnTo>
                  <a:pt x="4416" y="96"/>
                </a:lnTo>
                <a:lnTo>
                  <a:pt x="96" y="96"/>
                </a:lnTo>
                <a:lnTo>
                  <a:pt x="96" y="2688"/>
                </a:lnTo>
              </a:path>
            </a:pathLst>
          </a:custGeom>
          <a:solidFill>
            <a:srgbClr val="FFC5CF"/>
          </a:solidFill>
          <a:ln w="12700" cap="rnd" cmpd="sng">
            <a:solidFill>
              <a:schemeClr val="tx1"/>
            </a:solidFill>
            <a:prstDash val="solid"/>
            <a:round/>
            <a:headEnd type="none" w="med" len="med"/>
            <a:tailEnd type="none" w="med" len="med"/>
          </a:ln>
          <a:effectLst/>
        </p:spPr>
        <p:txBody>
          <a:bodyPr/>
          <a:lstStyle/>
          <a:p>
            <a:endParaRPr lang="en-US"/>
          </a:p>
        </p:txBody>
      </p:sp>
      <p:sp>
        <p:nvSpPr>
          <p:cNvPr id="23" name="Line 20"/>
          <p:cNvSpPr>
            <a:spLocks noChangeShapeType="1"/>
          </p:cNvSpPr>
          <p:nvPr/>
        </p:nvSpPr>
        <p:spPr bwMode="auto">
          <a:xfrm flipV="1">
            <a:off x="3055938" y="2052638"/>
            <a:ext cx="823912" cy="1611312"/>
          </a:xfrm>
          <a:prstGeom prst="line">
            <a:avLst/>
          </a:prstGeom>
          <a:noFill/>
          <a:ln w="12700">
            <a:solidFill>
              <a:schemeClr val="accent1"/>
            </a:solidFill>
            <a:round/>
            <a:headEnd/>
            <a:tailEnd type="triangle" w="med" len="med"/>
          </a:ln>
          <a:effectLst/>
        </p:spPr>
        <p:txBody>
          <a:bodyPr/>
          <a:lstStyle/>
          <a:p>
            <a:endParaRPr lang="en-US"/>
          </a:p>
        </p:txBody>
      </p:sp>
      <p:sp>
        <p:nvSpPr>
          <p:cNvPr id="24" name="Line 21"/>
          <p:cNvSpPr>
            <a:spLocks noChangeShapeType="1"/>
          </p:cNvSpPr>
          <p:nvPr/>
        </p:nvSpPr>
        <p:spPr bwMode="auto">
          <a:xfrm flipV="1">
            <a:off x="2674938" y="2052638"/>
            <a:ext cx="138112" cy="1535112"/>
          </a:xfrm>
          <a:prstGeom prst="line">
            <a:avLst/>
          </a:prstGeom>
          <a:noFill/>
          <a:ln w="12700">
            <a:solidFill>
              <a:schemeClr val="accent1"/>
            </a:solidFill>
            <a:round/>
            <a:headEnd/>
            <a:tailEnd type="triangle" w="med" len="med"/>
          </a:ln>
          <a:effectLst/>
        </p:spPr>
        <p:txBody>
          <a:bodyPr/>
          <a:lstStyle/>
          <a:p>
            <a:endParaRPr lang="en-US"/>
          </a:p>
        </p:txBody>
      </p:sp>
      <p:sp>
        <p:nvSpPr>
          <p:cNvPr id="25" name="Line 22"/>
          <p:cNvSpPr>
            <a:spLocks noChangeShapeType="1"/>
          </p:cNvSpPr>
          <p:nvPr/>
        </p:nvSpPr>
        <p:spPr bwMode="auto">
          <a:xfrm flipV="1">
            <a:off x="3513138" y="2052638"/>
            <a:ext cx="2881312" cy="1839912"/>
          </a:xfrm>
          <a:prstGeom prst="line">
            <a:avLst/>
          </a:prstGeom>
          <a:noFill/>
          <a:ln w="12700">
            <a:solidFill>
              <a:schemeClr val="accent1"/>
            </a:solidFill>
            <a:round/>
            <a:headEnd/>
            <a:tailEnd type="triangle" w="med" len="med"/>
          </a:ln>
          <a:effectLst/>
        </p:spPr>
        <p:txBody>
          <a:bodyPr/>
          <a:lstStyle/>
          <a:p>
            <a:endParaRPr lang="en-US"/>
          </a:p>
        </p:txBody>
      </p:sp>
      <p:sp>
        <p:nvSpPr>
          <p:cNvPr id="26" name="Line 23"/>
          <p:cNvSpPr>
            <a:spLocks noChangeShapeType="1"/>
          </p:cNvSpPr>
          <p:nvPr/>
        </p:nvSpPr>
        <p:spPr bwMode="auto">
          <a:xfrm flipH="1" flipV="1">
            <a:off x="1747838" y="2052638"/>
            <a:ext cx="544512" cy="1535112"/>
          </a:xfrm>
          <a:prstGeom prst="line">
            <a:avLst/>
          </a:prstGeom>
          <a:noFill/>
          <a:ln w="12700">
            <a:solidFill>
              <a:schemeClr val="accent1"/>
            </a:solidFill>
            <a:round/>
            <a:headEnd/>
            <a:tailEnd type="triangle" w="med" len="med"/>
          </a:ln>
          <a:effectLst/>
        </p:spPr>
        <p:txBody>
          <a:bodyPr/>
          <a:lstStyle/>
          <a:p>
            <a:endParaRPr lang="en-US"/>
          </a:p>
        </p:txBody>
      </p:sp>
      <p:sp>
        <p:nvSpPr>
          <p:cNvPr id="27" name="Line 24"/>
          <p:cNvSpPr>
            <a:spLocks noChangeShapeType="1"/>
          </p:cNvSpPr>
          <p:nvPr/>
        </p:nvSpPr>
        <p:spPr bwMode="auto">
          <a:xfrm>
            <a:off x="3894138" y="2065338"/>
            <a:ext cx="900112" cy="671512"/>
          </a:xfrm>
          <a:prstGeom prst="line">
            <a:avLst/>
          </a:prstGeom>
          <a:noFill/>
          <a:ln w="12700">
            <a:solidFill>
              <a:schemeClr val="accent1"/>
            </a:solidFill>
            <a:round/>
            <a:headEnd/>
            <a:tailEnd type="triangle" w="med" len="med"/>
          </a:ln>
          <a:effectLst/>
        </p:spPr>
        <p:txBody>
          <a:bodyPr/>
          <a:lstStyle/>
          <a:p>
            <a:endParaRPr lang="en-US"/>
          </a:p>
        </p:txBody>
      </p:sp>
      <p:sp>
        <p:nvSpPr>
          <p:cNvPr id="28" name="Line 25"/>
          <p:cNvSpPr>
            <a:spLocks noChangeShapeType="1"/>
          </p:cNvSpPr>
          <p:nvPr/>
        </p:nvSpPr>
        <p:spPr bwMode="auto">
          <a:xfrm>
            <a:off x="6408738" y="2065338"/>
            <a:ext cx="1509712" cy="1509712"/>
          </a:xfrm>
          <a:prstGeom prst="line">
            <a:avLst/>
          </a:prstGeom>
          <a:noFill/>
          <a:ln w="12700">
            <a:solidFill>
              <a:schemeClr val="accent1"/>
            </a:solidFill>
            <a:round/>
            <a:headEnd/>
            <a:tailEnd type="triangle" w="med" len="med"/>
          </a:ln>
          <a:effectLst/>
        </p:spPr>
        <p:txBody>
          <a:bodyPr/>
          <a:lstStyle/>
          <a:p>
            <a:endParaRPr lang="en-US"/>
          </a:p>
        </p:txBody>
      </p:sp>
      <p:sp>
        <p:nvSpPr>
          <p:cNvPr id="29" name="Line 26"/>
          <p:cNvSpPr>
            <a:spLocks noChangeShapeType="1"/>
          </p:cNvSpPr>
          <p:nvPr/>
        </p:nvSpPr>
        <p:spPr bwMode="auto">
          <a:xfrm flipH="1">
            <a:off x="1443038" y="2065338"/>
            <a:ext cx="315912" cy="976312"/>
          </a:xfrm>
          <a:prstGeom prst="line">
            <a:avLst/>
          </a:prstGeom>
          <a:noFill/>
          <a:ln w="12700">
            <a:solidFill>
              <a:schemeClr val="accent1"/>
            </a:solidFill>
            <a:round/>
            <a:headEnd/>
            <a:tailEnd type="triangle" w="med" len="med"/>
          </a:ln>
          <a:effectLst/>
        </p:spPr>
        <p:txBody>
          <a:bodyPr/>
          <a:lstStyle/>
          <a:p>
            <a:endParaRPr lang="en-US"/>
          </a:p>
        </p:txBody>
      </p:sp>
      <p:sp>
        <p:nvSpPr>
          <p:cNvPr id="30" name="Line 27"/>
          <p:cNvSpPr>
            <a:spLocks noChangeShapeType="1"/>
          </p:cNvSpPr>
          <p:nvPr/>
        </p:nvSpPr>
        <p:spPr bwMode="auto">
          <a:xfrm flipH="1">
            <a:off x="7234238" y="3589338"/>
            <a:ext cx="696912" cy="290512"/>
          </a:xfrm>
          <a:prstGeom prst="line">
            <a:avLst/>
          </a:prstGeom>
          <a:noFill/>
          <a:ln w="12700">
            <a:solidFill>
              <a:schemeClr val="accent1"/>
            </a:solidFill>
            <a:round/>
            <a:headEnd/>
            <a:tailEnd type="triangle" w="med" len="med"/>
          </a:ln>
          <a:effectLst/>
        </p:spPr>
        <p:txBody>
          <a:bodyPr/>
          <a:lstStyle/>
          <a:p>
            <a:endParaRPr lang="en-US"/>
          </a:p>
        </p:txBody>
      </p:sp>
      <p:sp>
        <p:nvSpPr>
          <p:cNvPr id="31" name="Line 28"/>
          <p:cNvSpPr>
            <a:spLocks noChangeShapeType="1"/>
          </p:cNvSpPr>
          <p:nvPr/>
        </p:nvSpPr>
        <p:spPr bwMode="auto">
          <a:xfrm flipV="1">
            <a:off x="6256338" y="2052638"/>
            <a:ext cx="1281112" cy="2144712"/>
          </a:xfrm>
          <a:prstGeom prst="line">
            <a:avLst/>
          </a:prstGeom>
          <a:noFill/>
          <a:ln w="12700">
            <a:solidFill>
              <a:schemeClr val="accent2"/>
            </a:solidFill>
            <a:round/>
            <a:headEnd/>
            <a:tailEnd type="triangle" w="med" len="med"/>
          </a:ln>
          <a:effectLst/>
        </p:spPr>
        <p:txBody>
          <a:bodyPr/>
          <a:lstStyle/>
          <a:p>
            <a:endParaRPr lang="en-US"/>
          </a:p>
        </p:txBody>
      </p:sp>
      <p:sp>
        <p:nvSpPr>
          <p:cNvPr id="32" name="Line 29"/>
          <p:cNvSpPr>
            <a:spLocks noChangeShapeType="1"/>
          </p:cNvSpPr>
          <p:nvPr/>
        </p:nvSpPr>
        <p:spPr bwMode="auto">
          <a:xfrm flipH="1" flipV="1">
            <a:off x="5862638" y="2052638"/>
            <a:ext cx="239712" cy="2144712"/>
          </a:xfrm>
          <a:prstGeom prst="line">
            <a:avLst/>
          </a:prstGeom>
          <a:noFill/>
          <a:ln w="12700">
            <a:solidFill>
              <a:schemeClr val="accent2"/>
            </a:solidFill>
            <a:round/>
            <a:headEnd/>
            <a:tailEnd type="triangle" w="med" len="med"/>
          </a:ln>
          <a:effectLst/>
        </p:spPr>
        <p:txBody>
          <a:bodyPr/>
          <a:lstStyle/>
          <a:p>
            <a:endParaRPr lang="en-US"/>
          </a:p>
        </p:txBody>
      </p:sp>
      <p:sp>
        <p:nvSpPr>
          <p:cNvPr id="33" name="Line 30"/>
          <p:cNvSpPr>
            <a:spLocks noChangeShapeType="1"/>
          </p:cNvSpPr>
          <p:nvPr/>
        </p:nvSpPr>
        <p:spPr bwMode="auto">
          <a:xfrm flipV="1">
            <a:off x="6408738" y="3881438"/>
            <a:ext cx="823912" cy="392112"/>
          </a:xfrm>
          <a:prstGeom prst="line">
            <a:avLst/>
          </a:prstGeom>
          <a:noFill/>
          <a:ln w="12700">
            <a:solidFill>
              <a:schemeClr val="accent2"/>
            </a:solidFill>
            <a:round/>
            <a:headEnd/>
            <a:tailEnd type="triangle" w="med" len="med"/>
          </a:ln>
          <a:effectLst/>
        </p:spPr>
        <p:txBody>
          <a:bodyPr/>
          <a:lstStyle/>
          <a:p>
            <a:endParaRPr lang="en-US"/>
          </a:p>
        </p:txBody>
      </p:sp>
      <p:sp>
        <p:nvSpPr>
          <p:cNvPr id="34" name="Line 31"/>
          <p:cNvSpPr>
            <a:spLocks noChangeShapeType="1"/>
          </p:cNvSpPr>
          <p:nvPr/>
        </p:nvSpPr>
        <p:spPr bwMode="auto">
          <a:xfrm flipH="1">
            <a:off x="5100638" y="2065338"/>
            <a:ext cx="773112" cy="366712"/>
          </a:xfrm>
          <a:prstGeom prst="line">
            <a:avLst/>
          </a:prstGeom>
          <a:noFill/>
          <a:ln w="12700">
            <a:solidFill>
              <a:schemeClr val="accent2"/>
            </a:solidFill>
            <a:round/>
            <a:headEnd/>
            <a:tailEnd type="triangle" w="med" len="med"/>
          </a:ln>
          <a:effectLst/>
        </p:spPr>
        <p:txBody>
          <a:bodyPr/>
          <a:lstStyle/>
          <a:p>
            <a:endParaRPr lang="en-US"/>
          </a:p>
        </p:txBody>
      </p:sp>
      <p:sp>
        <p:nvSpPr>
          <p:cNvPr id="35" name="Line 32"/>
          <p:cNvSpPr>
            <a:spLocks noChangeShapeType="1"/>
          </p:cNvSpPr>
          <p:nvPr/>
        </p:nvSpPr>
        <p:spPr bwMode="auto">
          <a:xfrm flipH="1" flipV="1">
            <a:off x="4719638" y="2052638"/>
            <a:ext cx="1230312" cy="2068512"/>
          </a:xfrm>
          <a:prstGeom prst="line">
            <a:avLst/>
          </a:prstGeom>
          <a:noFill/>
          <a:ln w="12700">
            <a:solidFill>
              <a:schemeClr val="accent2"/>
            </a:solidFill>
            <a:round/>
            <a:headEnd/>
            <a:tailEnd type="triangle" w="med" len="med"/>
          </a:ln>
          <a:effectLst/>
        </p:spPr>
        <p:txBody>
          <a:bodyPr/>
          <a:lstStyle/>
          <a:p>
            <a:endParaRPr lang="en-US"/>
          </a:p>
        </p:txBody>
      </p:sp>
      <p:sp>
        <p:nvSpPr>
          <p:cNvPr id="36" name="Line 33"/>
          <p:cNvSpPr>
            <a:spLocks noChangeShapeType="1"/>
          </p:cNvSpPr>
          <p:nvPr/>
        </p:nvSpPr>
        <p:spPr bwMode="auto">
          <a:xfrm flipH="1">
            <a:off x="3881438" y="2065338"/>
            <a:ext cx="849312" cy="519112"/>
          </a:xfrm>
          <a:prstGeom prst="line">
            <a:avLst/>
          </a:prstGeom>
          <a:noFill/>
          <a:ln w="12700">
            <a:solidFill>
              <a:schemeClr val="accent2"/>
            </a:solidFill>
            <a:round/>
            <a:headEnd/>
            <a:tailEnd type="triangle" w="med" len="med"/>
          </a:ln>
          <a:effectLst/>
        </p:spPr>
        <p:txBody>
          <a:bodyPr/>
          <a:lstStyle/>
          <a:p>
            <a:endParaRPr lang="en-US"/>
          </a:p>
        </p:txBody>
      </p:sp>
      <p:sp>
        <p:nvSpPr>
          <p:cNvPr id="37" name="Rectangle 34"/>
          <p:cNvSpPr>
            <a:spLocks noChangeArrowheads="1"/>
          </p:cNvSpPr>
          <p:nvPr/>
        </p:nvSpPr>
        <p:spPr bwMode="auto">
          <a:xfrm>
            <a:off x="1570038" y="4876800"/>
            <a:ext cx="2128837" cy="547688"/>
          </a:xfrm>
          <a:prstGeom prst="rect">
            <a:avLst/>
          </a:prstGeom>
          <a:noFill/>
          <a:ln w="25400">
            <a:solidFill>
              <a:schemeClr val="accent1"/>
            </a:solidFill>
            <a:miter lim="800000"/>
            <a:headEnd/>
            <a:tailEnd/>
          </a:ln>
          <a:effectLst/>
        </p:spPr>
        <p:txBody>
          <a:bodyPr wrap="none" lIns="90488" tIns="44450" rIns="90488" bIns="44450">
            <a:spAutoFit/>
          </a:bodyPr>
          <a:lstStyle/>
          <a:p>
            <a:r>
              <a:rPr lang="cs-CZ" sz="2800" b="1">
                <a:latin typeface="Arial" pitchFamily="34" charset="0"/>
              </a:rPr>
              <a:t>L </a:t>
            </a:r>
            <a:r>
              <a:rPr lang="cs-CZ" sz="2800">
                <a:latin typeface="Arial" pitchFamily="34" charset="0"/>
              </a:rPr>
              <a:t>(radiance)</a:t>
            </a:r>
            <a:endParaRPr lang="cs-CZ" sz="2800">
              <a:latin typeface="Arial CE" charset="-18"/>
            </a:endParaRPr>
          </a:p>
        </p:txBody>
      </p:sp>
      <p:sp>
        <p:nvSpPr>
          <p:cNvPr id="38" name="Rectangle 35"/>
          <p:cNvSpPr>
            <a:spLocks noChangeArrowheads="1"/>
          </p:cNvSpPr>
          <p:nvPr/>
        </p:nvSpPr>
        <p:spPr bwMode="auto">
          <a:xfrm>
            <a:off x="4999038" y="5105400"/>
            <a:ext cx="2380461" cy="520655"/>
          </a:xfrm>
          <a:prstGeom prst="rect">
            <a:avLst/>
          </a:prstGeom>
          <a:noFill/>
          <a:ln w="25400">
            <a:solidFill>
              <a:schemeClr val="accent2"/>
            </a:solidFill>
            <a:miter lim="800000"/>
            <a:headEnd/>
            <a:tailEnd/>
          </a:ln>
          <a:effectLst/>
        </p:spPr>
        <p:txBody>
          <a:bodyPr wrap="none" lIns="90488" tIns="44450" rIns="90488" bIns="44450">
            <a:spAutoFit/>
          </a:bodyPr>
          <a:lstStyle/>
          <a:p>
            <a:r>
              <a:rPr lang="cs-CZ" sz="2800" b="1" dirty="0">
                <a:latin typeface="Arial" pitchFamily="34" charset="0"/>
              </a:rPr>
              <a:t>W </a:t>
            </a:r>
            <a:r>
              <a:rPr lang="cs-CZ" sz="2800" dirty="0" smtClean="0">
                <a:latin typeface="Arial" pitchFamily="34" charset="0"/>
              </a:rPr>
              <a:t>(důležitost</a:t>
            </a:r>
            <a:r>
              <a:rPr lang="cs-CZ" sz="2800" dirty="0" smtClean="0">
                <a:latin typeface="Arial" pitchFamily="34" charset="0"/>
              </a:rPr>
              <a:t>)</a:t>
            </a:r>
            <a:endParaRPr lang="cs-CZ" sz="2800" dirty="0">
              <a:latin typeface="Arial CE" charset="-18"/>
            </a:endParaRPr>
          </a:p>
        </p:txBody>
      </p:sp>
    </p:spTree>
    <p:extLst>
      <p:ext uri="{BB962C8B-B14F-4D97-AF65-F5344CB8AC3E}">
        <p14:creationId xmlns:p14="http://schemas.microsoft.com/office/powerpoint/2010/main" val="200915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Důležitost </a:t>
            </a:r>
            <a:r>
              <a:rPr lang="cs-CZ" dirty="0" smtClean="0"/>
              <a:t>(</a:t>
            </a:r>
            <a:r>
              <a:rPr lang="en-US" dirty="0" smtClean="0"/>
              <a:t>importance</a:t>
            </a:r>
            <a:r>
              <a:rPr lang="cs-CZ" dirty="0" smtClean="0"/>
              <a:t>)</a:t>
            </a:r>
            <a:endParaRPr lang="en-US" dirty="0"/>
          </a:p>
        </p:txBody>
      </p:sp>
      <p:sp>
        <p:nvSpPr>
          <p:cNvPr id="3" name="Content Placeholder 2"/>
          <p:cNvSpPr>
            <a:spLocks noGrp="1"/>
          </p:cNvSpPr>
          <p:nvPr>
            <p:ph idx="1"/>
          </p:nvPr>
        </p:nvSpPr>
        <p:spPr>
          <a:xfrm>
            <a:off x="457200" y="1600200"/>
            <a:ext cx="8507288" cy="4530725"/>
          </a:xfrm>
        </p:spPr>
        <p:txBody>
          <a:bodyPr/>
          <a:lstStyle/>
          <a:p>
            <a:r>
              <a:rPr lang="cs-CZ" i="1" dirty="0" err="1" smtClean="0"/>
              <a:t>W</a:t>
            </a:r>
            <a:r>
              <a:rPr lang="cs-CZ" baseline="-25000" dirty="0" err="1" smtClean="0"/>
              <a:t>e</a:t>
            </a:r>
            <a:r>
              <a:rPr lang="cs-CZ" dirty="0" smtClean="0"/>
              <a:t> popisuje, jak důležitá je příchozí radiance pro odezvu senzoru</a:t>
            </a:r>
          </a:p>
          <a:p>
            <a:r>
              <a:rPr lang="cs-CZ" dirty="0" smtClean="0"/>
              <a:t>1 krok do scény: Příchozí radiance na senzoru = odchozí radiance z bodů scény</a:t>
            </a:r>
          </a:p>
          <a:p>
            <a:r>
              <a:rPr lang="cs-CZ" dirty="0" smtClean="0"/>
              <a:t>2, 3, …  kroky do scény: …</a:t>
            </a:r>
          </a:p>
          <a:p>
            <a:endParaRPr lang="cs-CZ" dirty="0" smtClean="0"/>
          </a:p>
          <a:p>
            <a:r>
              <a:rPr lang="cs-CZ" i="1" dirty="0" err="1" smtClean="0"/>
              <a:t>W</a:t>
            </a:r>
            <a:r>
              <a:rPr lang="cs-CZ" baseline="-25000" dirty="0" err="1" smtClean="0"/>
              <a:t>e</a:t>
            </a:r>
            <a:r>
              <a:rPr lang="cs-CZ" dirty="0" smtClean="0"/>
              <a:t> interpretujeme jako veličinu emitovanou ze senzorů (stejně jako je radiance </a:t>
            </a:r>
            <a:r>
              <a:rPr lang="cs-CZ" i="1" dirty="0" err="1" smtClean="0"/>
              <a:t>L</a:t>
            </a:r>
            <a:r>
              <a:rPr lang="cs-CZ" baseline="-25000" dirty="0" err="1" smtClean="0"/>
              <a:t>e</a:t>
            </a:r>
            <a:r>
              <a:rPr lang="cs-CZ" dirty="0" smtClean="0"/>
              <a:t> emitovaná ze zdrojů světla)</a:t>
            </a:r>
          </a:p>
          <a:p>
            <a:pPr lvl="1"/>
            <a:endParaRPr lang="cs-CZ" b="1" dirty="0" smtClean="0"/>
          </a:p>
          <a:p>
            <a:r>
              <a:rPr lang="cs-CZ" dirty="0" smtClean="0"/>
              <a:t>Takto interpretovanou veličinu </a:t>
            </a:r>
            <a:r>
              <a:rPr lang="cs-CZ" i="1" dirty="0" err="1" smtClean="0"/>
              <a:t>W</a:t>
            </a:r>
            <a:r>
              <a:rPr lang="cs-CZ" baseline="-25000" dirty="0" err="1" smtClean="0"/>
              <a:t>e</a:t>
            </a:r>
            <a:r>
              <a:rPr lang="cs-CZ" dirty="0" smtClean="0"/>
              <a:t> nazýváme </a:t>
            </a:r>
            <a:br>
              <a:rPr lang="cs-CZ" dirty="0" smtClean="0"/>
            </a:br>
            <a:r>
              <a:rPr lang="cs-CZ" dirty="0" smtClean="0"/>
              <a:t>		</a:t>
            </a:r>
            <a:r>
              <a:rPr lang="cs-CZ" b="1" dirty="0" smtClean="0"/>
              <a:t>emitovanou funkcí důležitosti </a:t>
            </a:r>
            <a:br>
              <a:rPr lang="cs-CZ" b="1" dirty="0" smtClean="0"/>
            </a:br>
            <a:r>
              <a:rPr lang="cs-CZ" dirty="0" smtClean="0"/>
              <a:t>(</a:t>
            </a:r>
            <a:r>
              <a:rPr lang="en-US" dirty="0" smtClean="0"/>
              <a:t>emitted importance function, emitted potential function</a:t>
            </a:r>
            <a:r>
              <a:rPr lang="cs-CZ" dirty="0" smtClean="0"/>
              <a:t>)</a:t>
            </a:r>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216600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Přenos důležitosti</a:t>
            </a:r>
            <a:endParaRPr lang="en-US" dirty="0"/>
          </a:p>
        </p:txBody>
      </p:sp>
      <p:sp>
        <p:nvSpPr>
          <p:cNvPr id="3" name="Content Placeholder 2"/>
          <p:cNvSpPr>
            <a:spLocks noGrp="1"/>
          </p:cNvSpPr>
          <p:nvPr>
            <p:ph idx="1"/>
          </p:nvPr>
        </p:nvSpPr>
        <p:spPr/>
        <p:txBody>
          <a:bodyPr/>
          <a:lstStyle/>
          <a:p>
            <a:r>
              <a:rPr lang="cs-CZ" dirty="0" smtClean="0"/>
              <a:t>Funkce důležitosti se přenáší podobně jako radiance a dosahuje </a:t>
            </a:r>
            <a:r>
              <a:rPr lang="cs-CZ" b="1" dirty="0" smtClean="0"/>
              <a:t>ustáleného stavu</a:t>
            </a:r>
            <a:r>
              <a:rPr lang="cs-CZ" dirty="0" smtClean="0"/>
              <a:t> popsaného </a:t>
            </a:r>
            <a:r>
              <a:rPr lang="cs-CZ" b="1" dirty="0" smtClean="0"/>
              <a:t>ustálenou funkcí důležitosti </a:t>
            </a:r>
            <a:r>
              <a:rPr lang="cs-CZ" b="1" i="1" dirty="0" smtClean="0"/>
              <a:t>W</a:t>
            </a:r>
            <a:r>
              <a:rPr lang="cs-CZ" dirty="0" smtClean="0"/>
              <a:t>:</a:t>
            </a:r>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graphicFrame>
        <p:nvGraphicFramePr>
          <p:cNvPr id="508930" name="Object 2"/>
          <p:cNvGraphicFramePr>
            <a:graphicFrameLocks noChangeAspect="1"/>
          </p:cNvGraphicFramePr>
          <p:nvPr/>
        </p:nvGraphicFramePr>
        <p:xfrm>
          <a:off x="467544" y="2996952"/>
          <a:ext cx="8239125" cy="1458912"/>
        </p:xfrm>
        <a:graphic>
          <a:graphicData uri="http://schemas.openxmlformats.org/presentationml/2006/ole">
            <mc:AlternateContent xmlns:mc="http://schemas.openxmlformats.org/markup-compatibility/2006">
              <mc:Choice xmlns:v="urn:schemas-microsoft-com:vml" Requires="v">
                <p:oleObj spid="_x0000_s403571" name="Rovnice" r:id="rId3" imgW="3581400" imgH="635000" progId="Equation.3">
                  <p:embed/>
                </p:oleObj>
              </mc:Choice>
              <mc:Fallback>
                <p:oleObj name="Rovnice" r:id="rId3" imgW="3581400" imgH="635000" progId="Equation.3">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996952"/>
                        <a:ext cx="8239125" cy="1458912"/>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cxnSp>
        <p:nvCxnSpPr>
          <p:cNvPr id="8" name="Straight Connector 7"/>
          <p:cNvCxnSpPr/>
          <p:nvPr/>
        </p:nvCxnSpPr>
        <p:spPr>
          <a:xfrm>
            <a:off x="5004048" y="4148509"/>
            <a:ext cx="208823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63888" y="4940597"/>
            <a:ext cx="5447325" cy="923330"/>
          </a:xfrm>
          <a:prstGeom prst="rect">
            <a:avLst/>
          </a:prstGeom>
          <a:noFill/>
        </p:spPr>
        <p:txBody>
          <a:bodyPr wrap="none" rtlCol="0">
            <a:spAutoFit/>
          </a:bodyPr>
          <a:lstStyle/>
          <a:p>
            <a:r>
              <a:rPr lang="cs-CZ" dirty="0" smtClean="0">
                <a:latin typeface="+mj-lt"/>
              </a:rPr>
              <a:t>Jako </a:t>
            </a:r>
            <a:r>
              <a:rPr lang="en-US" dirty="0" smtClean="0">
                <a:latin typeface="+mj-lt"/>
              </a:rPr>
              <a:t>v </a:t>
            </a:r>
            <a:r>
              <a:rPr lang="cs-CZ" dirty="0" smtClean="0">
                <a:latin typeface="+mj-lt"/>
              </a:rPr>
              <a:t>zobrazovací rovnic</a:t>
            </a:r>
            <a:r>
              <a:rPr lang="en-US" dirty="0" err="1" smtClean="0">
                <a:latin typeface="+mj-lt"/>
              </a:rPr>
              <a:t>i</a:t>
            </a:r>
            <a:r>
              <a:rPr lang="cs-CZ" dirty="0" smtClean="0">
                <a:latin typeface="+mj-lt"/>
              </a:rPr>
              <a:t>, </a:t>
            </a:r>
            <a:r>
              <a:rPr lang="cs-CZ" dirty="0" smtClean="0">
                <a:latin typeface="+mj-lt"/>
              </a:rPr>
              <a:t>s tím rozdílem, </a:t>
            </a:r>
          </a:p>
          <a:p>
            <a:r>
              <a:rPr lang="cs-CZ" dirty="0" smtClean="0">
                <a:latin typeface="+mj-lt"/>
              </a:rPr>
              <a:t>že </a:t>
            </a:r>
            <a:r>
              <a:rPr lang="cs-CZ" dirty="0" smtClean="0">
                <a:latin typeface="+mj-lt"/>
              </a:rPr>
              <a:t>parametry</a:t>
            </a:r>
            <a:r>
              <a:rPr lang="en-US" dirty="0" smtClean="0">
                <a:latin typeface="+mj-lt"/>
              </a:rPr>
              <a:t> </a:t>
            </a:r>
            <a:r>
              <a:rPr lang="cs-CZ" dirty="0" smtClean="0">
                <a:latin typeface="+mj-lt"/>
              </a:rPr>
              <a:t>BRDF </a:t>
            </a:r>
            <a:r>
              <a:rPr lang="cs-CZ" dirty="0" smtClean="0">
                <a:latin typeface="+mj-lt"/>
              </a:rPr>
              <a:t>jsou </a:t>
            </a:r>
            <a:r>
              <a:rPr lang="cs-CZ" dirty="0" smtClean="0">
                <a:latin typeface="+mj-lt"/>
              </a:rPr>
              <a:t>zaměněny </a:t>
            </a:r>
            <a:r>
              <a:rPr lang="cs-CZ" dirty="0" smtClean="0">
                <a:latin typeface="+mj-lt"/>
              </a:rPr>
              <a:t/>
            </a:r>
            <a:br>
              <a:rPr lang="cs-CZ" dirty="0" smtClean="0">
                <a:latin typeface="+mj-lt"/>
              </a:rPr>
            </a:br>
            <a:r>
              <a:rPr lang="cs-CZ" dirty="0" smtClean="0">
                <a:latin typeface="+mj-lt"/>
              </a:rPr>
              <a:t>(pro odraz </a:t>
            </a:r>
            <a:r>
              <a:rPr lang="cs-CZ" dirty="0" smtClean="0">
                <a:latin typeface="+mj-lt"/>
              </a:rPr>
              <a:t>výsledek identický, </a:t>
            </a:r>
            <a:r>
              <a:rPr lang="cs-CZ" dirty="0" smtClean="0">
                <a:latin typeface="+mj-lt"/>
              </a:rPr>
              <a:t>nikoli však pro lom)</a:t>
            </a:r>
            <a:endParaRPr lang="en-US" dirty="0">
              <a:latin typeface="+mj-lt"/>
            </a:endParaRPr>
          </a:p>
        </p:txBody>
      </p:sp>
      <p:cxnSp>
        <p:nvCxnSpPr>
          <p:cNvPr id="11" name="Straight Arrow Connector 10"/>
          <p:cNvCxnSpPr>
            <a:stCxn id="9" idx="0"/>
          </p:cNvCxnSpPr>
          <p:nvPr/>
        </p:nvCxnSpPr>
        <p:spPr>
          <a:xfrm flipH="1" flipV="1">
            <a:off x="5897830" y="4220517"/>
            <a:ext cx="389721"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8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Dualita důležitosti a radiance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graphicFrame>
        <p:nvGraphicFramePr>
          <p:cNvPr id="7" name="Object 3"/>
          <p:cNvGraphicFramePr>
            <a:graphicFrameLocks noChangeAspect="1"/>
          </p:cNvGraphicFramePr>
          <p:nvPr/>
        </p:nvGraphicFramePr>
        <p:xfrm>
          <a:off x="3707904" y="2636912"/>
          <a:ext cx="1752600" cy="1223962"/>
        </p:xfrm>
        <a:graphic>
          <a:graphicData uri="http://schemas.openxmlformats.org/presentationml/2006/ole">
            <mc:AlternateContent xmlns:mc="http://schemas.openxmlformats.org/markup-compatibility/2006">
              <mc:Choice xmlns:v="urn:schemas-microsoft-com:vml" Requires="v">
                <p:oleObj spid="_x0000_s404595" name="Rovnice" r:id="rId3" imgW="761669" imgH="533169" progId="Equation.3">
                  <p:embed/>
                </p:oleObj>
              </mc:Choice>
              <mc:Fallback>
                <p:oleObj name="Rovnice" r:id="rId3" imgW="761669" imgH="533169" progId="Equation.3">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636912"/>
                        <a:ext cx="1752600" cy="1223962"/>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cxnSp>
        <p:nvCxnSpPr>
          <p:cNvPr id="10" name="Straight Arrow Connector 9"/>
          <p:cNvCxnSpPr>
            <a:stCxn id="11" idx="3"/>
          </p:cNvCxnSpPr>
          <p:nvPr/>
        </p:nvCxnSpPr>
        <p:spPr>
          <a:xfrm>
            <a:off x="2390832" y="2167990"/>
            <a:ext cx="2037152" cy="6129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7584" y="1844824"/>
            <a:ext cx="1563248" cy="646331"/>
          </a:xfrm>
          <a:prstGeom prst="rect">
            <a:avLst/>
          </a:prstGeom>
          <a:noFill/>
        </p:spPr>
        <p:txBody>
          <a:bodyPr wrap="none" rtlCol="0">
            <a:spAutoFit/>
          </a:bodyPr>
          <a:lstStyle/>
          <a:p>
            <a:r>
              <a:rPr lang="cs-CZ" b="1" dirty="0" smtClean="0">
                <a:latin typeface="+mj-lt"/>
              </a:rPr>
              <a:t>emitovaná</a:t>
            </a:r>
          </a:p>
          <a:p>
            <a:r>
              <a:rPr lang="en-US" b="1" dirty="0" smtClean="0">
                <a:latin typeface="+mj-lt"/>
              </a:rPr>
              <a:t>importance</a:t>
            </a:r>
            <a:endParaRPr lang="en-US" b="1" dirty="0">
              <a:latin typeface="+mj-lt"/>
            </a:endParaRPr>
          </a:p>
        </p:txBody>
      </p:sp>
      <p:sp>
        <p:nvSpPr>
          <p:cNvPr id="12" name="TextBox 11"/>
          <p:cNvSpPr txBox="1"/>
          <p:nvPr/>
        </p:nvSpPr>
        <p:spPr>
          <a:xfrm>
            <a:off x="6516216" y="2204864"/>
            <a:ext cx="1228221" cy="923330"/>
          </a:xfrm>
          <a:prstGeom prst="rect">
            <a:avLst/>
          </a:prstGeom>
          <a:noFill/>
        </p:spPr>
        <p:txBody>
          <a:bodyPr wrap="none" rtlCol="0">
            <a:spAutoFit/>
          </a:bodyPr>
          <a:lstStyle/>
          <a:p>
            <a:r>
              <a:rPr lang="cs-CZ" b="1" dirty="0" smtClean="0">
                <a:latin typeface="+mj-lt"/>
              </a:rPr>
              <a:t>ustálená</a:t>
            </a:r>
            <a:br>
              <a:rPr lang="cs-CZ" b="1" dirty="0" smtClean="0">
                <a:latin typeface="+mj-lt"/>
              </a:rPr>
            </a:br>
            <a:r>
              <a:rPr lang="cs-CZ" b="1" dirty="0" smtClean="0">
                <a:latin typeface="+mj-lt"/>
              </a:rPr>
              <a:t>příchozí</a:t>
            </a:r>
          </a:p>
          <a:p>
            <a:r>
              <a:rPr lang="cs-CZ" b="1" dirty="0" smtClean="0">
                <a:latin typeface="+mj-lt"/>
              </a:rPr>
              <a:t>radiance</a:t>
            </a:r>
            <a:endParaRPr lang="en-US" b="1" dirty="0">
              <a:latin typeface="+mj-lt"/>
            </a:endParaRPr>
          </a:p>
        </p:txBody>
      </p:sp>
      <p:cxnSp>
        <p:nvCxnSpPr>
          <p:cNvPr id="13" name="Straight Arrow Connector 12"/>
          <p:cNvCxnSpPr>
            <a:stCxn id="12" idx="1"/>
          </p:cNvCxnSpPr>
          <p:nvPr/>
        </p:nvCxnSpPr>
        <p:spPr>
          <a:xfrm flipH="1">
            <a:off x="5220072" y="2666529"/>
            <a:ext cx="1296144" cy="2584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635896" y="2564904"/>
            <a:ext cx="1872208"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8512" y="3801814"/>
            <a:ext cx="1563248" cy="923330"/>
          </a:xfrm>
          <a:prstGeom prst="rect">
            <a:avLst/>
          </a:prstGeom>
          <a:noFill/>
        </p:spPr>
        <p:txBody>
          <a:bodyPr wrap="none" rtlCol="0">
            <a:spAutoFit/>
          </a:bodyPr>
          <a:lstStyle/>
          <a:p>
            <a:r>
              <a:rPr lang="cs-CZ" b="1" dirty="0" smtClean="0">
                <a:latin typeface="+mj-lt"/>
              </a:rPr>
              <a:t>ustálená</a:t>
            </a:r>
          </a:p>
          <a:p>
            <a:r>
              <a:rPr lang="cs-CZ" b="1" dirty="0" smtClean="0">
                <a:latin typeface="+mj-lt"/>
              </a:rPr>
              <a:t>příchozí</a:t>
            </a:r>
          </a:p>
          <a:p>
            <a:r>
              <a:rPr lang="en-US" b="1" dirty="0" smtClean="0">
                <a:latin typeface="+mj-lt"/>
              </a:rPr>
              <a:t>importance</a:t>
            </a:r>
            <a:endParaRPr lang="en-US" b="1" dirty="0">
              <a:latin typeface="+mj-lt"/>
            </a:endParaRPr>
          </a:p>
        </p:txBody>
      </p:sp>
      <p:cxnSp>
        <p:nvCxnSpPr>
          <p:cNvPr id="20" name="Straight Arrow Connector 19"/>
          <p:cNvCxnSpPr>
            <a:stCxn id="19" idx="3"/>
          </p:cNvCxnSpPr>
          <p:nvPr/>
        </p:nvCxnSpPr>
        <p:spPr>
          <a:xfrm flipV="1">
            <a:off x="2411760" y="3789040"/>
            <a:ext cx="2016224" cy="4744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961080" y="4078813"/>
            <a:ext cx="1436612" cy="646331"/>
          </a:xfrm>
          <a:prstGeom prst="rect">
            <a:avLst/>
          </a:prstGeom>
          <a:noFill/>
        </p:spPr>
        <p:txBody>
          <a:bodyPr wrap="none" rtlCol="0">
            <a:spAutoFit/>
          </a:bodyPr>
          <a:lstStyle/>
          <a:p>
            <a:r>
              <a:rPr lang="cs-CZ" b="1" dirty="0" smtClean="0">
                <a:latin typeface="+mj-lt"/>
              </a:rPr>
              <a:t>emitovaná</a:t>
            </a:r>
          </a:p>
          <a:p>
            <a:r>
              <a:rPr lang="cs-CZ" b="1" dirty="0" smtClean="0">
                <a:latin typeface="+mj-lt"/>
              </a:rPr>
              <a:t>radiance</a:t>
            </a:r>
            <a:endParaRPr lang="en-US" b="1" dirty="0">
              <a:latin typeface="+mj-lt"/>
            </a:endParaRPr>
          </a:p>
        </p:txBody>
      </p:sp>
      <p:cxnSp>
        <p:nvCxnSpPr>
          <p:cNvPr id="26" name="Straight Arrow Connector 25"/>
          <p:cNvCxnSpPr>
            <a:stCxn id="24" idx="1"/>
          </p:cNvCxnSpPr>
          <p:nvPr/>
        </p:nvCxnSpPr>
        <p:spPr>
          <a:xfrm flipH="1" flipV="1">
            <a:off x="5076056" y="3789040"/>
            <a:ext cx="885024" cy="6129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23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t>“</a:t>
            </a:r>
            <a:r>
              <a:rPr lang="cs-CZ" b="1" dirty="0" smtClean="0"/>
              <a:t>Science</a:t>
            </a:r>
            <a:r>
              <a:rPr lang="en-US" b="1" dirty="0" smtClean="0"/>
              <a:t>,</a:t>
            </a:r>
            <a:r>
              <a:rPr lang="cs-CZ" b="1" dirty="0" smtClean="0"/>
              <a:t> it works … </a:t>
            </a:r>
            <a:r>
              <a:rPr lang="en-US" b="1" dirty="0" smtClean="0"/>
              <a:t/>
            </a:r>
            <a:br>
              <a:rPr lang="en-US" b="1" dirty="0" smtClean="0"/>
            </a:br>
            <a:r>
              <a:rPr lang="en-US" b="1" dirty="0"/>
              <a:t/>
            </a:r>
            <a:br>
              <a:rPr lang="en-US" b="1" dirty="0"/>
            </a:br>
            <a:r>
              <a:rPr lang="en-US" b="1" dirty="0" smtClean="0"/>
              <a:t>					</a:t>
            </a:r>
            <a:r>
              <a:rPr lang="en-US" sz="2400" dirty="0" smtClean="0"/>
              <a:t>(</a:t>
            </a:r>
            <a:r>
              <a:rPr lang="cs-CZ" sz="2400" dirty="0" smtClean="0"/>
              <a:t>bitches</a:t>
            </a:r>
            <a:r>
              <a:rPr lang="en-US" sz="2400" dirty="0" smtClean="0"/>
              <a:t>!)</a:t>
            </a:r>
            <a:r>
              <a:rPr lang="en-US" b="1" dirty="0"/>
              <a:t>”</a:t>
            </a:r>
            <a:br>
              <a:rPr lang="en-US" b="1" dirty="0"/>
            </a:br>
            <a:r>
              <a:rPr lang="en-US" b="1" dirty="0"/>
              <a:t/>
            </a:r>
            <a:br>
              <a:rPr lang="en-US" b="1" dirty="0"/>
            </a:br>
            <a:endParaRPr lang="cs-CZ" b="1" dirty="0"/>
          </a:p>
        </p:txBody>
      </p:sp>
      <p:sp>
        <p:nvSpPr>
          <p:cNvPr id="7" name="Subtitle 6"/>
          <p:cNvSpPr>
            <a:spLocks noGrp="1"/>
          </p:cNvSpPr>
          <p:nvPr>
            <p:ph type="subTitle" idx="1"/>
          </p:nvPr>
        </p:nvSpPr>
        <p:spPr/>
        <p:txBody>
          <a:bodyPr/>
          <a:lstStyle/>
          <a:p>
            <a:r>
              <a:rPr lang="en-US" dirty="0" smtClean="0"/>
              <a:t>Quote from Richard Dawkins</a:t>
            </a:r>
          </a:p>
          <a:p>
            <a:r>
              <a:rPr lang="en-US" dirty="0" smtClean="0">
                <a:hlinkClick r:id="rId2"/>
              </a:rPr>
              <a:t>http</a:t>
            </a:r>
            <a:r>
              <a:rPr lang="en-US" dirty="0">
                <a:hlinkClick r:id="rId2"/>
              </a:rPr>
              <a:t>://</a:t>
            </a:r>
            <a:r>
              <a:rPr lang="en-US" dirty="0" smtClean="0">
                <a:hlinkClick r:id="rId2"/>
              </a:rPr>
              <a:t>www.youtube.com/watch?v=n6hxo1sC-dU</a:t>
            </a:r>
            <a:endParaRPr lang="en-US" dirty="0"/>
          </a:p>
          <a:p>
            <a:endParaRPr lang="en-US" dirty="0" smtClean="0"/>
          </a:p>
        </p:txBody>
      </p:sp>
    </p:spTree>
    <p:extLst>
      <p:ext uri="{BB962C8B-B14F-4D97-AF65-F5344CB8AC3E}">
        <p14:creationId xmlns:p14="http://schemas.microsoft.com/office/powerpoint/2010/main" val="1580482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Dualita důležitosti a radiance</a:t>
            </a:r>
            <a:r>
              <a:rPr lang="en-US" dirty="0" smtClean="0"/>
              <a:t> – </a:t>
            </a:r>
            <a:r>
              <a:rPr lang="cs-CZ" dirty="0" smtClean="0"/>
              <a:t>důkaz</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pic>
        <p:nvPicPr>
          <p:cNvPr id="439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 y="1428378"/>
            <a:ext cx="8795320" cy="525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52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Dualita důležitosti a radiance</a:t>
            </a:r>
            <a:endParaRPr lang="en-US" dirty="0"/>
          </a:p>
        </p:txBody>
      </p:sp>
      <p:sp>
        <p:nvSpPr>
          <p:cNvPr id="3" name="Content Placeholder 2"/>
          <p:cNvSpPr>
            <a:spLocks noGrp="1"/>
          </p:cNvSpPr>
          <p:nvPr>
            <p:ph idx="1"/>
          </p:nvPr>
        </p:nvSpPr>
        <p:spPr/>
        <p:txBody>
          <a:bodyPr/>
          <a:lstStyle/>
          <a:p>
            <a:r>
              <a:rPr lang="cs-CZ" dirty="0" smtClean="0"/>
              <a:t>V dané scéně je pouze jediná emitovaná a ustálená funkce radiance</a:t>
            </a:r>
          </a:p>
          <a:p>
            <a:endParaRPr lang="cs-CZ" dirty="0" smtClean="0"/>
          </a:p>
          <a:p>
            <a:r>
              <a:rPr lang="cs-CZ" dirty="0" smtClean="0"/>
              <a:t>Ale </a:t>
            </a:r>
            <a:r>
              <a:rPr lang="cs-CZ" b="1" dirty="0" smtClean="0"/>
              <a:t>každý pixel má jinou emitovanou a ustálenou funkci důležitosti</a:t>
            </a:r>
            <a:r>
              <a:rPr lang="cs-CZ" dirty="0" smtClean="0"/>
              <a:t> </a:t>
            </a:r>
          </a:p>
          <a:p>
            <a:endParaRPr lang="cs-CZ" dirty="0" smtClean="0"/>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343762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Dualita v praxi: Sledování světla</a:t>
            </a:r>
            <a:endParaRPr lang="en-US" dirty="0"/>
          </a:p>
        </p:txBody>
      </p:sp>
      <p:sp>
        <p:nvSpPr>
          <p:cNvPr id="3" name="Content Placeholder 2"/>
          <p:cNvSpPr>
            <a:spLocks noGrp="1"/>
          </p:cNvSpPr>
          <p:nvPr>
            <p:ph idx="1"/>
          </p:nvPr>
        </p:nvSpPr>
        <p:spPr>
          <a:xfrm>
            <a:off x="457200" y="1124744"/>
            <a:ext cx="8229600" cy="5006181"/>
          </a:xfrm>
        </p:spPr>
        <p:txBody>
          <a:bodyPr/>
          <a:lstStyle/>
          <a:p>
            <a:r>
              <a:rPr lang="cs-CZ" dirty="0" smtClean="0"/>
              <a:t>Sledov</a:t>
            </a:r>
            <a:r>
              <a:rPr lang="cs-CZ" dirty="0"/>
              <a:t>á</a:t>
            </a:r>
            <a:r>
              <a:rPr lang="cs-CZ" dirty="0" smtClean="0"/>
              <a:t>ní cest (</a:t>
            </a:r>
            <a:r>
              <a:rPr lang="en-US" dirty="0" err="1" smtClean="0"/>
              <a:t>p</a:t>
            </a:r>
            <a:r>
              <a:rPr lang="cs-CZ" dirty="0" err="1" smtClean="0"/>
              <a:t>ath</a:t>
            </a:r>
            <a:r>
              <a:rPr lang="cs-CZ" dirty="0" smtClean="0"/>
              <a:t> </a:t>
            </a:r>
            <a:r>
              <a:rPr lang="cs-CZ" dirty="0" err="1" smtClean="0"/>
              <a:t>tracing</a:t>
            </a:r>
            <a:r>
              <a:rPr lang="en-US" dirty="0" smtClean="0"/>
              <a:t>) </a:t>
            </a:r>
          </a:p>
          <a:p>
            <a:pPr lvl="1"/>
            <a:r>
              <a:rPr lang="cs-CZ" dirty="0" smtClean="0"/>
              <a:t>Rekurzivně řeší zobrazovací rovnici</a:t>
            </a:r>
          </a:p>
          <a:p>
            <a:pPr lvl="1"/>
            <a:endParaRPr lang="cs-CZ" dirty="0" smtClean="0"/>
          </a:p>
          <a:p>
            <a:r>
              <a:rPr lang="cs-CZ" b="1" dirty="0" smtClean="0"/>
              <a:t>Sledování </a:t>
            </a:r>
            <a:r>
              <a:rPr lang="cs-CZ" b="1" dirty="0" smtClean="0"/>
              <a:t>světla (</a:t>
            </a:r>
            <a:r>
              <a:rPr lang="cs-CZ" b="1" dirty="0" err="1" smtClean="0"/>
              <a:t>light</a:t>
            </a:r>
            <a:r>
              <a:rPr lang="cs-CZ" b="1" dirty="0" smtClean="0"/>
              <a:t> </a:t>
            </a:r>
            <a:r>
              <a:rPr lang="cs-CZ" b="1" dirty="0" err="1" smtClean="0"/>
              <a:t>tracing</a:t>
            </a:r>
            <a:r>
              <a:rPr lang="cs-CZ" b="1" dirty="0" smtClean="0"/>
              <a:t>) </a:t>
            </a:r>
          </a:p>
          <a:p>
            <a:pPr lvl="1"/>
            <a:r>
              <a:rPr lang="cs-CZ" dirty="0" smtClean="0"/>
              <a:t>Rekurzivně řeší rovnici přenosu důležitosti</a:t>
            </a:r>
          </a:p>
          <a:p>
            <a:endParaRPr lang="cs-CZ" dirty="0" smtClean="0"/>
          </a:p>
          <a:p>
            <a:pPr lvl="1"/>
            <a:r>
              <a:rPr lang="cs-CZ" dirty="0" smtClean="0"/>
              <a:t>Cesty začínají na zdrojích světla</a:t>
            </a:r>
          </a:p>
          <a:p>
            <a:pPr lvl="1"/>
            <a:r>
              <a:rPr lang="cs-CZ" dirty="0" smtClean="0"/>
              <a:t>Mohou náhodně zasáhnout senzor</a:t>
            </a:r>
          </a:p>
          <a:p>
            <a:pPr lvl="1"/>
            <a:r>
              <a:rPr lang="cs-CZ" dirty="0" smtClean="0"/>
              <a:t>Nebo explicitní napojení na senzor (jako přímé osvětlení v PT)</a:t>
            </a:r>
          </a:p>
          <a:p>
            <a:pPr lvl="1"/>
            <a:r>
              <a:rPr lang="cs-CZ" b="1" dirty="0" smtClean="0"/>
              <a:t>Pozor</a:t>
            </a:r>
            <a:r>
              <a:rPr lang="cs-CZ" dirty="0" smtClean="0"/>
              <a:t>: argumenty BRDF musí být obráceny (cestu sledujeme z druhé strany, BRDF je pořád stejně orientovaná)</a:t>
            </a:r>
          </a:p>
          <a:p>
            <a:endParaRPr lang="en-US" dirty="0"/>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366170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Sledování světla (</a:t>
            </a:r>
            <a:r>
              <a:rPr lang="cs-CZ" dirty="0" err="1" smtClean="0"/>
              <a:t>light</a:t>
            </a:r>
            <a:r>
              <a:rPr lang="cs-CZ" dirty="0" smtClean="0"/>
              <a:t> </a:t>
            </a:r>
            <a:r>
              <a:rPr lang="cs-CZ" dirty="0" err="1" smtClean="0"/>
              <a:t>tracing</a:t>
            </a:r>
            <a:r>
              <a:rPr lang="cs-CZ" dirty="0" smtClean="0"/>
              <a:t>) v praxi</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pic>
        <p:nvPicPr>
          <p:cNvPr id="6" name="Picture 2" descr="D:\Teksten\agibook-slides\5\5-18.tif"/>
          <p:cNvPicPr>
            <a:picLocks noChangeAspect="1" noChangeArrowheads="1"/>
          </p:cNvPicPr>
          <p:nvPr/>
        </p:nvPicPr>
        <p:blipFill>
          <a:blip r:embed="rId2" cstate="print"/>
          <a:srcRect/>
          <a:stretch>
            <a:fillRect/>
          </a:stretch>
        </p:blipFill>
        <p:spPr bwMode="auto">
          <a:xfrm>
            <a:off x="1904380" y="1052736"/>
            <a:ext cx="5335240" cy="5568599"/>
          </a:xfrm>
          <a:prstGeom prst="rect">
            <a:avLst/>
          </a:prstGeom>
          <a:noFill/>
        </p:spPr>
      </p:pic>
      <p:sp>
        <p:nvSpPr>
          <p:cNvPr id="7" name="TextBox 6"/>
          <p:cNvSpPr txBox="1"/>
          <p:nvPr/>
        </p:nvSpPr>
        <p:spPr>
          <a:xfrm rot="16200000">
            <a:off x="6345478" y="3409919"/>
            <a:ext cx="5227713" cy="369332"/>
          </a:xfrm>
          <a:prstGeom prst="rect">
            <a:avLst/>
          </a:prstGeom>
          <a:noFill/>
        </p:spPr>
        <p:txBody>
          <a:bodyPr wrap="none" rtlCol="0">
            <a:spAutoFit/>
          </a:bodyPr>
          <a:lstStyle/>
          <a:p>
            <a:r>
              <a:rPr lang="cs-CZ" dirty="0" smtClean="0">
                <a:latin typeface="+mj-lt"/>
              </a:rPr>
              <a:t>Image: </a:t>
            </a:r>
            <a:r>
              <a:rPr lang="cs-CZ" dirty="0" err="1" smtClean="0">
                <a:latin typeface="+mj-lt"/>
              </a:rPr>
              <a:t>Dutre</a:t>
            </a:r>
            <a:r>
              <a:rPr lang="cs-CZ" dirty="0" smtClean="0">
                <a:latin typeface="+mj-lt"/>
              </a:rPr>
              <a:t> </a:t>
            </a:r>
            <a:r>
              <a:rPr lang="cs-CZ" dirty="0" err="1" smtClean="0">
                <a:latin typeface="+mj-lt"/>
              </a:rPr>
              <a:t>et</a:t>
            </a:r>
            <a:r>
              <a:rPr lang="cs-CZ" dirty="0" smtClean="0">
                <a:latin typeface="+mj-lt"/>
              </a:rPr>
              <a:t> </a:t>
            </a:r>
            <a:r>
              <a:rPr lang="cs-CZ" dirty="0" err="1" smtClean="0">
                <a:latin typeface="+mj-lt"/>
              </a:rPr>
              <a:t>al</a:t>
            </a:r>
            <a:r>
              <a:rPr lang="cs-CZ" dirty="0" smtClean="0">
                <a:latin typeface="+mj-lt"/>
              </a:rPr>
              <a:t>. </a:t>
            </a:r>
            <a:r>
              <a:rPr lang="cs-CZ" dirty="0" err="1" smtClean="0">
                <a:latin typeface="+mj-lt"/>
              </a:rPr>
              <a:t>Advanced</a:t>
            </a:r>
            <a:r>
              <a:rPr lang="cs-CZ" dirty="0" smtClean="0">
                <a:latin typeface="+mj-lt"/>
              </a:rPr>
              <a:t> </a:t>
            </a:r>
            <a:r>
              <a:rPr lang="cs-CZ" dirty="0" err="1" smtClean="0">
                <a:latin typeface="+mj-lt"/>
              </a:rPr>
              <a:t>Global</a:t>
            </a:r>
            <a:r>
              <a:rPr lang="cs-CZ" dirty="0" smtClean="0">
                <a:latin typeface="+mj-lt"/>
              </a:rPr>
              <a:t> </a:t>
            </a:r>
            <a:r>
              <a:rPr lang="cs-CZ" dirty="0" err="1" smtClean="0">
                <a:latin typeface="+mj-lt"/>
              </a:rPr>
              <a:t>Illumination</a:t>
            </a:r>
            <a:endParaRPr lang="en-US" dirty="0">
              <a:latin typeface="+mj-lt"/>
            </a:endParaRPr>
          </a:p>
        </p:txBody>
      </p:sp>
    </p:spTree>
    <p:extLst>
      <p:ext uri="{BB962C8B-B14F-4D97-AF65-F5344CB8AC3E}">
        <p14:creationId xmlns:p14="http://schemas.microsoft.com/office/powerpoint/2010/main" val="326731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Sledování světla (</a:t>
            </a:r>
            <a:r>
              <a:rPr lang="cs-CZ" dirty="0" err="1" smtClean="0"/>
              <a:t>light</a:t>
            </a:r>
            <a:r>
              <a:rPr lang="cs-CZ" dirty="0" smtClean="0"/>
              <a:t> </a:t>
            </a:r>
            <a:r>
              <a:rPr lang="cs-CZ" dirty="0" err="1" smtClean="0"/>
              <a:t>tracing</a:t>
            </a:r>
            <a:r>
              <a:rPr lang="cs-CZ" dirty="0" smtClean="0"/>
              <a:t>) v praxi</a:t>
            </a:r>
            <a:endParaRPr lang="en-US" dirty="0"/>
          </a:p>
        </p:txBody>
      </p:sp>
      <p:sp>
        <p:nvSpPr>
          <p:cNvPr id="3" name="Content Placeholder 2"/>
          <p:cNvSpPr>
            <a:spLocks noGrp="1"/>
          </p:cNvSpPr>
          <p:nvPr>
            <p:ph idx="1"/>
          </p:nvPr>
        </p:nvSpPr>
        <p:spPr>
          <a:xfrm>
            <a:off x="457200" y="1600200"/>
            <a:ext cx="8363272" cy="4530725"/>
          </a:xfrm>
        </p:spPr>
        <p:txBody>
          <a:bodyPr/>
          <a:lstStyle/>
          <a:p>
            <a:r>
              <a:rPr lang="cs-CZ" dirty="0" smtClean="0"/>
              <a:t>Obvykle menší účinnost než PT</a:t>
            </a:r>
            <a:endParaRPr lang="cs-CZ" dirty="0"/>
          </a:p>
          <a:p>
            <a:pPr lvl="1"/>
            <a:r>
              <a:rPr lang="cs-CZ" dirty="0" smtClean="0"/>
              <a:t>(ale např. v opt. akt. médiu blízko světla mnohem lepší)</a:t>
            </a:r>
          </a:p>
          <a:p>
            <a:endParaRPr lang="cs-CZ" dirty="0" smtClean="0"/>
          </a:p>
          <a:p>
            <a:r>
              <a:rPr lang="cs-CZ" dirty="0" smtClean="0"/>
              <a:t>Mnohem</a:t>
            </a:r>
            <a:r>
              <a:rPr lang="en-US" dirty="0" smtClean="0"/>
              <a:t> </a:t>
            </a:r>
            <a:r>
              <a:rPr lang="cs-CZ" dirty="0" smtClean="0"/>
              <a:t>účinnější pro některé světelné efekty (kaustiky)</a:t>
            </a:r>
          </a:p>
          <a:p>
            <a:endParaRPr lang="cs-CZ" dirty="0" smtClean="0"/>
          </a:p>
          <a:p>
            <a:r>
              <a:rPr lang="cs-CZ" dirty="0" smtClean="0"/>
              <a:t>Základ obousměrných </a:t>
            </a:r>
            <a:r>
              <a:rPr lang="cs-CZ" dirty="0" smtClean="0"/>
              <a:t>metod </a:t>
            </a:r>
            <a:endParaRPr lang="cs-CZ" dirty="0" smtClean="0"/>
          </a:p>
          <a:p>
            <a:pPr lvl="1"/>
            <a:r>
              <a:rPr lang="cs-CZ" dirty="0" smtClean="0"/>
              <a:t>Obousměrné sledování cest (</a:t>
            </a:r>
            <a:r>
              <a:rPr lang="cs-CZ" dirty="0" err="1" smtClean="0"/>
              <a:t>bidirectional</a:t>
            </a:r>
            <a:r>
              <a:rPr lang="cs-CZ" dirty="0" smtClean="0"/>
              <a:t> </a:t>
            </a:r>
            <a:r>
              <a:rPr lang="cs-CZ" dirty="0" err="1" smtClean="0"/>
              <a:t>path</a:t>
            </a:r>
            <a:r>
              <a:rPr lang="cs-CZ" dirty="0" smtClean="0"/>
              <a:t> </a:t>
            </a:r>
            <a:r>
              <a:rPr lang="cs-CZ" dirty="0" err="1" smtClean="0"/>
              <a:t>tracing</a:t>
            </a:r>
            <a:r>
              <a:rPr lang="cs-CZ" dirty="0" smtClean="0"/>
              <a:t>, BPT)</a:t>
            </a:r>
          </a:p>
          <a:p>
            <a:pPr lvl="1"/>
            <a:r>
              <a:rPr lang="cs-CZ" dirty="0" err="1" smtClean="0"/>
              <a:t>Photon</a:t>
            </a:r>
            <a:r>
              <a:rPr lang="cs-CZ" dirty="0" smtClean="0"/>
              <a:t> </a:t>
            </a:r>
            <a:r>
              <a:rPr lang="cs-CZ" dirty="0" err="1" smtClean="0"/>
              <a:t>mapping</a:t>
            </a:r>
            <a:r>
              <a:rPr lang="cs-CZ" dirty="0" smtClean="0"/>
              <a:t>, </a:t>
            </a:r>
            <a:r>
              <a:rPr lang="cs-CZ" dirty="0" err="1" smtClean="0"/>
              <a:t>etc</a:t>
            </a:r>
            <a:r>
              <a:rPr lang="cs-CZ" dirty="0" smtClean="0"/>
              <a:t>.</a:t>
            </a:r>
            <a:endParaRPr lang="en-US" dirty="0"/>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314096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Porovnání algoritmů</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pic>
        <p:nvPicPr>
          <p:cNvPr id="6" name="Picture 2" descr="D:\Teksten\agibook-slides\7\7-5.tif"/>
          <p:cNvPicPr>
            <a:picLocks noChangeAspect="1" noChangeArrowheads="1"/>
          </p:cNvPicPr>
          <p:nvPr/>
        </p:nvPicPr>
        <p:blipFill>
          <a:blip r:embed="rId2" cstate="print"/>
          <a:srcRect/>
          <a:stretch>
            <a:fillRect/>
          </a:stretch>
        </p:blipFill>
        <p:spPr bwMode="auto">
          <a:xfrm>
            <a:off x="125288" y="2276872"/>
            <a:ext cx="8839200" cy="2624137"/>
          </a:xfrm>
          <a:prstGeom prst="rect">
            <a:avLst/>
          </a:prstGeom>
          <a:noFill/>
        </p:spPr>
      </p:pic>
      <p:sp>
        <p:nvSpPr>
          <p:cNvPr id="7" name="Text Box 4"/>
          <p:cNvSpPr txBox="1">
            <a:spLocks noChangeArrowheads="1"/>
          </p:cNvSpPr>
          <p:nvPr/>
        </p:nvSpPr>
        <p:spPr bwMode="auto">
          <a:xfrm>
            <a:off x="7380312" y="2276872"/>
            <a:ext cx="1563248" cy="369332"/>
          </a:xfrm>
          <a:prstGeom prst="rect">
            <a:avLst/>
          </a:prstGeom>
          <a:noFill/>
          <a:ln w="9525">
            <a:noFill/>
            <a:miter lim="800000"/>
            <a:headEnd/>
            <a:tailEnd/>
          </a:ln>
          <a:effectLst/>
        </p:spPr>
        <p:txBody>
          <a:bodyPr wrap="none">
            <a:spAutoFit/>
          </a:bodyPr>
          <a:lstStyle/>
          <a:p>
            <a:r>
              <a:rPr lang="en-US" dirty="0">
                <a:latin typeface="+mj-lt"/>
              </a:rPr>
              <a:t>© F. </a:t>
            </a:r>
            <a:r>
              <a:rPr lang="en-US" dirty="0" err="1">
                <a:latin typeface="+mj-lt"/>
              </a:rPr>
              <a:t>Suykens</a:t>
            </a:r>
            <a:endParaRPr lang="en-GB" dirty="0">
              <a:latin typeface="+mj-lt"/>
            </a:endParaRPr>
          </a:p>
        </p:txBody>
      </p:sp>
      <p:sp>
        <p:nvSpPr>
          <p:cNvPr id="8" name="TextBox 7"/>
          <p:cNvSpPr txBox="1"/>
          <p:nvPr/>
        </p:nvSpPr>
        <p:spPr>
          <a:xfrm>
            <a:off x="909552" y="4941168"/>
            <a:ext cx="1430200" cy="369332"/>
          </a:xfrm>
          <a:prstGeom prst="rect">
            <a:avLst/>
          </a:prstGeom>
          <a:noFill/>
        </p:spPr>
        <p:txBody>
          <a:bodyPr wrap="none" rtlCol="0">
            <a:spAutoFit/>
          </a:bodyPr>
          <a:lstStyle/>
          <a:p>
            <a:r>
              <a:rPr lang="cs-CZ" dirty="0" err="1" smtClean="0">
                <a:latin typeface="+mj-lt"/>
              </a:rPr>
              <a:t>Path</a:t>
            </a:r>
            <a:r>
              <a:rPr lang="cs-CZ" dirty="0" smtClean="0">
                <a:latin typeface="+mj-lt"/>
              </a:rPr>
              <a:t> </a:t>
            </a:r>
            <a:r>
              <a:rPr lang="cs-CZ" dirty="0" err="1" smtClean="0">
                <a:latin typeface="+mj-lt"/>
              </a:rPr>
              <a:t>tracing</a:t>
            </a:r>
            <a:endParaRPr lang="en-US" dirty="0">
              <a:latin typeface="+mj-lt"/>
            </a:endParaRPr>
          </a:p>
        </p:txBody>
      </p:sp>
      <p:sp>
        <p:nvSpPr>
          <p:cNvPr id="9" name="TextBox 8"/>
          <p:cNvSpPr txBox="1"/>
          <p:nvPr/>
        </p:nvSpPr>
        <p:spPr>
          <a:xfrm>
            <a:off x="3861880" y="4941168"/>
            <a:ext cx="1495922" cy="369332"/>
          </a:xfrm>
          <a:prstGeom prst="rect">
            <a:avLst/>
          </a:prstGeom>
          <a:noFill/>
        </p:spPr>
        <p:txBody>
          <a:bodyPr wrap="none" rtlCol="0">
            <a:spAutoFit/>
          </a:bodyPr>
          <a:lstStyle/>
          <a:p>
            <a:r>
              <a:rPr lang="cs-CZ" dirty="0" err="1" smtClean="0">
                <a:latin typeface="+mj-lt"/>
              </a:rPr>
              <a:t>Light</a:t>
            </a:r>
            <a:r>
              <a:rPr lang="cs-CZ" dirty="0" smtClean="0">
                <a:latin typeface="+mj-lt"/>
              </a:rPr>
              <a:t> </a:t>
            </a:r>
            <a:r>
              <a:rPr lang="cs-CZ" dirty="0" err="1" smtClean="0">
                <a:latin typeface="+mj-lt"/>
              </a:rPr>
              <a:t>tracing</a:t>
            </a:r>
            <a:endParaRPr lang="en-US" dirty="0">
              <a:latin typeface="+mj-lt"/>
            </a:endParaRPr>
          </a:p>
        </p:txBody>
      </p:sp>
      <p:sp>
        <p:nvSpPr>
          <p:cNvPr id="10" name="TextBox 9"/>
          <p:cNvSpPr txBox="1"/>
          <p:nvPr/>
        </p:nvSpPr>
        <p:spPr>
          <a:xfrm>
            <a:off x="6119629" y="4941168"/>
            <a:ext cx="2797561" cy="369332"/>
          </a:xfrm>
          <a:prstGeom prst="rect">
            <a:avLst/>
          </a:prstGeom>
          <a:noFill/>
        </p:spPr>
        <p:txBody>
          <a:bodyPr wrap="none" rtlCol="0">
            <a:spAutoFit/>
          </a:bodyPr>
          <a:lstStyle/>
          <a:p>
            <a:r>
              <a:rPr lang="cs-CZ" dirty="0" err="1" smtClean="0">
                <a:latin typeface="+mj-lt"/>
              </a:rPr>
              <a:t>Bidirectional</a:t>
            </a:r>
            <a:r>
              <a:rPr lang="cs-CZ" dirty="0" smtClean="0">
                <a:latin typeface="+mj-lt"/>
              </a:rPr>
              <a:t> </a:t>
            </a:r>
            <a:r>
              <a:rPr lang="cs-CZ" dirty="0" err="1" smtClean="0">
                <a:latin typeface="+mj-lt"/>
              </a:rPr>
              <a:t>path</a:t>
            </a:r>
            <a:r>
              <a:rPr lang="cs-CZ" dirty="0" smtClean="0">
                <a:latin typeface="+mj-lt"/>
              </a:rPr>
              <a:t> </a:t>
            </a:r>
            <a:r>
              <a:rPr lang="cs-CZ" dirty="0" err="1" smtClean="0">
                <a:latin typeface="+mj-lt"/>
              </a:rPr>
              <a:t>tracing</a:t>
            </a:r>
            <a:endParaRPr lang="en-US" dirty="0">
              <a:latin typeface="+mj-lt"/>
            </a:endParaRPr>
          </a:p>
        </p:txBody>
      </p:sp>
      <p:grpSp>
        <p:nvGrpSpPr>
          <p:cNvPr id="12" name="Group 13"/>
          <p:cNvGrpSpPr/>
          <p:nvPr/>
        </p:nvGrpSpPr>
        <p:grpSpPr>
          <a:xfrm>
            <a:off x="971600" y="4365104"/>
            <a:ext cx="5764720" cy="1800200"/>
            <a:chOff x="971600" y="4365104"/>
            <a:chExt cx="5764720" cy="1800200"/>
          </a:xfrm>
        </p:grpSpPr>
        <p:sp>
          <p:nvSpPr>
            <p:cNvPr id="11" name="TextBox 10"/>
            <p:cNvSpPr txBox="1"/>
            <p:nvPr/>
          </p:nvSpPr>
          <p:spPr>
            <a:xfrm>
              <a:off x="971600" y="5703639"/>
              <a:ext cx="5764720" cy="461665"/>
            </a:xfrm>
            <a:prstGeom prst="rect">
              <a:avLst/>
            </a:prstGeom>
            <a:noFill/>
          </p:spPr>
          <p:txBody>
            <a:bodyPr wrap="none" rtlCol="0">
              <a:spAutoFit/>
            </a:bodyPr>
            <a:lstStyle/>
            <a:p>
              <a:r>
                <a:rPr lang="cs-CZ" sz="2400" b="1" dirty="0" smtClean="0">
                  <a:latin typeface="+mj-lt"/>
                </a:rPr>
                <a:t>Kvíz: Proč je skleněná koule černá?</a:t>
              </a:r>
              <a:endParaRPr lang="en-US" sz="2400" b="1" dirty="0">
                <a:latin typeface="+mj-lt"/>
              </a:endParaRPr>
            </a:p>
          </p:txBody>
        </p:sp>
        <p:cxnSp>
          <p:nvCxnSpPr>
            <p:cNvPr id="13" name="Straight Arrow Connector 12"/>
            <p:cNvCxnSpPr/>
            <p:nvPr/>
          </p:nvCxnSpPr>
          <p:spPr>
            <a:xfrm flipV="1">
              <a:off x="2771800" y="4365104"/>
              <a:ext cx="1584176" cy="1296144"/>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944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8229600" cy="1752600"/>
          </a:xfrm>
        </p:spPr>
        <p:txBody>
          <a:bodyPr/>
          <a:lstStyle/>
          <a:p>
            <a:pPr eaLnBrk="1" hangingPunct="1"/>
            <a:r>
              <a:rPr lang="cs-CZ" b="1" dirty="0" smtClean="0"/>
              <a:t>Pokročilé metody simulace transportu světla</a:t>
            </a:r>
          </a:p>
        </p:txBody>
      </p:sp>
      <p:sp>
        <p:nvSpPr>
          <p:cNvPr id="18435" name="Rectangle 3"/>
          <p:cNvSpPr>
            <a:spLocks noGrp="1" noChangeArrowheads="1"/>
          </p:cNvSpPr>
          <p:nvPr>
            <p:ph type="subTitle" idx="1"/>
          </p:nvPr>
        </p:nvSpPr>
        <p:spPr>
          <a:xfrm>
            <a:off x="1981200" y="3962400"/>
            <a:ext cx="6553200" cy="2130896"/>
          </a:xfrm>
        </p:spPr>
        <p:txBody>
          <a:bodyPr/>
          <a:lstStyle/>
          <a:p>
            <a:pPr eaLnBrk="1" hangingPunct="1"/>
            <a:endParaRPr lang="cs-CZ" sz="2000" dirty="0" smtClean="0"/>
          </a:p>
        </p:txBody>
      </p:sp>
    </p:spTree>
    <p:extLst>
      <p:ext uri="{BB962C8B-B14F-4D97-AF65-F5344CB8AC3E}">
        <p14:creationId xmlns:p14="http://schemas.microsoft.com/office/powerpoint/2010/main" val="136492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Issues in light transport simulation</a:t>
            </a:r>
            <a:endParaRPr lang="en-US" dirty="0"/>
          </a:p>
        </p:txBody>
      </p:sp>
      <p:sp>
        <p:nvSpPr>
          <p:cNvPr id="3" name="Zástupný symbol pro obsah 2"/>
          <p:cNvSpPr>
            <a:spLocks noGrp="1"/>
          </p:cNvSpPr>
          <p:nvPr>
            <p:ph idx="1"/>
          </p:nvPr>
        </p:nvSpPr>
        <p:spPr/>
        <p:txBody>
          <a:bodyPr/>
          <a:lstStyle/>
          <a:p>
            <a:r>
              <a:rPr lang="en-US" b="1" dirty="0" smtClean="0"/>
              <a:t>Robustness</a:t>
            </a:r>
          </a:p>
          <a:p>
            <a:pPr lvl="1"/>
            <a:endParaRPr lang="en-US" dirty="0" smtClean="0"/>
          </a:p>
          <a:p>
            <a:pPr lvl="1"/>
            <a:r>
              <a:rPr lang="en-US" dirty="0" smtClean="0"/>
              <a:t>None of the existing algorithms works for all scenes</a:t>
            </a:r>
          </a:p>
          <a:p>
            <a:pPr>
              <a:buNone/>
            </a:pPr>
            <a:endParaRPr lang="en-US" dirty="0" smtClean="0"/>
          </a:p>
          <a:p>
            <a:pPr lvl="1"/>
            <a:r>
              <a:rPr lang="en-US" dirty="0" smtClean="0"/>
              <a:t>Robust estimation</a:t>
            </a:r>
          </a:p>
          <a:p>
            <a:pPr lvl="2" algn="just">
              <a:buNone/>
            </a:pPr>
            <a:r>
              <a:rPr lang="en-US" i="1" dirty="0" smtClean="0"/>
              <a:t>“An estimation technique which is insensitive to small departures from the idealized assumptions which have been used to optimize the algorithm.”</a:t>
            </a:r>
            <a:endParaRPr lang="en-US" i="1" dirty="0"/>
          </a:p>
        </p:txBody>
      </p:sp>
      <p:pic>
        <p:nvPicPr>
          <p:cNvPr id="561154" name="Picture 2" descr="http://media.wolfram.com/logos/images/mathworld_logo.jpg"/>
          <p:cNvPicPr>
            <a:picLocks noChangeAspect="1" noChangeArrowheads="1"/>
          </p:cNvPicPr>
          <p:nvPr/>
        </p:nvPicPr>
        <p:blipFill>
          <a:blip r:embed="rId3" cstate="print"/>
          <a:srcRect/>
          <a:stretch>
            <a:fillRect/>
          </a:stretch>
        </p:blipFill>
        <p:spPr bwMode="auto">
          <a:xfrm>
            <a:off x="6156176" y="4472463"/>
            <a:ext cx="2736304" cy="396697"/>
          </a:xfrm>
          <a:prstGeom prst="rect">
            <a:avLst/>
          </a:prstGeom>
          <a:noFill/>
        </p:spPr>
      </p:pic>
      <p:sp>
        <p:nvSpPr>
          <p:cNvPr id="9" name="Zástupný symbol pro zápatí 8"/>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396950153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cs-CZ" dirty="0" smtClean="0"/>
              <a:t>Obousměrné sledování cest (BPT) vs. </a:t>
            </a:r>
            <a:br>
              <a:rPr lang="cs-CZ" dirty="0" smtClean="0"/>
            </a:br>
            <a:r>
              <a:rPr lang="cs-CZ" dirty="0" smtClean="0"/>
              <a:t>(Jednosměrné) sledování cest (PT)</a:t>
            </a:r>
            <a:endParaRPr lang="en-US" dirty="0" smtClean="0"/>
          </a:p>
        </p:txBody>
      </p:sp>
      <p:sp>
        <p:nvSpPr>
          <p:cNvPr id="6147" name="Content Placeholder 2"/>
          <p:cNvSpPr>
            <a:spLocks noGrp="1"/>
          </p:cNvSpPr>
          <p:nvPr>
            <p:ph idx="1"/>
          </p:nvPr>
        </p:nvSpPr>
        <p:spPr/>
        <p:txBody>
          <a:bodyPr/>
          <a:lstStyle/>
          <a:p>
            <a:endParaRPr lang="en-US" smtClean="0"/>
          </a:p>
        </p:txBody>
      </p:sp>
      <p:pic>
        <p:nvPicPr>
          <p:cNvPr id="6148" name="Picture 2"/>
          <p:cNvPicPr>
            <a:picLocks noChangeAspect="1" noChangeArrowheads="1"/>
          </p:cNvPicPr>
          <p:nvPr/>
        </p:nvPicPr>
        <p:blipFill>
          <a:blip r:embed="rId2" cstate="print"/>
          <a:srcRect/>
          <a:stretch>
            <a:fillRect/>
          </a:stretch>
        </p:blipFill>
        <p:spPr bwMode="auto">
          <a:xfrm>
            <a:off x="107950" y="1628775"/>
            <a:ext cx="8640000" cy="4243642"/>
          </a:xfrm>
          <a:prstGeom prst="rect">
            <a:avLst/>
          </a:prstGeom>
          <a:noFill/>
          <a:ln w="12700">
            <a:noFill/>
            <a:miter lim="800000"/>
            <a:headEnd/>
            <a:tailEnd/>
          </a:ln>
        </p:spPr>
      </p:pic>
      <p:sp>
        <p:nvSpPr>
          <p:cNvPr id="6149" name="TextBox 4"/>
          <p:cNvSpPr txBox="1">
            <a:spLocks noChangeArrowheads="1"/>
          </p:cNvSpPr>
          <p:nvPr/>
        </p:nvSpPr>
        <p:spPr bwMode="auto">
          <a:xfrm>
            <a:off x="611560" y="6092825"/>
            <a:ext cx="3222357" cy="369332"/>
          </a:xfrm>
          <a:prstGeom prst="rect">
            <a:avLst/>
          </a:prstGeom>
          <a:noFill/>
          <a:ln w="9525">
            <a:noFill/>
            <a:miter lim="800000"/>
            <a:headEnd/>
            <a:tailEnd/>
          </a:ln>
        </p:spPr>
        <p:txBody>
          <a:bodyPr wrap="none">
            <a:spAutoFit/>
          </a:bodyPr>
          <a:lstStyle/>
          <a:p>
            <a:r>
              <a:rPr lang="cs-CZ">
                <a:latin typeface="+mj-lt"/>
              </a:rPr>
              <a:t>BPT, 25 vzorků (cest) na pixel</a:t>
            </a:r>
            <a:endParaRPr lang="en-US">
              <a:latin typeface="+mj-lt"/>
            </a:endParaRPr>
          </a:p>
        </p:txBody>
      </p:sp>
      <p:sp>
        <p:nvSpPr>
          <p:cNvPr id="6150" name="TextBox 5"/>
          <p:cNvSpPr txBox="1">
            <a:spLocks noChangeArrowheads="1"/>
          </p:cNvSpPr>
          <p:nvPr/>
        </p:nvSpPr>
        <p:spPr bwMode="auto">
          <a:xfrm>
            <a:off x="5281985" y="6092825"/>
            <a:ext cx="3073277" cy="369332"/>
          </a:xfrm>
          <a:prstGeom prst="rect">
            <a:avLst/>
          </a:prstGeom>
          <a:noFill/>
          <a:ln w="9525">
            <a:noFill/>
            <a:miter lim="800000"/>
            <a:headEnd/>
            <a:tailEnd/>
          </a:ln>
        </p:spPr>
        <p:txBody>
          <a:bodyPr wrap="none">
            <a:spAutoFit/>
          </a:bodyPr>
          <a:lstStyle/>
          <a:p>
            <a:r>
              <a:rPr lang="cs-CZ">
                <a:latin typeface="+mj-lt"/>
              </a:rPr>
              <a:t>PT, 56 vzorků (cest) na pixel</a:t>
            </a:r>
            <a:endParaRPr lang="en-US">
              <a:latin typeface="+mj-lt"/>
            </a:endParaRPr>
          </a:p>
        </p:txBody>
      </p:sp>
      <p:sp>
        <p:nvSpPr>
          <p:cNvPr id="7" name="TextBox 6"/>
          <p:cNvSpPr txBox="1"/>
          <p:nvPr/>
        </p:nvSpPr>
        <p:spPr>
          <a:xfrm rot="16200000">
            <a:off x="7900160" y="3651472"/>
            <a:ext cx="2047355" cy="369332"/>
          </a:xfrm>
          <a:prstGeom prst="rect">
            <a:avLst/>
          </a:prstGeom>
          <a:noFill/>
        </p:spPr>
        <p:txBody>
          <a:bodyPr wrap="none" rtlCol="0">
            <a:spAutoFit/>
          </a:bodyPr>
          <a:lstStyle/>
          <a:p>
            <a:r>
              <a:rPr lang="cs-CZ" dirty="0" smtClean="0">
                <a:latin typeface="+mj-lt"/>
              </a:rPr>
              <a:t>Image: </a:t>
            </a:r>
            <a:r>
              <a:rPr lang="cs-CZ" dirty="0" err="1" smtClean="0">
                <a:latin typeface="+mj-lt"/>
              </a:rPr>
              <a:t>Eric</a:t>
            </a:r>
            <a:r>
              <a:rPr lang="cs-CZ" dirty="0" smtClean="0">
                <a:latin typeface="+mj-lt"/>
              </a:rPr>
              <a:t> </a:t>
            </a:r>
            <a:r>
              <a:rPr lang="cs-CZ" dirty="0" err="1" smtClean="0">
                <a:latin typeface="+mj-lt"/>
              </a:rPr>
              <a:t>Veach</a:t>
            </a:r>
            <a:endParaRPr lang="en-US" dirty="0">
              <a:latin typeface="+mj-lt"/>
            </a:endParaRPr>
          </a:p>
        </p:txBody>
      </p:sp>
      <p:sp>
        <p:nvSpPr>
          <p:cNvPr id="2" name="Footer Placeholder 1"/>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408753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8229600" cy="1752600"/>
          </a:xfrm>
        </p:spPr>
        <p:txBody>
          <a:bodyPr/>
          <a:lstStyle/>
          <a:p>
            <a:pPr eaLnBrk="1" hangingPunct="1"/>
            <a:r>
              <a:rPr lang="cs-CZ" b="1" dirty="0" smtClean="0"/>
              <a:t>Přenos světla jako integrál přes prostor cest</a:t>
            </a:r>
          </a:p>
        </p:txBody>
      </p:sp>
      <p:sp>
        <p:nvSpPr>
          <p:cNvPr id="18435" name="Rectangle 3"/>
          <p:cNvSpPr>
            <a:spLocks noGrp="1" noChangeArrowheads="1"/>
          </p:cNvSpPr>
          <p:nvPr>
            <p:ph type="subTitle" idx="1"/>
          </p:nvPr>
        </p:nvSpPr>
        <p:spPr>
          <a:xfrm>
            <a:off x="1981200" y="3962400"/>
            <a:ext cx="6553200" cy="2130896"/>
          </a:xfrm>
        </p:spPr>
        <p:txBody>
          <a:bodyPr/>
          <a:lstStyle/>
          <a:p>
            <a:pPr eaLnBrk="1" hangingPunct="1"/>
            <a:endParaRPr lang="cs-CZ" sz="2000" dirty="0" smtClean="0"/>
          </a:p>
        </p:txBody>
      </p:sp>
    </p:spTree>
    <p:extLst>
      <p:ext uri="{BB962C8B-B14F-4D97-AF65-F5344CB8AC3E}">
        <p14:creationId xmlns:p14="http://schemas.microsoft.com/office/powerpoint/2010/main" val="100209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 and so does path tracing! </a:t>
            </a:r>
            <a:r>
              <a:rPr lang="en-US" dirty="0"/>
              <a:t/>
            </a:r>
            <a:br>
              <a:rPr lang="en-US" dirty="0"/>
            </a:b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pPr>
              <a:defRPr/>
            </a:pPr>
            <a:r>
              <a:rPr lang="en-US" altLang="en-US" smtClean="0"/>
              <a:t>PG III (NPGR010) - J. Křivánek 2014</a:t>
            </a:r>
            <a:endParaRPr lang="en-US" altLang="en-US"/>
          </a:p>
        </p:txBody>
      </p:sp>
      <p:pic>
        <p:nvPicPr>
          <p:cNvPr id="585730" name="Picture 2" descr="http://corona-renderer.com/img/gallery/full/samurai-watch.jpg"/>
          <p:cNvPicPr>
            <a:picLocks noChangeAspect="1" noChangeArrowheads="1"/>
          </p:cNvPicPr>
          <p:nvPr/>
        </p:nvPicPr>
        <p:blipFill>
          <a:blip r:embed="rId2" cstate="print"/>
          <a:srcRect/>
          <a:stretch>
            <a:fillRect/>
          </a:stretch>
        </p:blipFill>
        <p:spPr bwMode="auto">
          <a:xfrm>
            <a:off x="0" y="1124744"/>
            <a:ext cx="9144000" cy="5143500"/>
          </a:xfrm>
          <a:prstGeom prst="rect">
            <a:avLst/>
          </a:prstGeom>
          <a:noFill/>
        </p:spPr>
      </p:pic>
      <p:sp>
        <p:nvSpPr>
          <p:cNvPr id="9" name="TextovéPole 8"/>
          <p:cNvSpPr txBox="1"/>
          <p:nvPr/>
        </p:nvSpPr>
        <p:spPr>
          <a:xfrm>
            <a:off x="7524328" y="5877272"/>
            <a:ext cx="1619672" cy="369332"/>
          </a:xfrm>
          <a:prstGeom prst="rect">
            <a:avLst/>
          </a:prstGeom>
          <a:solidFill>
            <a:schemeClr val="bg1">
              <a:alpha val="17000"/>
            </a:schemeClr>
          </a:solidFill>
        </p:spPr>
        <p:txBody>
          <a:bodyPr wrap="square" rtlCol="0">
            <a:spAutoFit/>
          </a:bodyPr>
          <a:lstStyle/>
          <a:p>
            <a:r>
              <a:rPr lang="en-US" dirty="0" smtClean="0">
                <a:solidFill>
                  <a:schemeClr val="bg1"/>
                </a:solidFill>
                <a:latin typeface="+mj-lt"/>
              </a:rPr>
              <a:t>Jerome White</a:t>
            </a:r>
            <a:endParaRPr lang="en-US" dirty="0">
              <a:solidFill>
                <a:schemeClr val="bg1"/>
              </a:solidFill>
              <a:latin typeface="+mj-lt"/>
            </a:endParaRPr>
          </a:p>
        </p:txBody>
      </p:sp>
      <p:pic>
        <p:nvPicPr>
          <p:cNvPr id="439298" name="Picture 2" descr="Corona Alpha fo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32" y="1273323"/>
            <a:ext cx="293370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70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Light transport</a:t>
            </a:r>
            <a:endParaRPr lang="en-US" dirty="0"/>
          </a:p>
        </p:txBody>
      </p:sp>
      <p:sp>
        <p:nvSpPr>
          <p:cNvPr id="3" name="Zástupný symbol pro obsah 2"/>
          <p:cNvSpPr>
            <a:spLocks noGrp="1"/>
          </p:cNvSpPr>
          <p:nvPr>
            <p:ph idx="1"/>
          </p:nvPr>
        </p:nvSpPr>
        <p:spPr>
          <a:xfrm>
            <a:off x="662880" y="1628800"/>
            <a:ext cx="8229600" cy="4890765"/>
          </a:xfrm>
        </p:spPr>
        <p:txBody>
          <a:bodyPr/>
          <a:lstStyle/>
          <a:p>
            <a:r>
              <a:rPr lang="en-US" dirty="0" smtClean="0"/>
              <a:t>Geometric optics</a:t>
            </a:r>
          </a:p>
        </p:txBody>
      </p:sp>
      <p:grpSp>
        <p:nvGrpSpPr>
          <p:cNvPr id="5" name="Skupina 4"/>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565070" y="3549695"/>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3"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4"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22" name="Straight Arrow Connector 13"/>
          <p:cNvCxnSpPr>
            <a:endCxn id="26" idx="6"/>
          </p:cNvCxnSpPr>
          <p:nvPr/>
        </p:nvCxnSpPr>
        <p:spPr>
          <a:xfrm flipH="1">
            <a:off x="6660648" y="4105672"/>
            <a:ext cx="1357394" cy="372660"/>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29"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0" name="Straight Arrow Connector 13"/>
          <p:cNvCxnSpPr/>
          <p:nvPr/>
        </p:nvCxnSpPr>
        <p:spPr>
          <a:xfrm>
            <a:off x="6915020" y="2792447"/>
            <a:ext cx="1102329" cy="1234160"/>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25"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3" name="TextovéPole 32"/>
          <p:cNvSpPr txBox="1"/>
          <p:nvPr/>
        </p:nvSpPr>
        <p:spPr>
          <a:xfrm>
            <a:off x="7020272" y="2420887"/>
            <a:ext cx="647934" cy="369332"/>
          </a:xfrm>
          <a:prstGeom prst="rect">
            <a:avLst/>
          </a:prstGeom>
          <a:noFill/>
        </p:spPr>
        <p:txBody>
          <a:bodyPr wrap="none" rtlCol="0">
            <a:spAutoFit/>
          </a:bodyPr>
          <a:lstStyle/>
          <a:p>
            <a:r>
              <a:rPr lang="en-US" dirty="0" smtClean="0">
                <a:solidFill>
                  <a:schemeClr val="tx2"/>
                </a:solidFill>
                <a:latin typeface="+mn-lt"/>
              </a:rPr>
              <a:t>emit</a:t>
            </a:r>
            <a:endParaRPr lang="cs-CZ" dirty="0" smtClean="0">
              <a:solidFill>
                <a:schemeClr val="tx2"/>
              </a:solidFill>
              <a:latin typeface="+mn-lt"/>
            </a:endParaRPr>
          </a:p>
        </p:txBody>
      </p:sp>
      <p:sp>
        <p:nvSpPr>
          <p:cNvPr id="34" name="TextovéPole 33"/>
          <p:cNvSpPr txBox="1"/>
          <p:nvPr/>
        </p:nvSpPr>
        <p:spPr>
          <a:xfrm>
            <a:off x="7430005" y="3140968"/>
            <a:ext cx="769763" cy="369332"/>
          </a:xfrm>
          <a:prstGeom prst="rect">
            <a:avLst/>
          </a:prstGeom>
          <a:noFill/>
        </p:spPr>
        <p:txBody>
          <a:bodyPr wrap="none" rtlCol="0">
            <a:spAutoFit/>
          </a:bodyPr>
          <a:lstStyle/>
          <a:p>
            <a:r>
              <a:rPr lang="en-US" dirty="0" smtClean="0">
                <a:solidFill>
                  <a:schemeClr val="tx2"/>
                </a:solidFill>
                <a:latin typeface="+mn-lt"/>
              </a:rPr>
              <a:t>travel</a:t>
            </a:r>
            <a:endParaRPr lang="cs-CZ" dirty="0" smtClean="0">
              <a:solidFill>
                <a:schemeClr val="tx2"/>
              </a:solidFill>
              <a:latin typeface="+mn-lt"/>
            </a:endParaRPr>
          </a:p>
        </p:txBody>
      </p:sp>
      <p:sp>
        <p:nvSpPr>
          <p:cNvPr id="35" name="TextovéPole 34"/>
          <p:cNvSpPr txBox="1"/>
          <p:nvPr/>
        </p:nvSpPr>
        <p:spPr>
          <a:xfrm>
            <a:off x="7020272" y="3762733"/>
            <a:ext cx="829073" cy="369332"/>
          </a:xfrm>
          <a:prstGeom prst="rect">
            <a:avLst/>
          </a:prstGeom>
          <a:noFill/>
        </p:spPr>
        <p:txBody>
          <a:bodyPr wrap="none" rtlCol="0">
            <a:spAutoFit/>
          </a:bodyPr>
          <a:lstStyle/>
          <a:p>
            <a:r>
              <a:rPr lang="en-US" dirty="0" smtClean="0">
                <a:solidFill>
                  <a:schemeClr val="tx2"/>
                </a:solidFill>
                <a:latin typeface="+mn-lt"/>
              </a:rPr>
              <a:t>reflect</a:t>
            </a:r>
          </a:p>
        </p:txBody>
      </p:sp>
      <p:sp>
        <p:nvSpPr>
          <p:cNvPr id="27" name="Zástupný symbol pro zápatí 26"/>
          <p:cNvSpPr>
            <a:spLocks noGrp="1"/>
          </p:cNvSpPr>
          <p:nvPr>
            <p:ph type="ftr" sz="quarter" idx="11"/>
          </p:nvPr>
        </p:nvSpPr>
        <p:spPr/>
        <p:txBody>
          <a:bodyPr/>
          <a:lstStyle/>
          <a:p>
            <a:pPr>
              <a:defRPr/>
            </a:pPr>
            <a:r>
              <a:rPr lang="en-US" altLang="en-US" smtClean="0"/>
              <a:t>PG III (NPGR010) - J. Křivánek 2014</a:t>
            </a:r>
            <a:endParaRPr lang="en-US" altLang="en-US" dirty="0"/>
          </a:p>
        </p:txBody>
      </p:sp>
      <p:sp>
        <p:nvSpPr>
          <p:cNvPr id="24" name="Cloud 40"/>
          <p:cNvSpPr/>
          <p:nvPr/>
        </p:nvSpPr>
        <p:spPr>
          <a:xfrm rot="11100000">
            <a:off x="5764481" y="3874751"/>
            <a:ext cx="1662128" cy="980708"/>
          </a:xfrm>
          <a:prstGeom prst="cloud">
            <a:avLst/>
          </a:prstGeom>
          <a:solidFill>
            <a:schemeClr val="tx1">
              <a:alpha val="7000"/>
            </a:schemeClr>
          </a:solidFill>
          <a:ln w="19050">
            <a:solidFill>
              <a:schemeClr val="tx1">
                <a:lumMod val="95000"/>
                <a:alpha val="3000"/>
              </a:schemeClr>
            </a:solid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cxnSp>
        <p:nvCxnSpPr>
          <p:cNvPr id="28" name="Straight Arrow Connector 13"/>
          <p:cNvCxnSpPr>
            <a:stCxn id="26" idx="3"/>
            <a:endCxn id="16" idx="7"/>
          </p:cNvCxnSpPr>
          <p:nvPr/>
        </p:nvCxnSpPr>
        <p:spPr>
          <a:xfrm flipH="1">
            <a:off x="6120008" y="4524366"/>
            <a:ext cx="429502" cy="1135947"/>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26" name="Oval 11"/>
          <p:cNvSpPr/>
          <p:nvPr/>
        </p:nvSpPr>
        <p:spPr>
          <a:xfrm>
            <a:off x="6530442" y="4413230"/>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1" name="TextovéPole 30"/>
          <p:cNvSpPr txBox="1"/>
          <p:nvPr/>
        </p:nvSpPr>
        <p:spPr>
          <a:xfrm>
            <a:off x="5913172" y="4003585"/>
            <a:ext cx="872355" cy="369332"/>
          </a:xfrm>
          <a:prstGeom prst="rect">
            <a:avLst/>
          </a:prstGeom>
          <a:noFill/>
        </p:spPr>
        <p:txBody>
          <a:bodyPr wrap="none" rtlCol="0">
            <a:spAutoFit/>
          </a:bodyPr>
          <a:lstStyle/>
          <a:p>
            <a:r>
              <a:rPr lang="en-US" dirty="0" smtClean="0">
                <a:solidFill>
                  <a:schemeClr val="tx2"/>
                </a:solidFill>
                <a:latin typeface="+mn-lt"/>
              </a:rPr>
              <a:t>scatter</a:t>
            </a:r>
            <a:endParaRPr lang="cs-CZ" dirty="0" smtClean="0">
              <a:solidFill>
                <a:schemeClr val="tx2"/>
              </a:solidFill>
              <a:latin typeface="+mn-lt"/>
            </a:endParaRPr>
          </a:p>
        </p:txBody>
      </p:sp>
      <p:sp>
        <p:nvSpPr>
          <p:cNvPr id="16"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218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1500"/>
                            </p:stCondLst>
                            <p:childTnLst>
                              <p:par>
                                <p:cTn id="39" presetID="22" presetClass="entr" presetSubtype="1"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up)">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500"/>
                            </p:stCondLst>
                            <p:childTnLst>
                              <p:par>
                                <p:cTn id="48" presetID="22" presetClass="entr" presetSubtype="2"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P spid="25" grpId="0" animBg="1"/>
      <p:bldP spid="33" grpId="0"/>
      <p:bldP spid="34" grpId="0"/>
      <p:bldP spid="35" grpId="0"/>
      <p:bldP spid="26" grpId="0" animBg="1"/>
      <p:bldP spid="31" grpId="0"/>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Light transport</a:t>
            </a:r>
            <a:endParaRPr lang="en-US" dirty="0"/>
          </a:p>
        </p:txBody>
      </p:sp>
      <p:sp>
        <p:nvSpPr>
          <p:cNvPr id="3" name="Zástupný symbol pro obsah 2"/>
          <p:cNvSpPr>
            <a:spLocks noGrp="1"/>
          </p:cNvSpPr>
          <p:nvPr>
            <p:ph idx="1"/>
          </p:nvPr>
        </p:nvSpPr>
        <p:spPr>
          <a:xfrm>
            <a:off x="662880" y="1628800"/>
            <a:ext cx="8229600" cy="4890765"/>
          </a:xfrm>
        </p:spPr>
        <p:txBody>
          <a:bodyPr/>
          <a:lstStyle/>
          <a:p>
            <a:r>
              <a:rPr lang="en-US" dirty="0" smtClean="0"/>
              <a:t>Geometric optics</a:t>
            </a:r>
          </a:p>
        </p:txBody>
      </p:sp>
      <p:grpSp>
        <p:nvGrpSpPr>
          <p:cNvPr id="5" name="Skupina 4"/>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565070" y="3549695"/>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33" name="TextovéPole 32"/>
          <p:cNvSpPr txBox="1"/>
          <p:nvPr/>
        </p:nvSpPr>
        <p:spPr>
          <a:xfrm>
            <a:off x="7020272" y="2420887"/>
            <a:ext cx="647934" cy="369332"/>
          </a:xfrm>
          <a:prstGeom prst="rect">
            <a:avLst/>
          </a:prstGeom>
          <a:noFill/>
        </p:spPr>
        <p:txBody>
          <a:bodyPr wrap="none" rtlCol="0">
            <a:spAutoFit/>
          </a:bodyPr>
          <a:lstStyle/>
          <a:p>
            <a:r>
              <a:rPr lang="en-US" dirty="0" smtClean="0">
                <a:solidFill>
                  <a:schemeClr val="tx2"/>
                </a:solidFill>
                <a:latin typeface="+mn-lt"/>
              </a:rPr>
              <a:t>emit</a:t>
            </a:r>
            <a:endParaRPr lang="cs-CZ" dirty="0" smtClean="0">
              <a:solidFill>
                <a:schemeClr val="tx2"/>
              </a:solidFill>
              <a:latin typeface="+mn-lt"/>
            </a:endParaRPr>
          </a:p>
        </p:txBody>
      </p:sp>
      <p:sp>
        <p:nvSpPr>
          <p:cNvPr id="34" name="TextovéPole 33"/>
          <p:cNvSpPr txBox="1"/>
          <p:nvPr/>
        </p:nvSpPr>
        <p:spPr>
          <a:xfrm>
            <a:off x="7430005" y="3140968"/>
            <a:ext cx="769763" cy="369332"/>
          </a:xfrm>
          <a:prstGeom prst="rect">
            <a:avLst/>
          </a:prstGeom>
          <a:noFill/>
        </p:spPr>
        <p:txBody>
          <a:bodyPr wrap="none" rtlCol="0">
            <a:spAutoFit/>
          </a:bodyPr>
          <a:lstStyle/>
          <a:p>
            <a:r>
              <a:rPr lang="en-US" dirty="0" smtClean="0">
                <a:solidFill>
                  <a:schemeClr val="tx2"/>
                </a:solidFill>
                <a:latin typeface="+mn-lt"/>
              </a:rPr>
              <a:t>travel</a:t>
            </a:r>
            <a:endParaRPr lang="cs-CZ" dirty="0" smtClean="0">
              <a:solidFill>
                <a:schemeClr val="tx2"/>
              </a:solidFill>
              <a:latin typeface="+mn-lt"/>
            </a:endParaRPr>
          </a:p>
        </p:txBody>
      </p:sp>
      <p:sp>
        <p:nvSpPr>
          <p:cNvPr id="35" name="TextovéPole 34"/>
          <p:cNvSpPr txBox="1"/>
          <p:nvPr/>
        </p:nvSpPr>
        <p:spPr>
          <a:xfrm>
            <a:off x="7020272" y="3762733"/>
            <a:ext cx="829073" cy="369332"/>
          </a:xfrm>
          <a:prstGeom prst="rect">
            <a:avLst/>
          </a:prstGeom>
          <a:noFill/>
        </p:spPr>
        <p:txBody>
          <a:bodyPr wrap="none" rtlCol="0">
            <a:spAutoFit/>
          </a:bodyPr>
          <a:lstStyle/>
          <a:p>
            <a:r>
              <a:rPr lang="en-US" dirty="0" smtClean="0">
                <a:solidFill>
                  <a:schemeClr val="tx2"/>
                </a:solidFill>
                <a:latin typeface="+mn-lt"/>
              </a:rPr>
              <a:t>reflect</a:t>
            </a:r>
          </a:p>
        </p:txBody>
      </p:sp>
      <p:sp>
        <p:nvSpPr>
          <p:cNvPr id="27" name="Zástupný symbol pro zápatí 26"/>
          <p:cNvSpPr>
            <a:spLocks noGrp="1"/>
          </p:cNvSpPr>
          <p:nvPr>
            <p:ph type="ftr" sz="quarter" idx="11"/>
          </p:nvPr>
        </p:nvSpPr>
        <p:spPr/>
        <p:txBody>
          <a:bodyPr/>
          <a:lstStyle/>
          <a:p>
            <a:pPr>
              <a:defRPr/>
            </a:pPr>
            <a:r>
              <a:rPr lang="en-US" altLang="en-US" smtClean="0"/>
              <a:t>PG III (NPGR010) - J. Křivánek 2014</a:t>
            </a:r>
            <a:endParaRPr lang="en-US" altLang="en-US" dirty="0"/>
          </a:p>
        </p:txBody>
      </p:sp>
      <p:sp>
        <p:nvSpPr>
          <p:cNvPr id="24" name="Cloud 40"/>
          <p:cNvSpPr/>
          <p:nvPr/>
        </p:nvSpPr>
        <p:spPr>
          <a:xfrm rot="11100000">
            <a:off x="5764481" y="3874751"/>
            <a:ext cx="1662128" cy="980708"/>
          </a:xfrm>
          <a:prstGeom prst="cloud">
            <a:avLst/>
          </a:prstGeom>
          <a:solidFill>
            <a:schemeClr val="tx1">
              <a:alpha val="7000"/>
            </a:schemeClr>
          </a:solidFill>
          <a:ln w="19050">
            <a:solidFill>
              <a:schemeClr val="tx1">
                <a:lumMod val="95000"/>
                <a:alpha val="3000"/>
              </a:schemeClr>
            </a:solid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31" name="TextovéPole 30"/>
          <p:cNvSpPr txBox="1"/>
          <p:nvPr/>
        </p:nvSpPr>
        <p:spPr>
          <a:xfrm>
            <a:off x="5913172" y="4003585"/>
            <a:ext cx="872355" cy="369332"/>
          </a:xfrm>
          <a:prstGeom prst="rect">
            <a:avLst/>
          </a:prstGeom>
          <a:noFill/>
        </p:spPr>
        <p:txBody>
          <a:bodyPr wrap="none" rtlCol="0">
            <a:spAutoFit/>
          </a:bodyPr>
          <a:lstStyle/>
          <a:p>
            <a:r>
              <a:rPr lang="en-US" dirty="0" smtClean="0">
                <a:solidFill>
                  <a:schemeClr val="tx2"/>
                </a:solidFill>
                <a:latin typeface="+mn-lt"/>
              </a:rPr>
              <a:t>scatter</a:t>
            </a:r>
            <a:endParaRPr lang="cs-CZ" dirty="0" smtClean="0">
              <a:solidFill>
                <a:schemeClr val="tx2"/>
              </a:solidFill>
              <a:latin typeface="+mn-lt"/>
            </a:endParaRPr>
          </a:p>
        </p:txBody>
      </p:sp>
      <p:sp>
        <p:nvSpPr>
          <p:cNvPr id="32" name="TextovéPole 31"/>
          <p:cNvSpPr txBox="1"/>
          <p:nvPr/>
        </p:nvSpPr>
        <p:spPr>
          <a:xfrm>
            <a:off x="6432776" y="4832975"/>
            <a:ext cx="1382110" cy="923330"/>
          </a:xfrm>
          <a:prstGeom prst="rect">
            <a:avLst/>
          </a:prstGeom>
          <a:noFill/>
        </p:spPr>
        <p:txBody>
          <a:bodyPr wrap="none" rtlCol="0">
            <a:spAutoFit/>
          </a:bodyPr>
          <a:lstStyle/>
          <a:p>
            <a:r>
              <a:rPr lang="en-US" b="1" dirty="0" smtClean="0">
                <a:solidFill>
                  <a:srgbClr val="FFCC00"/>
                </a:solidFill>
                <a:effectLst>
                  <a:outerShdw blurRad="38100" dist="38100" dir="2700000" algn="tl">
                    <a:srgbClr val="000000">
                      <a:alpha val="43137"/>
                    </a:srgbClr>
                  </a:outerShdw>
                </a:effectLst>
                <a:latin typeface="+mn-lt"/>
              </a:rPr>
              <a:t>light </a:t>
            </a:r>
            <a:br>
              <a:rPr lang="en-US" b="1" dirty="0" smtClean="0">
                <a:solidFill>
                  <a:srgbClr val="FFCC00"/>
                </a:solidFill>
                <a:effectLst>
                  <a:outerShdw blurRad="38100" dist="38100" dir="2700000" algn="tl">
                    <a:srgbClr val="000000">
                      <a:alpha val="43137"/>
                    </a:srgbClr>
                  </a:outerShdw>
                </a:effectLst>
                <a:latin typeface="+mn-lt"/>
              </a:rPr>
            </a:br>
            <a:r>
              <a:rPr lang="en-US" b="1" dirty="0" smtClean="0">
                <a:solidFill>
                  <a:srgbClr val="FFCC00"/>
                </a:solidFill>
                <a:effectLst>
                  <a:outerShdw blurRad="38100" dist="38100" dir="2700000" algn="tl">
                    <a:srgbClr val="000000">
                      <a:alpha val="43137"/>
                    </a:srgbClr>
                  </a:outerShdw>
                </a:effectLst>
                <a:latin typeface="+mn-lt"/>
              </a:rPr>
              <a:t>transport </a:t>
            </a:r>
            <a:br>
              <a:rPr lang="en-US" b="1" dirty="0" smtClean="0">
                <a:solidFill>
                  <a:srgbClr val="FFCC00"/>
                </a:solidFill>
                <a:effectLst>
                  <a:outerShdw blurRad="38100" dist="38100" dir="2700000" algn="tl">
                    <a:srgbClr val="000000">
                      <a:alpha val="43137"/>
                    </a:srgbClr>
                  </a:outerShdw>
                </a:effectLst>
                <a:latin typeface="+mn-lt"/>
              </a:rPr>
            </a:br>
            <a:r>
              <a:rPr lang="en-US" b="1" dirty="0" smtClean="0">
                <a:solidFill>
                  <a:srgbClr val="FFCC00"/>
                </a:solidFill>
                <a:effectLst>
                  <a:outerShdw blurRad="38100" dist="38100" dir="2700000" algn="tl">
                    <a:srgbClr val="000000">
                      <a:alpha val="43137"/>
                    </a:srgbClr>
                  </a:outerShdw>
                </a:effectLst>
                <a:latin typeface="+mn-lt"/>
              </a:rPr>
              <a:t>path</a:t>
            </a:r>
            <a:endParaRPr lang="cs-CZ" b="1" dirty="0" smtClean="0">
              <a:solidFill>
                <a:srgbClr val="FFCC00"/>
              </a:solidFill>
              <a:effectLst>
                <a:outerShdw blurRad="38100" dist="38100" dir="2700000" algn="tl">
                  <a:srgbClr val="000000">
                    <a:alpha val="43137"/>
                  </a:srgbClr>
                </a:outerShdw>
              </a:effectLst>
              <a:latin typeface="+mn-lt"/>
            </a:endParaRPr>
          </a:p>
        </p:txBody>
      </p:sp>
      <p:sp>
        <p:nvSpPr>
          <p:cNvPr id="36" name="Volný tvar 35"/>
          <p:cNvSpPr/>
          <p:nvPr/>
        </p:nvSpPr>
        <p:spPr>
          <a:xfrm>
            <a:off x="3635896" y="2776736"/>
            <a:ext cx="4454148" cy="2935042"/>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2935041"/>
              <a:gd name="connsiteX1" fmla="*/ 2438505 w 4454147"/>
              <a:gd name="connsiteY1" fmla="*/ 2935041 h 2935041"/>
              <a:gd name="connsiteX2" fmla="*/ 3510284 w 4454147"/>
              <a:gd name="connsiteY2" fmla="*/ 2052986 h 2935041"/>
              <a:gd name="connsiteX3" fmla="*/ 4454147 w 4454147"/>
              <a:gd name="connsiteY3" fmla="*/ 1278116 h 2935041"/>
              <a:gd name="connsiteX4" fmla="*/ 3293531 w 4454147"/>
              <a:gd name="connsiteY4" fmla="*/ 0 h 2935041"/>
              <a:gd name="connsiteX0" fmla="*/ 0 w 4454147"/>
              <a:gd name="connsiteY0" fmla="*/ 1563589 h 2935041"/>
              <a:gd name="connsiteX1" fmla="*/ 2438505 w 4454147"/>
              <a:gd name="connsiteY1" fmla="*/ 2935041 h 2935041"/>
              <a:gd name="connsiteX2" fmla="*/ 2967358 w 4454147"/>
              <a:gd name="connsiteY2" fmla="*/ 1710085 h 2935041"/>
              <a:gd name="connsiteX3" fmla="*/ 4454147 w 4454147"/>
              <a:gd name="connsiteY3" fmla="*/ 1278116 h 2935041"/>
              <a:gd name="connsiteX4" fmla="*/ 3293531 w 4454147"/>
              <a:gd name="connsiteY4" fmla="*/ 0 h 2935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147" h="2935041">
                <a:moveTo>
                  <a:pt x="0" y="1563589"/>
                </a:moveTo>
                <a:lnTo>
                  <a:pt x="2438505" y="2935041"/>
                </a:lnTo>
                <a:lnTo>
                  <a:pt x="2967358" y="1710085"/>
                </a:lnTo>
                <a:lnTo>
                  <a:pt x="4454147" y="1278116"/>
                </a:lnTo>
                <a:lnTo>
                  <a:pt x="3293531"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6" name="Oval 11"/>
          <p:cNvSpPr/>
          <p:nvPr/>
        </p:nvSpPr>
        <p:spPr>
          <a:xfrm>
            <a:off x="6530442" y="4413230"/>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6"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9"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32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p:cNvSpPr txBox="1">
            <a:spLocks/>
          </p:cNvSpPr>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chemeClr val="accent1"/>
              </a:buClr>
              <a:buSzPct val="65000"/>
              <a:buFont typeface="Wingdings" pitchFamily="2" charset="2"/>
              <a:buChar char="n"/>
            </a:pPr>
            <a:r>
              <a:rPr lang="en-US" sz="2400" b="1" dirty="0" smtClean="0">
                <a:latin typeface="+mn-lt"/>
              </a:rPr>
              <a:t>Camera response</a:t>
            </a:r>
          </a:p>
          <a:p>
            <a:pPr marL="800100" lvl="1" indent="-342900" eaLnBrk="0" hangingPunct="0">
              <a:spcBef>
                <a:spcPct val="20000"/>
              </a:spcBef>
              <a:buClr>
                <a:schemeClr val="accent1"/>
              </a:buClr>
              <a:buSzPct val="65000"/>
              <a:buFont typeface="Wingdings" pitchFamily="2" charset="2"/>
              <a:buChar char="n"/>
            </a:pPr>
            <a:r>
              <a:rPr lang="en-US" sz="2400" dirty="0" smtClean="0">
                <a:latin typeface="+mn-lt"/>
              </a:rPr>
              <a:t>all paths hitting </a:t>
            </a:r>
            <a:br>
              <a:rPr lang="en-US" sz="2400" dirty="0" smtClean="0">
                <a:latin typeface="+mn-lt"/>
              </a:rPr>
            </a:br>
            <a:r>
              <a:rPr lang="en-US" sz="2400" dirty="0" smtClean="0">
                <a:latin typeface="+mn-lt"/>
              </a:rPr>
              <a:t>the sensor</a:t>
            </a:r>
            <a:endParaRPr lang="cs-CZ" sz="2400" dirty="0" smtClean="0">
              <a:latin typeface="+mn-lt"/>
            </a:endParaRPr>
          </a:p>
        </p:txBody>
      </p:sp>
      <p:sp>
        <p:nvSpPr>
          <p:cNvPr id="2" name="Nadpis 1"/>
          <p:cNvSpPr>
            <a:spLocks noGrp="1"/>
          </p:cNvSpPr>
          <p:nvPr>
            <p:ph type="title"/>
          </p:nvPr>
        </p:nvSpPr>
        <p:spPr/>
        <p:txBody>
          <a:bodyPr/>
          <a:lstStyle/>
          <a:p>
            <a:r>
              <a:rPr lang="en-US" dirty="0" smtClean="0"/>
              <a:t>Light transport</a:t>
            </a:r>
            <a:endParaRPr lang="en-US" dirty="0"/>
          </a:p>
        </p:txBody>
      </p:sp>
      <p:sp>
        <p:nvSpPr>
          <p:cNvPr id="3" name="Zástupný symbol pro obsah 2"/>
          <p:cNvSpPr>
            <a:spLocks noGrp="1"/>
          </p:cNvSpPr>
          <p:nvPr>
            <p:ph idx="1"/>
          </p:nvPr>
        </p:nvSpPr>
        <p:spPr>
          <a:xfrm>
            <a:off x="662880" y="1988840"/>
            <a:ext cx="8229600" cy="4530725"/>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pSp>
        <p:nvGrpSpPr>
          <p:cNvPr id="15" name="Skupina 4"/>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565070" y="3549695"/>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1" name="Zástupný symbol pro zápatí 20"/>
          <p:cNvSpPr>
            <a:spLocks noGrp="1"/>
          </p:cNvSpPr>
          <p:nvPr>
            <p:ph type="ftr" sz="quarter" idx="11"/>
          </p:nvPr>
        </p:nvSpPr>
        <p:spPr/>
        <p:txBody>
          <a:bodyPr/>
          <a:lstStyle/>
          <a:p>
            <a:pPr>
              <a:defRPr/>
            </a:pPr>
            <a:r>
              <a:rPr lang="en-US" altLang="en-US" smtClean="0"/>
              <a:t>PG III (NPGR010) - J. Křivánek 2014</a:t>
            </a:r>
            <a:endParaRPr lang="en-US" altLang="en-US" dirty="0"/>
          </a:p>
        </p:txBody>
      </p:sp>
      <p:sp>
        <p:nvSpPr>
          <p:cNvPr id="20" name="Cloud 40"/>
          <p:cNvSpPr/>
          <p:nvPr/>
        </p:nvSpPr>
        <p:spPr>
          <a:xfrm rot="11100000">
            <a:off x="5764481" y="3874751"/>
            <a:ext cx="1662128" cy="980708"/>
          </a:xfrm>
          <a:prstGeom prst="cloud">
            <a:avLst/>
          </a:prstGeom>
          <a:solidFill>
            <a:schemeClr val="tx1">
              <a:alpha val="7000"/>
            </a:schemeClr>
          </a:solidFill>
          <a:ln w="19050">
            <a:solidFill>
              <a:schemeClr val="tx1">
                <a:lumMod val="95000"/>
                <a:alpha val="3000"/>
              </a:schemeClr>
            </a:solid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19" name="Volný tvar 18"/>
          <p:cNvSpPr/>
          <p:nvPr/>
        </p:nvSpPr>
        <p:spPr>
          <a:xfrm>
            <a:off x="3635896" y="2776736"/>
            <a:ext cx="4454148" cy="2935042"/>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2935041"/>
              <a:gd name="connsiteX1" fmla="*/ 2438505 w 4454147"/>
              <a:gd name="connsiteY1" fmla="*/ 2935041 h 2935041"/>
              <a:gd name="connsiteX2" fmla="*/ 3510284 w 4454147"/>
              <a:gd name="connsiteY2" fmla="*/ 2052986 h 2935041"/>
              <a:gd name="connsiteX3" fmla="*/ 4454147 w 4454147"/>
              <a:gd name="connsiteY3" fmla="*/ 1278116 h 2935041"/>
              <a:gd name="connsiteX4" fmla="*/ 3293531 w 4454147"/>
              <a:gd name="connsiteY4" fmla="*/ 0 h 2935041"/>
              <a:gd name="connsiteX0" fmla="*/ 0 w 4454147"/>
              <a:gd name="connsiteY0" fmla="*/ 1563589 h 2935041"/>
              <a:gd name="connsiteX1" fmla="*/ 2438505 w 4454147"/>
              <a:gd name="connsiteY1" fmla="*/ 2935041 h 2935041"/>
              <a:gd name="connsiteX2" fmla="*/ 2967358 w 4454147"/>
              <a:gd name="connsiteY2" fmla="*/ 1710085 h 2935041"/>
              <a:gd name="connsiteX3" fmla="*/ 4454147 w 4454147"/>
              <a:gd name="connsiteY3" fmla="*/ 1278116 h 2935041"/>
              <a:gd name="connsiteX4" fmla="*/ 3293531 w 4454147"/>
              <a:gd name="connsiteY4" fmla="*/ 0 h 2935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147" h="2935041">
                <a:moveTo>
                  <a:pt x="0" y="1563589"/>
                </a:moveTo>
                <a:lnTo>
                  <a:pt x="2438505" y="2935041"/>
                </a:lnTo>
                <a:lnTo>
                  <a:pt x="2967358" y="1710085"/>
                </a:lnTo>
                <a:lnTo>
                  <a:pt x="4454147" y="1278116"/>
                </a:lnTo>
                <a:lnTo>
                  <a:pt x="3293531"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8" name="Volný tvar 37"/>
          <p:cNvSpPr/>
          <p:nvPr/>
        </p:nvSpPr>
        <p:spPr>
          <a:xfrm>
            <a:off x="3635896" y="2708919"/>
            <a:ext cx="2736304" cy="1656185"/>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1563589"/>
              <a:gd name="connsiteX1" fmla="*/ 4454147 w 4454147"/>
              <a:gd name="connsiteY1" fmla="*/ 1278116 h 1563589"/>
              <a:gd name="connsiteX2" fmla="*/ 3293531 w 4454147"/>
              <a:gd name="connsiteY2" fmla="*/ 0 h 1563589"/>
              <a:gd name="connsiteX0" fmla="*/ 101972 w 4556119"/>
              <a:gd name="connsiteY0" fmla="*/ 1563589 h 2392040"/>
              <a:gd name="connsiteX1" fmla="*/ 0 w 4556119"/>
              <a:gd name="connsiteY1" fmla="*/ 2392040 h 2392040"/>
              <a:gd name="connsiteX2" fmla="*/ 4556119 w 4556119"/>
              <a:gd name="connsiteY2" fmla="*/ 1278116 h 2392040"/>
              <a:gd name="connsiteX3" fmla="*/ 3395503 w 4556119"/>
              <a:gd name="connsiteY3" fmla="*/ 0 h 2392040"/>
              <a:gd name="connsiteX0" fmla="*/ 0 w 4454147"/>
              <a:gd name="connsiteY0" fmla="*/ 1563589 h 1563589"/>
              <a:gd name="connsiteX1" fmla="*/ 2346299 w 4454147"/>
              <a:gd name="connsiteY1" fmla="*/ 1095897 h 1563589"/>
              <a:gd name="connsiteX2" fmla="*/ 4454147 w 4454147"/>
              <a:gd name="connsiteY2" fmla="*/ 1278116 h 1563589"/>
              <a:gd name="connsiteX3" fmla="*/ 3293531 w 4454147"/>
              <a:gd name="connsiteY3" fmla="*/ 0 h 1563589"/>
              <a:gd name="connsiteX0" fmla="*/ 0 w 5204191"/>
              <a:gd name="connsiteY0" fmla="*/ 735858 h 1278116"/>
              <a:gd name="connsiteX1" fmla="*/ 3096343 w 5204191"/>
              <a:gd name="connsiteY1" fmla="*/ 1095897 h 1278116"/>
              <a:gd name="connsiteX2" fmla="*/ 5204191 w 5204191"/>
              <a:gd name="connsiteY2" fmla="*/ 1278116 h 1278116"/>
              <a:gd name="connsiteX3" fmla="*/ 4043575 w 5204191"/>
              <a:gd name="connsiteY3" fmla="*/ 0 h 1278116"/>
              <a:gd name="connsiteX0" fmla="*/ 0 w 4043575"/>
              <a:gd name="connsiteY0" fmla="*/ 735858 h 1095897"/>
              <a:gd name="connsiteX1" fmla="*/ 3096343 w 4043575"/>
              <a:gd name="connsiteY1" fmla="*/ 1095897 h 1095897"/>
              <a:gd name="connsiteX2" fmla="*/ 1296144 w 4043575"/>
              <a:gd name="connsiteY2" fmla="*/ 15779 h 1095897"/>
              <a:gd name="connsiteX3" fmla="*/ 4043575 w 4043575"/>
              <a:gd name="connsiteY3" fmla="*/ 0 h 1095897"/>
              <a:gd name="connsiteX0" fmla="*/ 0 w 3096343"/>
              <a:gd name="connsiteY0" fmla="*/ 1584174 h 1944213"/>
              <a:gd name="connsiteX1" fmla="*/ 3096343 w 3096343"/>
              <a:gd name="connsiteY1" fmla="*/ 1944213 h 1944213"/>
              <a:gd name="connsiteX2" fmla="*/ 1296144 w 3096343"/>
              <a:gd name="connsiteY2" fmla="*/ 864095 h 1944213"/>
              <a:gd name="connsiteX3" fmla="*/ 2736303 w 3096343"/>
              <a:gd name="connsiteY3" fmla="*/ 0 h 1944213"/>
              <a:gd name="connsiteX0" fmla="*/ 0 w 3600399"/>
              <a:gd name="connsiteY0" fmla="*/ 1584174 h 1944215"/>
              <a:gd name="connsiteX1" fmla="*/ 3600399 w 3600399"/>
              <a:gd name="connsiteY1" fmla="*/ 1944215 h 1944215"/>
              <a:gd name="connsiteX2" fmla="*/ 1296144 w 3600399"/>
              <a:gd name="connsiteY2" fmla="*/ 864095 h 1944215"/>
              <a:gd name="connsiteX3" fmla="*/ 2736303 w 3600399"/>
              <a:gd name="connsiteY3" fmla="*/ 0 h 1944215"/>
              <a:gd name="connsiteX0" fmla="*/ 0 w 2736303"/>
              <a:gd name="connsiteY0" fmla="*/ 1584174 h 1656183"/>
              <a:gd name="connsiteX1" fmla="*/ 2520279 w 2736303"/>
              <a:gd name="connsiteY1" fmla="*/ 1656183 h 1656183"/>
              <a:gd name="connsiteX2" fmla="*/ 1296144 w 2736303"/>
              <a:gd name="connsiteY2" fmla="*/ 864095 h 1656183"/>
              <a:gd name="connsiteX3" fmla="*/ 2736303 w 2736303"/>
              <a:gd name="connsiteY3" fmla="*/ 0 h 1656183"/>
            </a:gdLst>
            <a:ahLst/>
            <a:cxnLst>
              <a:cxn ang="0">
                <a:pos x="connsiteX0" y="connsiteY0"/>
              </a:cxn>
              <a:cxn ang="0">
                <a:pos x="connsiteX1" y="connsiteY1"/>
              </a:cxn>
              <a:cxn ang="0">
                <a:pos x="connsiteX2" y="connsiteY2"/>
              </a:cxn>
              <a:cxn ang="0">
                <a:pos x="connsiteX3" y="connsiteY3"/>
              </a:cxn>
            </a:cxnLst>
            <a:rect l="l" t="t" r="r" b="b"/>
            <a:pathLst>
              <a:path w="2736303" h="1656183">
                <a:moveTo>
                  <a:pt x="0" y="1584174"/>
                </a:moveTo>
                <a:lnTo>
                  <a:pt x="2520279" y="1656183"/>
                </a:lnTo>
                <a:lnTo>
                  <a:pt x="1296144" y="864095"/>
                </a:lnTo>
                <a:lnTo>
                  <a:pt x="2736303"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7" name="Volný tvar 36"/>
          <p:cNvSpPr/>
          <p:nvPr/>
        </p:nvSpPr>
        <p:spPr>
          <a:xfrm>
            <a:off x="3635896" y="2708920"/>
            <a:ext cx="3096344" cy="3384376"/>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2015642"/>
              <a:gd name="connsiteY0" fmla="*/ 2935041 h 2935041"/>
              <a:gd name="connsiteX1" fmla="*/ 2015642 w 2015642"/>
              <a:gd name="connsiteY1" fmla="*/ 1278116 h 2935041"/>
              <a:gd name="connsiteX2" fmla="*/ 855026 w 2015642"/>
              <a:gd name="connsiteY2" fmla="*/ 0 h 2935041"/>
              <a:gd name="connsiteX0" fmla="*/ 0 w 5051792"/>
              <a:gd name="connsiteY0" fmla="*/ 1104282 h 1278116"/>
              <a:gd name="connsiteX1" fmla="*/ 5051792 w 5051792"/>
              <a:gd name="connsiteY1" fmla="*/ 1278116 h 1278116"/>
              <a:gd name="connsiteX2" fmla="*/ 3891176 w 5051792"/>
              <a:gd name="connsiteY2" fmla="*/ 0 h 1278116"/>
              <a:gd name="connsiteX0" fmla="*/ 0 w 4176464"/>
              <a:gd name="connsiteY0" fmla="*/ 1104282 h 2904482"/>
              <a:gd name="connsiteX1" fmla="*/ 4176464 w 4176464"/>
              <a:gd name="connsiteY1" fmla="*/ 2904482 h 2904482"/>
              <a:gd name="connsiteX2" fmla="*/ 3891176 w 4176464"/>
              <a:gd name="connsiteY2" fmla="*/ 0 h 2904482"/>
              <a:gd name="connsiteX0" fmla="*/ 0 w 4176464"/>
              <a:gd name="connsiteY0" fmla="*/ 1800200 h 3600400"/>
              <a:gd name="connsiteX1" fmla="*/ 4176464 w 4176464"/>
              <a:gd name="connsiteY1" fmla="*/ 3600400 h 3600400"/>
              <a:gd name="connsiteX2" fmla="*/ 3096344 w 4176464"/>
              <a:gd name="connsiteY2" fmla="*/ 0 h 3600400"/>
              <a:gd name="connsiteX0" fmla="*/ 0 w 3096344"/>
              <a:gd name="connsiteY0" fmla="*/ 1800200 h 3384376"/>
              <a:gd name="connsiteX1" fmla="*/ 2664296 w 3096344"/>
              <a:gd name="connsiteY1" fmla="*/ 3384376 h 3384376"/>
              <a:gd name="connsiteX2" fmla="*/ 3096344 w 3096344"/>
              <a:gd name="connsiteY2" fmla="*/ 0 h 3384376"/>
            </a:gdLst>
            <a:ahLst/>
            <a:cxnLst>
              <a:cxn ang="0">
                <a:pos x="connsiteX0" y="connsiteY0"/>
              </a:cxn>
              <a:cxn ang="0">
                <a:pos x="connsiteX1" y="connsiteY1"/>
              </a:cxn>
              <a:cxn ang="0">
                <a:pos x="connsiteX2" y="connsiteY2"/>
              </a:cxn>
            </a:cxnLst>
            <a:rect l="l" t="t" r="r" b="b"/>
            <a:pathLst>
              <a:path w="3096344" h="3384376">
                <a:moveTo>
                  <a:pt x="0" y="1800200"/>
                </a:moveTo>
                <a:lnTo>
                  <a:pt x="2664296" y="3384376"/>
                </a:lnTo>
                <a:lnTo>
                  <a:pt x="3096344"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187318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4"/>
          <p:cNvGraphicFramePr>
            <a:graphicFrameLocks noChangeAspect="1"/>
          </p:cNvGraphicFramePr>
          <p:nvPr/>
        </p:nvGraphicFramePr>
        <p:xfrm>
          <a:off x="788988" y="1189931"/>
          <a:ext cx="2798762" cy="582612"/>
        </p:xfrm>
        <a:graphic>
          <a:graphicData uri="http://schemas.openxmlformats.org/presentationml/2006/ole">
            <mc:AlternateContent xmlns:mc="http://schemas.openxmlformats.org/markup-compatibility/2006">
              <mc:Choice xmlns:v="urn:schemas-microsoft-com:vml" Requires="v">
                <p:oleObj spid="_x0000_s440372" name="Equation" r:id="rId4" imgW="1371600" imgH="291960" progId="Equation.3">
                  <p:embed/>
                </p:oleObj>
              </mc:Choice>
              <mc:Fallback>
                <p:oleObj name="Equation" r:id="rId4" imgW="1371600" imgH="291960" progId="Equation.3">
                  <p:embed/>
                  <p:pic>
                    <p:nvPicPr>
                      <p:cNvPr id="0" name=""/>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788988" y="1189931"/>
                        <a:ext cx="2798762" cy="582612"/>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2" name="Nadpis 1"/>
          <p:cNvSpPr>
            <a:spLocks noGrp="1"/>
          </p:cNvSpPr>
          <p:nvPr>
            <p:ph type="title"/>
          </p:nvPr>
        </p:nvSpPr>
        <p:spPr/>
        <p:txBody>
          <a:bodyPr/>
          <a:lstStyle/>
          <a:p>
            <a:r>
              <a:rPr lang="en-US" dirty="0" smtClean="0"/>
              <a:t>Path integral formulation</a:t>
            </a:r>
            <a:endParaRPr lang="en-US" dirty="0"/>
          </a:p>
        </p:txBody>
      </p:sp>
      <p:sp>
        <p:nvSpPr>
          <p:cNvPr id="3" name="Zástupný symbol pro obsah 2"/>
          <p:cNvSpPr>
            <a:spLocks noGrp="1"/>
          </p:cNvSpPr>
          <p:nvPr>
            <p:ph idx="1"/>
          </p:nvPr>
        </p:nvSpPr>
        <p:spPr>
          <a:xfrm>
            <a:off x="662880" y="1988840"/>
            <a:ext cx="8229600" cy="4530725"/>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pSp>
        <p:nvGrpSpPr>
          <p:cNvPr id="5" name="Skupina 4"/>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7" descr="camera"/>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2565070" y="3549695"/>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7" name="Obdélník 16"/>
          <p:cNvSpPr/>
          <p:nvPr/>
        </p:nvSpPr>
        <p:spPr>
          <a:xfrm>
            <a:off x="689220" y="1124744"/>
            <a:ext cx="3018684" cy="757982"/>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Přímá spojovací čára 18"/>
          <p:cNvCxnSpPr/>
          <p:nvPr/>
        </p:nvCxnSpPr>
        <p:spPr>
          <a:xfrm>
            <a:off x="761228" y="1738710"/>
            <a:ext cx="36004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rot="18481350">
            <a:off x="-302057" y="2032047"/>
            <a:ext cx="1875835" cy="646331"/>
          </a:xfrm>
          <a:prstGeom prst="rect">
            <a:avLst/>
          </a:prstGeom>
          <a:noFill/>
        </p:spPr>
        <p:txBody>
          <a:bodyPr wrap="none" rtlCol="0">
            <a:spAutoFit/>
          </a:bodyPr>
          <a:lstStyle/>
          <a:p>
            <a:pPr algn="ctr"/>
            <a:r>
              <a:rPr lang="en-US" dirty="0" smtClean="0">
                <a:solidFill>
                  <a:schemeClr val="accent1"/>
                </a:solidFill>
                <a:latin typeface="+mn-lt"/>
              </a:rPr>
              <a:t>camera resp.</a:t>
            </a:r>
          </a:p>
          <a:p>
            <a:r>
              <a:rPr lang="en-US" dirty="0" smtClean="0">
                <a:solidFill>
                  <a:schemeClr val="accent1"/>
                </a:solidFill>
                <a:latin typeface="+mn-lt"/>
              </a:rPr>
              <a:t>(</a:t>
            </a:r>
            <a:r>
              <a:rPr lang="en-US" i="1" dirty="0" smtClean="0">
                <a:solidFill>
                  <a:schemeClr val="accent1"/>
                </a:solidFill>
                <a:latin typeface="+mn-lt"/>
              </a:rPr>
              <a:t>j</a:t>
            </a:r>
            <a:r>
              <a:rPr lang="en-US" dirty="0" smtClean="0">
                <a:solidFill>
                  <a:schemeClr val="accent1"/>
                </a:solidFill>
                <a:latin typeface="+mn-lt"/>
              </a:rPr>
              <a:t>-</a:t>
            </a:r>
            <a:r>
              <a:rPr lang="en-US" dirty="0" err="1" smtClean="0">
                <a:solidFill>
                  <a:schemeClr val="accent1"/>
                </a:solidFill>
                <a:latin typeface="+mn-lt"/>
              </a:rPr>
              <a:t>th</a:t>
            </a:r>
            <a:r>
              <a:rPr lang="en-US" dirty="0" smtClean="0">
                <a:solidFill>
                  <a:schemeClr val="accent1"/>
                </a:solidFill>
                <a:latin typeface="+mn-lt"/>
              </a:rPr>
              <a:t> pixel value)</a:t>
            </a:r>
            <a:endParaRPr lang="cs-CZ" dirty="0" smtClean="0">
              <a:solidFill>
                <a:schemeClr val="accent1"/>
              </a:solidFill>
              <a:latin typeface="+mn-lt"/>
            </a:endParaRPr>
          </a:p>
        </p:txBody>
      </p:sp>
      <p:cxnSp>
        <p:nvCxnSpPr>
          <p:cNvPr id="21" name="Přímá spojovací čára 20"/>
          <p:cNvCxnSpPr/>
          <p:nvPr/>
        </p:nvCxnSpPr>
        <p:spPr>
          <a:xfrm>
            <a:off x="1496676" y="1810718"/>
            <a:ext cx="3600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a:off x="1913356" y="1738710"/>
            <a:ext cx="7920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rot="18481350">
            <a:off x="888495" y="2006393"/>
            <a:ext cx="1051891" cy="369332"/>
          </a:xfrm>
          <a:prstGeom prst="rect">
            <a:avLst/>
          </a:prstGeom>
          <a:noFill/>
        </p:spPr>
        <p:txBody>
          <a:bodyPr wrap="none" rtlCol="0">
            <a:spAutoFit/>
          </a:bodyPr>
          <a:lstStyle/>
          <a:p>
            <a:r>
              <a:rPr lang="en-US" dirty="0" smtClean="0">
                <a:solidFill>
                  <a:schemeClr val="accent2"/>
                </a:solidFill>
                <a:latin typeface="+mn-lt"/>
              </a:rPr>
              <a:t>all paths</a:t>
            </a:r>
            <a:endParaRPr lang="cs-CZ" dirty="0" smtClean="0">
              <a:solidFill>
                <a:schemeClr val="accent2"/>
              </a:solidFill>
              <a:latin typeface="+mn-lt"/>
            </a:endParaRPr>
          </a:p>
        </p:txBody>
      </p:sp>
      <p:sp>
        <p:nvSpPr>
          <p:cNvPr id="24" name="TextovéPole 23"/>
          <p:cNvSpPr txBox="1"/>
          <p:nvPr/>
        </p:nvSpPr>
        <p:spPr>
          <a:xfrm rot="18481350">
            <a:off x="1255993" y="2081769"/>
            <a:ext cx="1600117" cy="923330"/>
          </a:xfrm>
          <a:prstGeom prst="rect">
            <a:avLst/>
          </a:prstGeom>
          <a:noFill/>
        </p:spPr>
        <p:txBody>
          <a:bodyPr wrap="none" rtlCol="0">
            <a:spAutoFit/>
          </a:bodyPr>
          <a:lstStyle/>
          <a:p>
            <a:pPr algn="r"/>
            <a:r>
              <a:rPr lang="en-US" dirty="0" smtClean="0">
                <a:solidFill>
                  <a:schemeClr val="accent1"/>
                </a:solidFill>
                <a:latin typeface="+mn-lt"/>
              </a:rPr>
              <a:t>measurement</a:t>
            </a:r>
            <a:br>
              <a:rPr lang="en-US" dirty="0" smtClean="0">
                <a:solidFill>
                  <a:schemeClr val="accent1"/>
                </a:solidFill>
                <a:latin typeface="+mn-lt"/>
              </a:rPr>
            </a:br>
            <a:r>
              <a:rPr lang="en-US" dirty="0" smtClean="0">
                <a:solidFill>
                  <a:schemeClr val="accent1"/>
                </a:solidFill>
                <a:latin typeface="+mn-lt"/>
              </a:rPr>
              <a:t>contribution</a:t>
            </a:r>
            <a:br>
              <a:rPr lang="en-US" dirty="0" smtClean="0">
                <a:solidFill>
                  <a:schemeClr val="accent1"/>
                </a:solidFill>
                <a:latin typeface="+mn-lt"/>
              </a:rPr>
            </a:br>
            <a:r>
              <a:rPr lang="en-US" dirty="0" smtClean="0">
                <a:solidFill>
                  <a:schemeClr val="accent1"/>
                </a:solidFill>
                <a:latin typeface="+mn-lt"/>
              </a:rPr>
              <a:t>function</a:t>
            </a:r>
            <a:endParaRPr lang="cs-CZ" dirty="0" smtClean="0">
              <a:solidFill>
                <a:schemeClr val="accent1"/>
              </a:solidFill>
              <a:latin typeface="+mn-lt"/>
            </a:endParaRPr>
          </a:p>
        </p:txBody>
      </p:sp>
      <p:sp>
        <p:nvSpPr>
          <p:cNvPr id="34" name="Obdélník 33"/>
          <p:cNvSpPr/>
          <p:nvPr/>
        </p:nvSpPr>
        <p:spPr>
          <a:xfrm>
            <a:off x="107504" y="5589240"/>
            <a:ext cx="4572000" cy="830997"/>
          </a:xfrm>
          <a:prstGeom prst="rect">
            <a:avLst/>
          </a:prstGeom>
        </p:spPr>
        <p:txBody>
          <a:bodyPr>
            <a:spAutoFit/>
          </a:bodyPr>
          <a:lstStyle/>
          <a:p>
            <a:r>
              <a:rPr lang="en-US" sz="2400" dirty="0" smtClean="0">
                <a:solidFill>
                  <a:schemeClr val="tx2"/>
                </a:solidFill>
                <a:latin typeface="+mj-lt"/>
              </a:rPr>
              <a:t>[</a:t>
            </a:r>
            <a:r>
              <a:rPr lang="en-US" sz="2400" dirty="0" err="1" smtClean="0">
                <a:solidFill>
                  <a:schemeClr val="tx2"/>
                </a:solidFill>
                <a:latin typeface="+mj-lt"/>
              </a:rPr>
              <a:t>Veach</a:t>
            </a:r>
            <a:r>
              <a:rPr lang="en-US" sz="2400" dirty="0" smtClean="0">
                <a:solidFill>
                  <a:schemeClr val="tx2"/>
                </a:solidFill>
                <a:latin typeface="+mj-lt"/>
              </a:rPr>
              <a:t> and </a:t>
            </a:r>
            <a:r>
              <a:rPr lang="en-US" sz="2400" dirty="0" err="1" smtClean="0">
                <a:solidFill>
                  <a:schemeClr val="tx2"/>
                </a:solidFill>
                <a:latin typeface="+mj-lt"/>
              </a:rPr>
              <a:t>Guibas</a:t>
            </a:r>
            <a:r>
              <a:rPr lang="en-US" sz="2400" dirty="0" smtClean="0">
                <a:solidFill>
                  <a:schemeClr val="tx2"/>
                </a:solidFill>
                <a:latin typeface="+mj-lt"/>
              </a:rPr>
              <a:t> 1995]</a:t>
            </a:r>
          </a:p>
          <a:p>
            <a:r>
              <a:rPr lang="en-US" sz="2400" dirty="0" smtClean="0">
                <a:solidFill>
                  <a:schemeClr val="tx2"/>
                </a:solidFill>
                <a:latin typeface="+mj-lt"/>
              </a:rPr>
              <a:t>[</a:t>
            </a:r>
            <a:r>
              <a:rPr lang="en-US" sz="2400" dirty="0" err="1" smtClean="0">
                <a:solidFill>
                  <a:schemeClr val="tx2"/>
                </a:solidFill>
                <a:latin typeface="+mj-lt"/>
              </a:rPr>
              <a:t>Veach</a:t>
            </a:r>
            <a:r>
              <a:rPr lang="en-US" sz="2400" dirty="0" smtClean="0">
                <a:solidFill>
                  <a:schemeClr val="tx2"/>
                </a:solidFill>
                <a:latin typeface="+mj-lt"/>
              </a:rPr>
              <a:t> 1997]</a:t>
            </a:r>
            <a:endParaRPr lang="en-US" sz="2400" dirty="0">
              <a:solidFill>
                <a:schemeClr val="tx2"/>
              </a:solidFill>
              <a:latin typeface="+mj-lt"/>
            </a:endParaRPr>
          </a:p>
        </p:txBody>
      </p:sp>
      <p:sp>
        <p:nvSpPr>
          <p:cNvPr id="36" name="Zástupný symbol pro zápatí 35"/>
          <p:cNvSpPr>
            <a:spLocks noGrp="1"/>
          </p:cNvSpPr>
          <p:nvPr>
            <p:ph type="ftr" sz="quarter" idx="11"/>
          </p:nvPr>
        </p:nvSpPr>
        <p:spPr/>
        <p:txBody>
          <a:bodyPr/>
          <a:lstStyle/>
          <a:p>
            <a:pPr>
              <a:defRPr/>
            </a:pPr>
            <a:r>
              <a:rPr lang="en-US" altLang="en-US" smtClean="0"/>
              <a:t>PG III (NPGR010) - J. Křivánek 2014</a:t>
            </a:r>
            <a:endParaRPr lang="en-US" altLang="en-US" dirty="0"/>
          </a:p>
        </p:txBody>
      </p:sp>
      <p:sp>
        <p:nvSpPr>
          <p:cNvPr id="28" name="Cloud 40"/>
          <p:cNvSpPr/>
          <p:nvPr/>
        </p:nvSpPr>
        <p:spPr>
          <a:xfrm rot="11100000">
            <a:off x="5764481" y="3874751"/>
            <a:ext cx="1662128" cy="980708"/>
          </a:xfrm>
          <a:prstGeom prst="cloud">
            <a:avLst/>
          </a:prstGeom>
          <a:solidFill>
            <a:schemeClr val="tx1">
              <a:alpha val="7000"/>
            </a:schemeClr>
          </a:solidFill>
          <a:ln w="19050">
            <a:solidFill>
              <a:schemeClr val="tx1">
                <a:lumMod val="95000"/>
                <a:alpha val="3000"/>
              </a:schemeClr>
            </a:solid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38" name="Volný tvar 37"/>
          <p:cNvSpPr/>
          <p:nvPr/>
        </p:nvSpPr>
        <p:spPr>
          <a:xfrm>
            <a:off x="3635896" y="2708919"/>
            <a:ext cx="2736304" cy="1656185"/>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1563589"/>
              <a:gd name="connsiteX1" fmla="*/ 4454147 w 4454147"/>
              <a:gd name="connsiteY1" fmla="*/ 1278116 h 1563589"/>
              <a:gd name="connsiteX2" fmla="*/ 3293531 w 4454147"/>
              <a:gd name="connsiteY2" fmla="*/ 0 h 1563589"/>
              <a:gd name="connsiteX0" fmla="*/ 101972 w 4556119"/>
              <a:gd name="connsiteY0" fmla="*/ 1563589 h 2392040"/>
              <a:gd name="connsiteX1" fmla="*/ 0 w 4556119"/>
              <a:gd name="connsiteY1" fmla="*/ 2392040 h 2392040"/>
              <a:gd name="connsiteX2" fmla="*/ 4556119 w 4556119"/>
              <a:gd name="connsiteY2" fmla="*/ 1278116 h 2392040"/>
              <a:gd name="connsiteX3" fmla="*/ 3395503 w 4556119"/>
              <a:gd name="connsiteY3" fmla="*/ 0 h 2392040"/>
              <a:gd name="connsiteX0" fmla="*/ 0 w 4454147"/>
              <a:gd name="connsiteY0" fmla="*/ 1563589 h 1563589"/>
              <a:gd name="connsiteX1" fmla="*/ 2346299 w 4454147"/>
              <a:gd name="connsiteY1" fmla="*/ 1095897 h 1563589"/>
              <a:gd name="connsiteX2" fmla="*/ 4454147 w 4454147"/>
              <a:gd name="connsiteY2" fmla="*/ 1278116 h 1563589"/>
              <a:gd name="connsiteX3" fmla="*/ 3293531 w 4454147"/>
              <a:gd name="connsiteY3" fmla="*/ 0 h 1563589"/>
              <a:gd name="connsiteX0" fmla="*/ 0 w 5204191"/>
              <a:gd name="connsiteY0" fmla="*/ 735858 h 1278116"/>
              <a:gd name="connsiteX1" fmla="*/ 3096343 w 5204191"/>
              <a:gd name="connsiteY1" fmla="*/ 1095897 h 1278116"/>
              <a:gd name="connsiteX2" fmla="*/ 5204191 w 5204191"/>
              <a:gd name="connsiteY2" fmla="*/ 1278116 h 1278116"/>
              <a:gd name="connsiteX3" fmla="*/ 4043575 w 5204191"/>
              <a:gd name="connsiteY3" fmla="*/ 0 h 1278116"/>
              <a:gd name="connsiteX0" fmla="*/ 0 w 4043575"/>
              <a:gd name="connsiteY0" fmla="*/ 735858 h 1095897"/>
              <a:gd name="connsiteX1" fmla="*/ 3096343 w 4043575"/>
              <a:gd name="connsiteY1" fmla="*/ 1095897 h 1095897"/>
              <a:gd name="connsiteX2" fmla="*/ 1296144 w 4043575"/>
              <a:gd name="connsiteY2" fmla="*/ 15779 h 1095897"/>
              <a:gd name="connsiteX3" fmla="*/ 4043575 w 4043575"/>
              <a:gd name="connsiteY3" fmla="*/ 0 h 1095897"/>
              <a:gd name="connsiteX0" fmla="*/ 0 w 3096343"/>
              <a:gd name="connsiteY0" fmla="*/ 1584174 h 1944213"/>
              <a:gd name="connsiteX1" fmla="*/ 3096343 w 3096343"/>
              <a:gd name="connsiteY1" fmla="*/ 1944213 h 1944213"/>
              <a:gd name="connsiteX2" fmla="*/ 1296144 w 3096343"/>
              <a:gd name="connsiteY2" fmla="*/ 864095 h 1944213"/>
              <a:gd name="connsiteX3" fmla="*/ 2736303 w 3096343"/>
              <a:gd name="connsiteY3" fmla="*/ 0 h 1944213"/>
              <a:gd name="connsiteX0" fmla="*/ 0 w 3600399"/>
              <a:gd name="connsiteY0" fmla="*/ 1584174 h 1944215"/>
              <a:gd name="connsiteX1" fmla="*/ 3600399 w 3600399"/>
              <a:gd name="connsiteY1" fmla="*/ 1944215 h 1944215"/>
              <a:gd name="connsiteX2" fmla="*/ 1296144 w 3600399"/>
              <a:gd name="connsiteY2" fmla="*/ 864095 h 1944215"/>
              <a:gd name="connsiteX3" fmla="*/ 2736303 w 3600399"/>
              <a:gd name="connsiteY3" fmla="*/ 0 h 1944215"/>
              <a:gd name="connsiteX0" fmla="*/ 0 w 2736303"/>
              <a:gd name="connsiteY0" fmla="*/ 1584174 h 1656183"/>
              <a:gd name="connsiteX1" fmla="*/ 2520279 w 2736303"/>
              <a:gd name="connsiteY1" fmla="*/ 1656183 h 1656183"/>
              <a:gd name="connsiteX2" fmla="*/ 1296144 w 2736303"/>
              <a:gd name="connsiteY2" fmla="*/ 864095 h 1656183"/>
              <a:gd name="connsiteX3" fmla="*/ 2736303 w 2736303"/>
              <a:gd name="connsiteY3" fmla="*/ 0 h 1656183"/>
            </a:gdLst>
            <a:ahLst/>
            <a:cxnLst>
              <a:cxn ang="0">
                <a:pos x="connsiteX0" y="connsiteY0"/>
              </a:cxn>
              <a:cxn ang="0">
                <a:pos x="connsiteX1" y="connsiteY1"/>
              </a:cxn>
              <a:cxn ang="0">
                <a:pos x="connsiteX2" y="connsiteY2"/>
              </a:cxn>
              <a:cxn ang="0">
                <a:pos x="connsiteX3" y="connsiteY3"/>
              </a:cxn>
            </a:cxnLst>
            <a:rect l="l" t="t" r="r" b="b"/>
            <a:pathLst>
              <a:path w="2736303" h="1656183">
                <a:moveTo>
                  <a:pt x="0" y="1584174"/>
                </a:moveTo>
                <a:lnTo>
                  <a:pt x="2520279" y="1656183"/>
                </a:lnTo>
                <a:lnTo>
                  <a:pt x="1296144" y="864095"/>
                </a:lnTo>
                <a:lnTo>
                  <a:pt x="2736303"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7" name="Volný tvar 26"/>
          <p:cNvSpPr/>
          <p:nvPr/>
        </p:nvSpPr>
        <p:spPr>
          <a:xfrm>
            <a:off x="3635896" y="2776736"/>
            <a:ext cx="4454148" cy="2935042"/>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2935041"/>
              <a:gd name="connsiteX1" fmla="*/ 2438505 w 4454147"/>
              <a:gd name="connsiteY1" fmla="*/ 2935041 h 2935041"/>
              <a:gd name="connsiteX2" fmla="*/ 3510284 w 4454147"/>
              <a:gd name="connsiteY2" fmla="*/ 2052986 h 2935041"/>
              <a:gd name="connsiteX3" fmla="*/ 4454147 w 4454147"/>
              <a:gd name="connsiteY3" fmla="*/ 1278116 h 2935041"/>
              <a:gd name="connsiteX4" fmla="*/ 3293531 w 4454147"/>
              <a:gd name="connsiteY4" fmla="*/ 0 h 2935041"/>
              <a:gd name="connsiteX0" fmla="*/ 0 w 4454147"/>
              <a:gd name="connsiteY0" fmla="*/ 1563589 h 2935041"/>
              <a:gd name="connsiteX1" fmla="*/ 2438505 w 4454147"/>
              <a:gd name="connsiteY1" fmla="*/ 2935041 h 2935041"/>
              <a:gd name="connsiteX2" fmla="*/ 2967358 w 4454147"/>
              <a:gd name="connsiteY2" fmla="*/ 1710085 h 2935041"/>
              <a:gd name="connsiteX3" fmla="*/ 4454147 w 4454147"/>
              <a:gd name="connsiteY3" fmla="*/ 1278116 h 2935041"/>
              <a:gd name="connsiteX4" fmla="*/ 3293531 w 4454147"/>
              <a:gd name="connsiteY4" fmla="*/ 0 h 2935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147" h="2935041">
                <a:moveTo>
                  <a:pt x="0" y="1563589"/>
                </a:moveTo>
                <a:lnTo>
                  <a:pt x="2438505" y="2935041"/>
                </a:lnTo>
                <a:lnTo>
                  <a:pt x="2967358" y="1710085"/>
                </a:lnTo>
                <a:lnTo>
                  <a:pt x="4454147" y="1278116"/>
                </a:lnTo>
                <a:lnTo>
                  <a:pt x="3293531"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7" name="Volný tvar 36"/>
          <p:cNvSpPr/>
          <p:nvPr/>
        </p:nvSpPr>
        <p:spPr>
          <a:xfrm>
            <a:off x="3635896" y="2708920"/>
            <a:ext cx="3096344" cy="3384376"/>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2015642"/>
              <a:gd name="connsiteY0" fmla="*/ 2935041 h 2935041"/>
              <a:gd name="connsiteX1" fmla="*/ 2015642 w 2015642"/>
              <a:gd name="connsiteY1" fmla="*/ 1278116 h 2935041"/>
              <a:gd name="connsiteX2" fmla="*/ 855026 w 2015642"/>
              <a:gd name="connsiteY2" fmla="*/ 0 h 2935041"/>
              <a:gd name="connsiteX0" fmla="*/ 0 w 5051792"/>
              <a:gd name="connsiteY0" fmla="*/ 1104282 h 1278116"/>
              <a:gd name="connsiteX1" fmla="*/ 5051792 w 5051792"/>
              <a:gd name="connsiteY1" fmla="*/ 1278116 h 1278116"/>
              <a:gd name="connsiteX2" fmla="*/ 3891176 w 5051792"/>
              <a:gd name="connsiteY2" fmla="*/ 0 h 1278116"/>
              <a:gd name="connsiteX0" fmla="*/ 0 w 4176464"/>
              <a:gd name="connsiteY0" fmla="*/ 1104282 h 2904482"/>
              <a:gd name="connsiteX1" fmla="*/ 4176464 w 4176464"/>
              <a:gd name="connsiteY1" fmla="*/ 2904482 h 2904482"/>
              <a:gd name="connsiteX2" fmla="*/ 3891176 w 4176464"/>
              <a:gd name="connsiteY2" fmla="*/ 0 h 2904482"/>
              <a:gd name="connsiteX0" fmla="*/ 0 w 4176464"/>
              <a:gd name="connsiteY0" fmla="*/ 1800200 h 3600400"/>
              <a:gd name="connsiteX1" fmla="*/ 4176464 w 4176464"/>
              <a:gd name="connsiteY1" fmla="*/ 3600400 h 3600400"/>
              <a:gd name="connsiteX2" fmla="*/ 3096344 w 4176464"/>
              <a:gd name="connsiteY2" fmla="*/ 0 h 3600400"/>
              <a:gd name="connsiteX0" fmla="*/ 0 w 3096344"/>
              <a:gd name="connsiteY0" fmla="*/ 1800200 h 3384376"/>
              <a:gd name="connsiteX1" fmla="*/ 2664296 w 3096344"/>
              <a:gd name="connsiteY1" fmla="*/ 3384376 h 3384376"/>
              <a:gd name="connsiteX2" fmla="*/ 3096344 w 3096344"/>
              <a:gd name="connsiteY2" fmla="*/ 0 h 3384376"/>
            </a:gdLst>
            <a:ahLst/>
            <a:cxnLst>
              <a:cxn ang="0">
                <a:pos x="connsiteX0" y="connsiteY0"/>
              </a:cxn>
              <a:cxn ang="0">
                <a:pos x="connsiteX1" y="connsiteY1"/>
              </a:cxn>
              <a:cxn ang="0">
                <a:pos x="connsiteX2" y="connsiteY2"/>
              </a:cxn>
            </a:cxnLst>
            <a:rect l="l" t="t" r="r" b="b"/>
            <a:pathLst>
              <a:path w="3096344" h="3384376">
                <a:moveTo>
                  <a:pt x="0" y="1800200"/>
                </a:moveTo>
                <a:lnTo>
                  <a:pt x="2664296" y="3384376"/>
                </a:lnTo>
                <a:lnTo>
                  <a:pt x="3096344"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234000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Measurement contribution function</a:t>
            </a:r>
            <a:endParaRPr lang="en-US" dirty="0"/>
          </a:p>
        </p:txBody>
      </p:sp>
      <p:graphicFrame>
        <p:nvGraphicFramePr>
          <p:cNvPr id="47110" name="Object 6"/>
          <p:cNvGraphicFramePr>
            <a:graphicFrameLocks noChangeAspect="1"/>
          </p:cNvGraphicFramePr>
          <p:nvPr/>
        </p:nvGraphicFramePr>
        <p:xfrm>
          <a:off x="467544" y="4365104"/>
          <a:ext cx="1374775" cy="457200"/>
        </p:xfrm>
        <a:graphic>
          <a:graphicData uri="http://schemas.openxmlformats.org/presentationml/2006/ole">
            <mc:AlternateContent xmlns:mc="http://schemas.openxmlformats.org/markup-compatibility/2006">
              <mc:Choice xmlns:v="urn:schemas-microsoft-com:vml" Requires="v">
                <p:oleObj spid="_x0000_s441796" name="Rovnice" r:id="rId4" imgW="685800" imgH="228600" progId="Equation.3">
                  <p:embed/>
                </p:oleObj>
              </mc:Choice>
              <mc:Fallback>
                <p:oleObj name="Rovnice" r:id="rId4" imgW="685800" imgH="228600" progId="Equation.3">
                  <p:embed/>
                  <p:pic>
                    <p:nvPicPr>
                      <p:cNvPr id="0" name=""/>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467544" y="4365104"/>
                        <a:ext cx="1374775" cy="457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7111" name="Object 7"/>
          <p:cNvGraphicFramePr>
            <a:graphicFrameLocks noChangeAspect="1"/>
          </p:cNvGraphicFramePr>
          <p:nvPr/>
        </p:nvGraphicFramePr>
        <p:xfrm>
          <a:off x="7452320" y="4365104"/>
          <a:ext cx="1704975" cy="482600"/>
        </p:xfrm>
        <a:graphic>
          <a:graphicData uri="http://schemas.openxmlformats.org/presentationml/2006/ole">
            <mc:AlternateContent xmlns:mc="http://schemas.openxmlformats.org/markup-compatibility/2006">
              <mc:Choice xmlns:v="urn:schemas-microsoft-com:vml" Requires="v">
                <p:oleObj spid="_x0000_s441797" name="Equation" r:id="rId6" imgW="850680" imgH="241200" progId="Equation.3">
                  <p:embed/>
                </p:oleObj>
              </mc:Choice>
              <mc:Fallback>
                <p:oleObj name="Equation" r:id="rId6" imgW="850680" imgH="241200" progId="Equation.3">
                  <p:embed/>
                  <p:pic>
                    <p:nvPicPr>
                      <p:cNvPr id="0" name=""/>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7452320" y="4365104"/>
                        <a:ext cx="1704975" cy="482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7119" name="Object 15"/>
          <p:cNvGraphicFramePr>
            <a:graphicFrameLocks noChangeAspect="1"/>
          </p:cNvGraphicFramePr>
          <p:nvPr/>
        </p:nvGraphicFramePr>
        <p:xfrm>
          <a:off x="3419872" y="1125563"/>
          <a:ext cx="2411412" cy="503237"/>
        </p:xfrm>
        <a:graphic>
          <a:graphicData uri="http://schemas.openxmlformats.org/presentationml/2006/ole">
            <mc:AlternateContent xmlns:mc="http://schemas.openxmlformats.org/markup-compatibility/2006">
              <mc:Choice xmlns:v="urn:schemas-microsoft-com:vml" Requires="v">
                <p:oleObj spid="_x0000_s441798" name="Equation" r:id="rId8" imgW="1091880" imgH="228600" progId="Equation.3">
                  <p:embed/>
                </p:oleObj>
              </mc:Choice>
              <mc:Fallback>
                <p:oleObj name="Equation" r:id="rId8" imgW="1091880" imgH="228600" progId="Equation.3">
                  <p:embed/>
                  <p:pic>
                    <p:nvPicPr>
                      <p:cNvPr id="0" name=""/>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3419872" y="1125563"/>
                        <a:ext cx="2411412" cy="50323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pSp>
        <p:nvGrpSpPr>
          <p:cNvPr id="47" name="Skupina 46"/>
          <p:cNvGrpSpPr/>
          <p:nvPr/>
        </p:nvGrpSpPr>
        <p:grpSpPr>
          <a:xfrm>
            <a:off x="1151620" y="1844824"/>
            <a:ext cx="6840760" cy="1080120"/>
            <a:chOff x="1475656" y="1844824"/>
            <a:chExt cx="6840760" cy="1080120"/>
          </a:xfrm>
        </p:grpSpPr>
        <p:sp>
          <p:nvSpPr>
            <p:cNvPr id="41" name="TextovéPole 40"/>
            <p:cNvSpPr txBox="1"/>
            <p:nvPr/>
          </p:nvSpPr>
          <p:spPr>
            <a:xfrm>
              <a:off x="5744878" y="2274741"/>
              <a:ext cx="2571538" cy="646331"/>
            </a:xfrm>
            <a:prstGeom prst="rect">
              <a:avLst/>
            </a:prstGeom>
            <a:noFill/>
          </p:spPr>
          <p:txBody>
            <a:bodyPr wrap="none" rtlCol="0">
              <a:spAutoFit/>
            </a:bodyPr>
            <a:lstStyle/>
            <a:p>
              <a:pPr algn="ctr"/>
              <a:r>
                <a:rPr lang="en-US" dirty="0" smtClean="0">
                  <a:solidFill>
                    <a:schemeClr val="accent2"/>
                  </a:solidFill>
                  <a:latin typeface="+mn-lt"/>
                </a:rPr>
                <a:t>sensor sensitivity</a:t>
              </a:r>
              <a:br>
                <a:rPr lang="en-US" dirty="0" smtClean="0">
                  <a:solidFill>
                    <a:schemeClr val="accent2"/>
                  </a:solidFill>
                  <a:latin typeface="+mn-lt"/>
                </a:rPr>
              </a:br>
              <a:r>
                <a:rPr lang="en-US" dirty="0" smtClean="0">
                  <a:solidFill>
                    <a:schemeClr val="accent2"/>
                  </a:solidFill>
                  <a:latin typeface="+mn-lt"/>
                </a:rPr>
                <a:t>(“emitted importance”)</a:t>
              </a:r>
            </a:p>
          </p:txBody>
        </p:sp>
        <p:sp>
          <p:nvSpPr>
            <p:cNvPr id="75" name="TextovéPole 74"/>
            <p:cNvSpPr txBox="1"/>
            <p:nvPr/>
          </p:nvSpPr>
          <p:spPr>
            <a:xfrm>
              <a:off x="4447690" y="2278613"/>
              <a:ext cx="1348446" cy="646331"/>
            </a:xfrm>
            <a:prstGeom prst="rect">
              <a:avLst/>
            </a:prstGeom>
            <a:noFill/>
          </p:spPr>
          <p:txBody>
            <a:bodyPr wrap="none" rtlCol="0">
              <a:spAutoFit/>
            </a:bodyPr>
            <a:lstStyle/>
            <a:p>
              <a:pPr algn="ctr"/>
              <a:r>
                <a:rPr lang="en-US" dirty="0" smtClean="0">
                  <a:solidFill>
                    <a:schemeClr val="accent1"/>
                  </a:solidFill>
                  <a:latin typeface="+mn-lt"/>
                </a:rPr>
                <a:t>path</a:t>
              </a:r>
            </a:p>
            <a:p>
              <a:pPr algn="ctr"/>
              <a:r>
                <a:rPr lang="en-US" dirty="0" smtClean="0">
                  <a:solidFill>
                    <a:schemeClr val="accent1"/>
                  </a:solidFill>
                  <a:latin typeface="+mn-lt"/>
                </a:rPr>
                <a:t>throughput</a:t>
              </a:r>
            </a:p>
          </p:txBody>
        </p:sp>
        <p:graphicFrame>
          <p:nvGraphicFramePr>
            <p:cNvPr id="47117" name="Object 13"/>
            <p:cNvGraphicFramePr>
              <a:graphicFrameLocks noChangeAspect="1"/>
            </p:cNvGraphicFramePr>
            <p:nvPr/>
          </p:nvGraphicFramePr>
          <p:xfrm>
            <a:off x="1516063" y="1847487"/>
            <a:ext cx="6111875" cy="558800"/>
          </p:xfrm>
          <a:graphic>
            <a:graphicData uri="http://schemas.openxmlformats.org/presentationml/2006/ole">
              <mc:AlternateContent xmlns:mc="http://schemas.openxmlformats.org/markup-compatibility/2006">
                <mc:Choice xmlns:v="urn:schemas-microsoft-com:vml" Requires="v">
                  <p:oleObj spid="_x0000_s441799" name="Equation" r:id="rId10" imgW="2768400" imgH="253800" progId="Equation.3">
                    <p:embed/>
                  </p:oleObj>
                </mc:Choice>
                <mc:Fallback>
                  <p:oleObj name="Equation" r:id="rId10" imgW="2768400" imgH="253800" progId="Equation.3">
                    <p:embed/>
                    <p:pic>
                      <p:nvPicPr>
                        <p:cNvPr id="0" name=""/>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1516063" y="1847487"/>
                          <a:ext cx="6111875" cy="5588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74" name="Přímá spojovací čára 73"/>
            <p:cNvCxnSpPr/>
            <p:nvPr/>
          </p:nvCxnSpPr>
          <p:spPr>
            <a:xfrm>
              <a:off x="4819828" y="2319622"/>
              <a:ext cx="64807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0" name="Přímá spojovací čára 79"/>
            <p:cNvCxnSpPr/>
            <p:nvPr/>
          </p:nvCxnSpPr>
          <p:spPr>
            <a:xfrm flipH="1">
              <a:off x="3131840" y="2319622"/>
              <a:ext cx="13681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Přímá spojovací čára 81"/>
            <p:cNvCxnSpPr/>
            <p:nvPr/>
          </p:nvCxnSpPr>
          <p:spPr>
            <a:xfrm flipH="1">
              <a:off x="5796136" y="2319622"/>
              <a:ext cx="1800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TextovéPole 38"/>
            <p:cNvSpPr txBox="1"/>
            <p:nvPr/>
          </p:nvSpPr>
          <p:spPr>
            <a:xfrm>
              <a:off x="2987824" y="2276931"/>
              <a:ext cx="1066318" cy="646331"/>
            </a:xfrm>
            <a:prstGeom prst="rect">
              <a:avLst/>
            </a:prstGeom>
            <a:noFill/>
          </p:spPr>
          <p:txBody>
            <a:bodyPr wrap="none" rtlCol="0">
              <a:spAutoFit/>
            </a:bodyPr>
            <a:lstStyle/>
            <a:p>
              <a:pPr algn="ctr"/>
              <a:r>
                <a:rPr lang="en-US" dirty="0" smtClean="0">
                  <a:solidFill>
                    <a:schemeClr val="accent2"/>
                  </a:solidFill>
                  <a:latin typeface="+mn-lt"/>
                </a:rPr>
                <a:t>emitted</a:t>
              </a:r>
            </a:p>
            <a:p>
              <a:pPr algn="ctr"/>
              <a:r>
                <a:rPr lang="en-US" dirty="0" smtClean="0">
                  <a:solidFill>
                    <a:schemeClr val="accent2"/>
                  </a:solidFill>
                  <a:latin typeface="+mn-lt"/>
                </a:rPr>
                <a:t>radiance</a:t>
              </a:r>
            </a:p>
          </p:txBody>
        </p:sp>
        <p:sp>
          <p:nvSpPr>
            <p:cNvPr id="46" name="Obdélník 45"/>
            <p:cNvSpPr/>
            <p:nvPr/>
          </p:nvSpPr>
          <p:spPr>
            <a:xfrm>
              <a:off x="1475656" y="1844824"/>
              <a:ext cx="6768752" cy="1080120"/>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5" name="Object 13"/>
          <p:cNvGraphicFramePr>
            <a:graphicFrameLocks noChangeAspect="1"/>
          </p:cNvGraphicFramePr>
          <p:nvPr>
            <p:extLst>
              <p:ext uri="{D42A27DB-BD31-4B8C-83A1-F6EECF244321}">
                <p14:modId xmlns:p14="http://schemas.microsoft.com/office/powerpoint/2010/main" val="2105719374"/>
              </p:ext>
            </p:extLst>
          </p:nvPr>
        </p:nvGraphicFramePr>
        <p:xfrm>
          <a:off x="1541934" y="3429000"/>
          <a:ext cx="5694362" cy="503238"/>
        </p:xfrm>
        <a:graphic>
          <a:graphicData uri="http://schemas.openxmlformats.org/presentationml/2006/ole">
            <mc:AlternateContent xmlns:mc="http://schemas.openxmlformats.org/markup-compatibility/2006">
              <mc:Choice xmlns:v="urn:schemas-microsoft-com:vml" Requires="v">
                <p:oleObj spid="_x0000_s441800" name="Rovnice" r:id="rId12" imgW="2577960" imgH="228600" progId="Equation.3">
                  <p:embed/>
                </p:oleObj>
              </mc:Choice>
              <mc:Fallback>
                <p:oleObj name="Rovnice" r:id="rId12" imgW="2577960" imgH="228600" progId="Equation.3">
                  <p:embed/>
                  <p:pic>
                    <p:nvPicPr>
                      <p:cNvPr id="0" name=""/>
                      <p:cNvPicPr>
                        <a:picLocks noChangeAspect="1" noChangeArrowheads="1"/>
                      </p:cNvPicPr>
                      <p:nvPr/>
                    </p:nvPicPr>
                    <p:blipFill>
                      <a:blip r:embed="rId13">
                        <a:lum bright="20000"/>
                      </a:blip>
                      <a:srcRect/>
                      <a:stretch>
                        <a:fillRect/>
                      </a:stretch>
                    </p:blipFill>
                    <p:spPr bwMode="auto">
                      <a:xfrm>
                        <a:off x="1541934" y="3429000"/>
                        <a:ext cx="5694362" cy="50323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56" name="Přímá spojovací čára 55"/>
          <p:cNvCxnSpPr/>
          <p:nvPr/>
        </p:nvCxnSpPr>
        <p:spPr>
          <a:xfrm flipH="1">
            <a:off x="3707904" y="3929634"/>
            <a:ext cx="504056" cy="201964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Přímá spojovací čára 56"/>
          <p:cNvCxnSpPr/>
          <p:nvPr/>
        </p:nvCxnSpPr>
        <p:spPr>
          <a:xfrm>
            <a:off x="5420842" y="3933055"/>
            <a:ext cx="519310" cy="20162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3" name="Skupina 62"/>
          <p:cNvGrpSpPr/>
          <p:nvPr/>
        </p:nvGrpSpPr>
        <p:grpSpPr>
          <a:xfrm>
            <a:off x="5868144" y="3861049"/>
            <a:ext cx="2078448" cy="1787286"/>
            <a:chOff x="5868144" y="3861049"/>
            <a:chExt cx="2078448" cy="1787286"/>
          </a:xfrm>
        </p:grpSpPr>
        <p:cxnSp>
          <p:nvCxnSpPr>
            <p:cNvPr id="64" name="Přímá spojovací čára 63"/>
            <p:cNvCxnSpPr>
              <a:stCxn id="65" idx="1"/>
              <a:endCxn id="66" idx="1"/>
            </p:cNvCxnSpPr>
            <p:nvPr/>
          </p:nvCxnSpPr>
          <p:spPr>
            <a:xfrm>
              <a:off x="6516217" y="3998220"/>
              <a:ext cx="456605" cy="153257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Pravá složená závorka 64"/>
            <p:cNvSpPr/>
            <p:nvPr/>
          </p:nvSpPr>
          <p:spPr>
            <a:xfrm rot="16200000" flipH="1">
              <a:off x="6447631" y="3281562"/>
              <a:ext cx="137171" cy="1296145"/>
            </a:xfrm>
            <a:prstGeom prst="rightBrace">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Pravá složená závorka 65"/>
            <p:cNvSpPr/>
            <p:nvPr/>
          </p:nvSpPr>
          <p:spPr>
            <a:xfrm rot="14941878">
              <a:off x="6933790" y="4635534"/>
              <a:ext cx="121567" cy="1904036"/>
            </a:xfrm>
            <a:prstGeom prst="rightBrace">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 name="Skupina 66"/>
          <p:cNvGrpSpPr/>
          <p:nvPr/>
        </p:nvGrpSpPr>
        <p:grpSpPr>
          <a:xfrm>
            <a:off x="1647492" y="3861049"/>
            <a:ext cx="2204430" cy="1836062"/>
            <a:chOff x="1647492" y="3861049"/>
            <a:chExt cx="2204430" cy="1836062"/>
          </a:xfrm>
        </p:grpSpPr>
        <p:cxnSp>
          <p:nvCxnSpPr>
            <p:cNvPr id="68" name="Přímá spojovací čára 67"/>
            <p:cNvCxnSpPr>
              <a:stCxn id="69" idx="1"/>
              <a:endCxn id="70" idx="1"/>
            </p:cNvCxnSpPr>
            <p:nvPr/>
          </p:nvCxnSpPr>
          <p:spPr>
            <a:xfrm flipH="1">
              <a:off x="2659586" y="4005063"/>
              <a:ext cx="544265" cy="157280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Pravá složená závorka 68"/>
            <p:cNvSpPr/>
            <p:nvPr/>
          </p:nvSpPr>
          <p:spPr>
            <a:xfrm rot="16200000" flipH="1">
              <a:off x="3131843" y="3284983"/>
              <a:ext cx="144014" cy="1296145"/>
            </a:xfrm>
            <a:prstGeom prst="rightBrace">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Pravá složená závorka 69"/>
            <p:cNvSpPr/>
            <p:nvPr/>
          </p:nvSpPr>
          <p:spPr>
            <a:xfrm rot="17153731">
              <a:off x="2582155" y="4640881"/>
              <a:ext cx="121567" cy="1990894"/>
            </a:xfrm>
            <a:prstGeom prst="rightBrace">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Skupina 70"/>
          <p:cNvGrpSpPr/>
          <p:nvPr/>
        </p:nvGrpSpPr>
        <p:grpSpPr>
          <a:xfrm>
            <a:off x="914428" y="4811988"/>
            <a:ext cx="7561776" cy="1728959"/>
            <a:chOff x="914428" y="4956004"/>
            <a:chExt cx="7561776" cy="1728959"/>
          </a:xfrm>
        </p:grpSpPr>
        <p:sp>
          <p:nvSpPr>
            <p:cNvPr id="72" name="Sun 11"/>
            <p:cNvSpPr/>
            <p:nvPr/>
          </p:nvSpPr>
          <p:spPr>
            <a:xfrm rot="1134788">
              <a:off x="914428" y="4956004"/>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grpSp>
          <p:nvGrpSpPr>
            <p:cNvPr id="73" name="Group 15"/>
            <p:cNvGrpSpPr/>
            <p:nvPr/>
          </p:nvGrpSpPr>
          <p:grpSpPr>
            <a:xfrm rot="6483402">
              <a:off x="8121880" y="5014669"/>
              <a:ext cx="410270" cy="298378"/>
              <a:chOff x="3192789" y="1005143"/>
              <a:chExt cx="785815" cy="571503"/>
            </a:xfrm>
          </p:grpSpPr>
          <p:sp>
            <p:nvSpPr>
              <p:cNvPr id="91" name="Isosceles Triangle 16"/>
              <p:cNvSpPr/>
              <p:nvPr/>
            </p:nvSpPr>
            <p:spPr>
              <a:xfrm rot="18039103">
                <a:off x="3299945" y="897987"/>
                <a:ext cx="571503" cy="78581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92" name="Rectangle 17"/>
              <p:cNvSpPr/>
              <p:nvPr/>
            </p:nvSpPr>
            <p:spPr>
              <a:xfrm rot="1836285">
                <a:off x="3220084" y="1020162"/>
                <a:ext cx="373079" cy="33197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cxnSp>
          <p:nvCxnSpPr>
            <p:cNvPr id="76" name="Straight Arrow Connector 9"/>
            <p:cNvCxnSpPr>
              <a:stCxn id="79" idx="3"/>
              <a:endCxn id="84" idx="7"/>
            </p:cNvCxnSpPr>
            <p:nvPr/>
          </p:nvCxnSpPr>
          <p:spPr>
            <a:xfrm flipH="1">
              <a:off x="6066644" y="5446198"/>
              <a:ext cx="1893609" cy="712784"/>
            </a:xfrm>
            <a:prstGeom prst="straightConnector1">
              <a:avLst/>
            </a:prstGeom>
            <a:ln w="12700">
              <a:solidFill>
                <a:schemeClr val="tx1">
                  <a:lumMod val="65000"/>
                  <a:lumOff val="35000"/>
                </a:schemeClr>
              </a:solidFill>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77" name="Straight Arrow Connector 13"/>
            <p:cNvCxnSpPr>
              <a:stCxn id="81" idx="1"/>
              <a:endCxn id="78" idx="5"/>
            </p:cNvCxnSpPr>
            <p:nvPr/>
          </p:nvCxnSpPr>
          <p:spPr>
            <a:xfrm flipH="1" flipV="1">
              <a:off x="1589996" y="5578509"/>
              <a:ext cx="2034508" cy="580473"/>
            </a:xfrm>
            <a:prstGeom prst="straightConnector1">
              <a:avLst/>
            </a:prstGeom>
            <a:ln w="12700">
              <a:solidFill>
                <a:schemeClr val="tx1">
                  <a:lumMod val="65000"/>
                  <a:lumOff val="35000"/>
                </a:schemeClr>
              </a:solidFill>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78" name="Oval 14"/>
            <p:cNvSpPr/>
            <p:nvPr/>
          </p:nvSpPr>
          <p:spPr>
            <a:xfrm>
              <a:off x="1478858" y="546737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9" name="Oval 10"/>
            <p:cNvSpPr/>
            <p:nvPr/>
          </p:nvSpPr>
          <p:spPr>
            <a:xfrm>
              <a:off x="7941185" y="5335062"/>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81" name="Oval 19"/>
            <p:cNvSpPr/>
            <p:nvPr/>
          </p:nvSpPr>
          <p:spPr>
            <a:xfrm>
              <a:off x="3605436" y="6139914"/>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83" name="Straight Arrow Connector 12"/>
            <p:cNvCxnSpPr>
              <a:endCxn id="81" idx="6"/>
            </p:cNvCxnSpPr>
            <p:nvPr/>
          </p:nvCxnSpPr>
          <p:spPr>
            <a:xfrm flipH="1">
              <a:off x="3735642" y="6205016"/>
              <a:ext cx="404310" cy="0"/>
            </a:xfrm>
            <a:prstGeom prst="straightConnector1">
              <a:avLst/>
            </a:prstGeom>
            <a:ln w="12700">
              <a:solidFill>
                <a:schemeClr val="tx1">
                  <a:lumMod val="65000"/>
                  <a:lumOff val="35000"/>
                </a:schemeClr>
              </a:solidFill>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84" name="Oval 18"/>
            <p:cNvSpPr/>
            <p:nvPr/>
          </p:nvSpPr>
          <p:spPr>
            <a:xfrm>
              <a:off x="5955506" y="6139914"/>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aphicFrame>
          <p:nvGraphicFramePr>
            <p:cNvPr id="85" name="Object 2"/>
            <p:cNvGraphicFramePr>
              <a:graphicFrameLocks noChangeAspect="1"/>
            </p:cNvGraphicFramePr>
            <p:nvPr/>
          </p:nvGraphicFramePr>
          <p:xfrm>
            <a:off x="1284685" y="5467770"/>
            <a:ext cx="411162" cy="568325"/>
          </p:xfrm>
          <a:graphic>
            <a:graphicData uri="http://schemas.openxmlformats.org/presentationml/2006/ole">
              <mc:AlternateContent xmlns:mc="http://schemas.openxmlformats.org/markup-compatibility/2006">
                <mc:Choice xmlns:v="urn:schemas-microsoft-com:vml" Requires="v">
                  <p:oleObj spid="_x0000_s441801" name="Rovnice" r:id="rId14" imgW="164880" imgH="228600" progId="Equation.3">
                    <p:embed/>
                  </p:oleObj>
                </mc:Choice>
                <mc:Fallback>
                  <p:oleObj name="Rovnice" r:id="rId14" imgW="164880" imgH="228600" progId="Equation.3">
                    <p:embed/>
                    <p:pic>
                      <p:nvPicPr>
                        <p:cNvPr id="0" name=""/>
                        <p:cNvPicPr>
                          <a:picLocks noChangeAspect="1" noChangeArrowheads="1"/>
                        </p:cNvPicPr>
                        <p:nvPr/>
                      </p:nvPicPr>
                      <p:blipFill>
                        <a:blip r:embed="rId15">
                          <a:lum bright="20000"/>
                          <a:extLst>
                            <a:ext uri="{28A0092B-C50C-407E-A947-70E740481C1C}">
                              <a14:useLocalDpi xmlns:a14="http://schemas.microsoft.com/office/drawing/2010/main" val="0"/>
                            </a:ext>
                          </a:extLst>
                        </a:blip>
                        <a:srcRect/>
                        <a:stretch>
                          <a:fillRect/>
                        </a:stretch>
                      </p:blipFill>
                      <p:spPr bwMode="auto">
                        <a:xfrm>
                          <a:off x="1284685" y="5467770"/>
                          <a:ext cx="41116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86" name="Object 3"/>
            <p:cNvGraphicFramePr>
              <a:graphicFrameLocks noChangeAspect="1"/>
            </p:cNvGraphicFramePr>
            <p:nvPr/>
          </p:nvGraphicFramePr>
          <p:xfrm>
            <a:off x="3419872" y="6132785"/>
            <a:ext cx="381000" cy="536575"/>
          </p:xfrm>
          <a:graphic>
            <a:graphicData uri="http://schemas.openxmlformats.org/presentationml/2006/ole">
              <mc:AlternateContent xmlns:mc="http://schemas.openxmlformats.org/markup-compatibility/2006">
                <mc:Choice xmlns:v="urn:schemas-microsoft-com:vml" Requires="v">
                  <p:oleObj spid="_x0000_s441802" name="Rovnice" r:id="rId16" imgW="152280" imgH="215640" progId="Equation.3">
                    <p:embed/>
                  </p:oleObj>
                </mc:Choice>
                <mc:Fallback>
                  <p:oleObj name="Rovnice" r:id="rId16" imgW="152280" imgH="215640" progId="Equation.3">
                    <p:embed/>
                    <p:pic>
                      <p:nvPicPr>
                        <p:cNvPr id="0" name=""/>
                        <p:cNvPicPr>
                          <a:picLocks noChangeAspect="1" noChangeArrowheads="1"/>
                        </p:cNvPicPr>
                        <p:nvPr/>
                      </p:nvPicPr>
                      <p:blipFill>
                        <a:blip r:embed="rId17">
                          <a:lum bright="20000"/>
                          <a:extLst>
                            <a:ext uri="{28A0092B-C50C-407E-A947-70E740481C1C}">
                              <a14:useLocalDpi xmlns:a14="http://schemas.microsoft.com/office/drawing/2010/main" val="0"/>
                            </a:ext>
                          </a:extLst>
                        </a:blip>
                        <a:srcRect/>
                        <a:stretch>
                          <a:fillRect/>
                        </a:stretch>
                      </p:blipFill>
                      <p:spPr bwMode="auto">
                        <a:xfrm>
                          <a:off x="3419872" y="6132785"/>
                          <a:ext cx="381000"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87" name="Object 4"/>
            <p:cNvGraphicFramePr>
              <a:graphicFrameLocks noChangeAspect="1"/>
            </p:cNvGraphicFramePr>
            <p:nvPr/>
          </p:nvGraphicFramePr>
          <p:xfrm>
            <a:off x="5691188" y="6116638"/>
            <a:ext cx="631825" cy="568325"/>
          </p:xfrm>
          <a:graphic>
            <a:graphicData uri="http://schemas.openxmlformats.org/presentationml/2006/ole">
              <mc:AlternateContent xmlns:mc="http://schemas.openxmlformats.org/markup-compatibility/2006">
                <mc:Choice xmlns:v="urn:schemas-microsoft-com:vml" Requires="v">
                  <p:oleObj spid="_x0000_s441803" name="Equation" r:id="rId18" imgW="253800" imgH="228600" progId="Equation.3">
                    <p:embed/>
                  </p:oleObj>
                </mc:Choice>
                <mc:Fallback>
                  <p:oleObj name="Equation" r:id="rId18" imgW="253800" imgH="228600" progId="Equation.3">
                    <p:embed/>
                    <p:pic>
                      <p:nvPicPr>
                        <p:cNvPr id="0" name=""/>
                        <p:cNvPicPr>
                          <a:picLocks noChangeAspect="1" noChangeArrowheads="1"/>
                        </p:cNvPicPr>
                        <p:nvPr/>
                      </p:nvPicPr>
                      <p:blipFill>
                        <a:blip r:embed="rId19">
                          <a:lum bright="20000"/>
                          <a:extLst>
                            <a:ext uri="{28A0092B-C50C-407E-A947-70E740481C1C}">
                              <a14:useLocalDpi xmlns:a14="http://schemas.microsoft.com/office/drawing/2010/main" val="0"/>
                            </a:ext>
                          </a:extLst>
                        </a:blip>
                        <a:srcRect/>
                        <a:stretch>
                          <a:fillRect/>
                        </a:stretch>
                      </p:blipFill>
                      <p:spPr bwMode="auto">
                        <a:xfrm>
                          <a:off x="5691188" y="6116638"/>
                          <a:ext cx="631825"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88" name="Object 5"/>
            <p:cNvGraphicFramePr>
              <a:graphicFrameLocks noChangeAspect="1"/>
            </p:cNvGraphicFramePr>
            <p:nvPr/>
          </p:nvGraphicFramePr>
          <p:xfrm>
            <a:off x="7866063" y="5389563"/>
            <a:ext cx="442912" cy="568325"/>
          </p:xfrm>
          <a:graphic>
            <a:graphicData uri="http://schemas.openxmlformats.org/presentationml/2006/ole">
              <mc:AlternateContent xmlns:mc="http://schemas.openxmlformats.org/markup-compatibility/2006">
                <mc:Choice xmlns:v="urn:schemas-microsoft-com:vml" Requires="v">
                  <p:oleObj spid="_x0000_s441804" name="Equation" r:id="rId20" imgW="177480" imgH="228600" progId="Equation.3">
                    <p:embed/>
                  </p:oleObj>
                </mc:Choice>
                <mc:Fallback>
                  <p:oleObj name="Equation" r:id="rId20" imgW="177480" imgH="228600" progId="Equation.3">
                    <p:embed/>
                    <p:pic>
                      <p:nvPicPr>
                        <p:cNvPr id="0" name=""/>
                        <p:cNvPicPr>
                          <a:picLocks noChangeAspect="1" noChangeArrowheads="1"/>
                        </p:cNvPicPr>
                        <p:nvPr/>
                      </p:nvPicPr>
                      <p:blipFill>
                        <a:blip r:embed="rId21">
                          <a:lum bright="20000"/>
                          <a:extLst>
                            <a:ext uri="{28A0092B-C50C-407E-A947-70E740481C1C}">
                              <a14:useLocalDpi xmlns:a14="http://schemas.microsoft.com/office/drawing/2010/main" val="0"/>
                            </a:ext>
                          </a:extLst>
                        </a:blip>
                        <a:srcRect/>
                        <a:stretch>
                          <a:fillRect/>
                        </a:stretch>
                      </p:blipFill>
                      <p:spPr bwMode="auto">
                        <a:xfrm>
                          <a:off x="7866063" y="5389563"/>
                          <a:ext cx="44291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89" name="Straight Arrow Connector 12"/>
            <p:cNvCxnSpPr/>
            <p:nvPr/>
          </p:nvCxnSpPr>
          <p:spPr>
            <a:xfrm flipH="1">
              <a:off x="4283968" y="6207131"/>
              <a:ext cx="1152128" cy="0"/>
            </a:xfrm>
            <a:prstGeom prst="straightConnector1">
              <a:avLst/>
            </a:prstGeom>
            <a:ln w="38100">
              <a:solidFill>
                <a:schemeClr val="tx1">
                  <a:lumMod val="65000"/>
                  <a:lumOff val="35000"/>
                </a:schemeClr>
              </a:solidFill>
              <a:prstDash val="sysDot"/>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90" name="Straight Arrow Connector 12"/>
            <p:cNvCxnSpPr/>
            <p:nvPr/>
          </p:nvCxnSpPr>
          <p:spPr>
            <a:xfrm flipH="1">
              <a:off x="5580112" y="6206865"/>
              <a:ext cx="359388" cy="0"/>
            </a:xfrm>
            <a:prstGeom prst="straightConnector1">
              <a:avLst/>
            </a:prstGeom>
            <a:ln w="12700">
              <a:solidFill>
                <a:schemeClr val="tx1">
                  <a:lumMod val="65000"/>
                  <a:lumOff val="35000"/>
                </a:schemeClr>
              </a:solidFill>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sp>
        <p:nvSpPr>
          <p:cNvPr id="3" name="Zástupný symbol pro zápatí 2"/>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133474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fade">
                                      <p:cBhvr>
                                        <p:cTn id="7" dur="500"/>
                                        <p:tgtEl>
                                          <p:spTgt spid="47110"/>
                                        </p:tgtEl>
                                      </p:cBhvr>
                                    </p:animEffect>
                                  </p:childTnLst>
                                </p:cTn>
                              </p:par>
                              <p:par>
                                <p:cTn id="8" presetID="10" presetClass="entr" presetSubtype="0" fill="hold" nodeType="withEffect">
                                  <p:stCondLst>
                                    <p:cond delay="0"/>
                                  </p:stCondLst>
                                  <p:childTnLst>
                                    <p:set>
                                      <p:cBhvr>
                                        <p:cTn id="9" dur="1" fill="hold">
                                          <p:stCondLst>
                                            <p:cond delay="0"/>
                                          </p:stCondLst>
                                        </p:cTn>
                                        <p:tgtEl>
                                          <p:spTgt spid="47111"/>
                                        </p:tgtEl>
                                        <p:attrNameLst>
                                          <p:attrName>style.visibility</p:attrName>
                                        </p:attrNameLst>
                                      </p:cBhvr>
                                      <p:to>
                                        <p:strVal val="visible"/>
                                      </p:to>
                                    </p:set>
                                    <p:animEffect transition="in" filter="fade">
                                      <p:cBhvr>
                                        <p:cTn id="10" dur="500"/>
                                        <p:tgtEl>
                                          <p:spTgt spid="47111"/>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par>
                                <p:cTn id="32" presetID="10" presetClass="entr" presetSubtype="0" fill="hold"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Geometry term</a:t>
            </a:r>
            <a:endParaRPr lang="en-US" dirty="0"/>
          </a:p>
        </p:txBody>
      </p:sp>
      <p:sp>
        <p:nvSpPr>
          <p:cNvPr id="3" name="Zástupný symbol pro obsah 2"/>
          <p:cNvSpPr>
            <a:spLocks noGrp="1"/>
          </p:cNvSpPr>
          <p:nvPr>
            <p:ph idx="1"/>
          </p:nvPr>
        </p:nvSpPr>
        <p:spPr>
          <a:xfrm>
            <a:off x="662880" y="1988840"/>
            <a:ext cx="8229600" cy="4530725"/>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pSp>
        <p:nvGrpSpPr>
          <p:cNvPr id="5" name="Skupina 4"/>
          <p:cNvGrpSpPr/>
          <p:nvPr/>
        </p:nvGrpSpPr>
        <p:grpSpPr>
          <a:xfrm>
            <a:off x="4561656" y="2354175"/>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Elipsa 46"/>
          <p:cNvSpPr/>
          <p:nvPr/>
        </p:nvSpPr>
        <p:spPr>
          <a:xfrm>
            <a:off x="5998211" y="5900305"/>
            <a:ext cx="196968" cy="62529"/>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Elipsa 47"/>
          <p:cNvSpPr/>
          <p:nvPr/>
        </p:nvSpPr>
        <p:spPr>
          <a:xfrm rot="16200000">
            <a:off x="7973343" y="4234225"/>
            <a:ext cx="196968" cy="62529"/>
          </a:xfrm>
          <a:prstGeom prst="ellipse">
            <a:avLst/>
          </a:prstGeom>
          <a:solidFill>
            <a:schemeClr val="accent2">
              <a:lumMod val="20000"/>
              <a:lumOff val="8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9" name="Straight Arrow Connector 13"/>
          <p:cNvCxnSpPr/>
          <p:nvPr/>
        </p:nvCxnSpPr>
        <p:spPr>
          <a:xfrm flipH="1">
            <a:off x="6098540" y="4303543"/>
            <a:ext cx="1948180" cy="1627508"/>
          </a:xfrm>
          <a:prstGeom prst="straightConnector1">
            <a:avLst/>
          </a:prstGeom>
          <a:ln w="12700">
            <a:solidFill>
              <a:schemeClr val="accent2"/>
            </a:solidFill>
            <a:headEnd type="triangl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Arrow Connector 13"/>
          <p:cNvCxnSpPr/>
          <p:nvPr/>
        </p:nvCxnSpPr>
        <p:spPr>
          <a:xfrm>
            <a:off x="7431246" y="4257972"/>
            <a:ext cx="637465" cy="0"/>
          </a:xfrm>
          <a:prstGeom prst="straightConnector1">
            <a:avLst/>
          </a:prstGeom>
          <a:ln w="12700">
            <a:solidFill>
              <a:schemeClr val="tx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1" name="Object 3"/>
          <p:cNvGraphicFramePr>
            <a:graphicFrameLocks noChangeAspect="1"/>
          </p:cNvGraphicFramePr>
          <p:nvPr/>
        </p:nvGraphicFramePr>
        <p:xfrm>
          <a:off x="6192277" y="5842807"/>
          <a:ext cx="280988" cy="307975"/>
        </p:xfrm>
        <a:graphic>
          <a:graphicData uri="http://schemas.openxmlformats.org/presentationml/2006/ole">
            <mc:AlternateContent xmlns:mc="http://schemas.openxmlformats.org/markup-compatibility/2006">
              <mc:Choice xmlns:v="urn:schemas-microsoft-com:vml" Requires="v">
                <p:oleObj spid="_x0000_s421371" name="Equation" r:id="rId4" imgW="126720" imgH="139680" progId="Equation.3">
                  <p:embed/>
                </p:oleObj>
              </mc:Choice>
              <mc:Fallback>
                <p:oleObj name="Equation" r:id="rId4" imgW="126720" imgH="139680" progId="Equation.3">
                  <p:embed/>
                  <p:pic>
                    <p:nvPicPr>
                      <p:cNvPr id="0" name="Picture 172"/>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6192277" y="5842807"/>
                        <a:ext cx="280988" cy="3079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2" name="Object 4"/>
          <p:cNvGraphicFramePr>
            <a:graphicFrameLocks noChangeAspect="1"/>
          </p:cNvGraphicFramePr>
          <p:nvPr/>
        </p:nvGraphicFramePr>
        <p:xfrm>
          <a:off x="8058919" y="4235928"/>
          <a:ext cx="309562" cy="363537"/>
        </p:xfrm>
        <a:graphic>
          <a:graphicData uri="http://schemas.openxmlformats.org/presentationml/2006/ole">
            <mc:AlternateContent xmlns:mc="http://schemas.openxmlformats.org/markup-compatibility/2006">
              <mc:Choice xmlns:v="urn:schemas-microsoft-com:vml" Requires="v">
                <p:oleObj spid="_x0000_s421372" name="Equation" r:id="rId6" imgW="139680" imgH="164880" progId="Equation.3">
                  <p:embed/>
                </p:oleObj>
              </mc:Choice>
              <mc:Fallback>
                <p:oleObj name="Equation" r:id="rId6" imgW="139680" imgH="164880" progId="Equation.3">
                  <p:embed/>
                  <p:pic>
                    <p:nvPicPr>
                      <p:cNvPr id="0" name="Picture 173"/>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8058919" y="4235928"/>
                        <a:ext cx="309562" cy="36353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3" name="Object 5"/>
          <p:cNvGraphicFramePr>
            <a:graphicFrameLocks noChangeAspect="1"/>
          </p:cNvGraphicFramePr>
          <p:nvPr/>
        </p:nvGraphicFramePr>
        <p:xfrm>
          <a:off x="7276489" y="4228778"/>
          <a:ext cx="355600" cy="481012"/>
        </p:xfrm>
        <a:graphic>
          <a:graphicData uri="http://schemas.openxmlformats.org/presentationml/2006/ole">
            <mc:AlternateContent xmlns:mc="http://schemas.openxmlformats.org/markup-compatibility/2006">
              <mc:Choice xmlns:v="urn:schemas-microsoft-com:vml" Requires="v">
                <p:oleObj spid="_x0000_s421373" name="Equation" r:id="rId8" imgW="177480" imgH="241200" progId="Equation.3">
                  <p:embed/>
                </p:oleObj>
              </mc:Choice>
              <mc:Fallback>
                <p:oleObj name="Equation" r:id="rId8" imgW="177480" imgH="241200" progId="Equation.3">
                  <p:embed/>
                  <p:pic>
                    <p:nvPicPr>
                      <p:cNvPr id="0" name="Picture 174"/>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7276489" y="4228778"/>
                        <a:ext cx="355600" cy="4810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54" name="Straight Arrow Connector 13"/>
          <p:cNvCxnSpPr/>
          <p:nvPr/>
        </p:nvCxnSpPr>
        <p:spPr>
          <a:xfrm flipH="1">
            <a:off x="6100532" y="5359313"/>
            <a:ext cx="10607" cy="576064"/>
          </a:xfrm>
          <a:prstGeom prst="straightConnector1">
            <a:avLst/>
          </a:prstGeom>
          <a:ln w="12700">
            <a:solidFill>
              <a:schemeClr val="tx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5" name="Object 6"/>
          <p:cNvGraphicFramePr>
            <a:graphicFrameLocks noChangeAspect="1"/>
          </p:cNvGraphicFramePr>
          <p:nvPr/>
        </p:nvGraphicFramePr>
        <p:xfrm>
          <a:off x="6163530" y="5110835"/>
          <a:ext cx="330200" cy="455612"/>
        </p:xfrm>
        <a:graphic>
          <a:graphicData uri="http://schemas.openxmlformats.org/presentationml/2006/ole">
            <mc:AlternateContent xmlns:mc="http://schemas.openxmlformats.org/markup-compatibility/2006">
              <mc:Choice xmlns:v="urn:schemas-microsoft-com:vml" Requires="v">
                <p:oleObj spid="_x0000_s421374" name="Equation" r:id="rId10" imgW="164880" imgH="228600" progId="Equation.3">
                  <p:embed/>
                </p:oleObj>
              </mc:Choice>
              <mc:Fallback>
                <p:oleObj name="Equation" r:id="rId10" imgW="164880" imgH="228600" progId="Equation.3">
                  <p:embed/>
                  <p:pic>
                    <p:nvPicPr>
                      <p:cNvPr id="0" name="Picture 175"/>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6163530" y="5110835"/>
                        <a:ext cx="330200" cy="4556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57" name="Oblouk 56"/>
          <p:cNvSpPr/>
          <p:nvPr/>
        </p:nvSpPr>
        <p:spPr>
          <a:xfrm>
            <a:off x="7668344" y="3765735"/>
            <a:ext cx="720080" cy="864096"/>
          </a:xfrm>
          <a:prstGeom prst="arc">
            <a:avLst>
              <a:gd name="adj1" fmla="val 6993536"/>
              <a:gd name="adj2" fmla="val 11487277"/>
            </a:avLst>
          </a:prstGeom>
          <a:ln>
            <a:solidFill>
              <a:schemeClr val="tx1">
                <a:lumMod val="75000"/>
                <a:lumOff val="25000"/>
              </a:schemeClr>
            </a:solidFill>
            <a:prstDash val="sys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8" name="Oblouk 57"/>
          <p:cNvSpPr/>
          <p:nvPr/>
        </p:nvSpPr>
        <p:spPr>
          <a:xfrm rot="7890895">
            <a:off x="5383810" y="5624669"/>
            <a:ext cx="1212668" cy="1143504"/>
          </a:xfrm>
          <a:prstGeom prst="arc">
            <a:avLst>
              <a:gd name="adj1" fmla="val 8573965"/>
              <a:gd name="adj2" fmla="val 11031842"/>
            </a:avLst>
          </a:prstGeom>
          <a:ln>
            <a:solidFill>
              <a:schemeClr val="tx1">
                <a:lumMod val="75000"/>
                <a:lumOff val="25000"/>
              </a:schemeClr>
            </a:solidFill>
            <a:prstDash val="sys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aphicFrame>
        <p:nvGraphicFramePr>
          <p:cNvPr id="154639" name="Object 15"/>
          <p:cNvGraphicFramePr>
            <a:graphicFrameLocks noChangeAspect="1"/>
          </p:cNvGraphicFramePr>
          <p:nvPr/>
        </p:nvGraphicFramePr>
        <p:xfrm>
          <a:off x="451642" y="1196752"/>
          <a:ext cx="4498975" cy="993775"/>
        </p:xfrm>
        <a:graphic>
          <a:graphicData uri="http://schemas.openxmlformats.org/presentationml/2006/ole">
            <mc:AlternateContent xmlns:mc="http://schemas.openxmlformats.org/markup-compatibility/2006">
              <mc:Choice xmlns:v="urn:schemas-microsoft-com:vml" Requires="v">
                <p:oleObj spid="_x0000_s421375" name="Equation" r:id="rId12" imgW="2247900" imgH="495300" progId="Equation.3">
                  <p:embed/>
                </p:oleObj>
              </mc:Choice>
              <mc:Fallback>
                <p:oleObj name="Equation" r:id="rId12" imgW="2247900" imgH="495300" progId="Equation.3">
                  <p:embed/>
                  <p:pic>
                    <p:nvPicPr>
                      <p:cNvPr id="0" name="Picture 176"/>
                      <p:cNvPicPr>
                        <a:picLocks noChangeAspect="1" noChangeArrowheads="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451642" y="1196752"/>
                        <a:ext cx="4498975" cy="9937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59" name="Obdélník 58"/>
          <p:cNvSpPr/>
          <p:nvPr/>
        </p:nvSpPr>
        <p:spPr>
          <a:xfrm>
            <a:off x="411438" y="1124744"/>
            <a:ext cx="4536504" cy="1080120"/>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Zástupný symbol pro zápatí 27"/>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156510226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Skupina 37"/>
          <p:cNvGrpSpPr/>
          <p:nvPr/>
        </p:nvGrpSpPr>
        <p:grpSpPr>
          <a:xfrm>
            <a:off x="4154486" y="3318091"/>
            <a:ext cx="4292494" cy="3151330"/>
            <a:chOff x="2717470" y="2313856"/>
            <a:chExt cx="5885018" cy="4320480"/>
          </a:xfrm>
        </p:grpSpPr>
        <p:grpSp>
          <p:nvGrpSpPr>
            <p:cNvPr id="43" name="Skupina 42"/>
            <p:cNvGrpSpPr/>
            <p:nvPr/>
          </p:nvGrpSpPr>
          <p:grpSpPr>
            <a:xfrm>
              <a:off x="4714056" y="23138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50" name="Volný tvar 49"/>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Volný tvar 50"/>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Volný tvar 51"/>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Volný tvar 52"/>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Volný tvar 53"/>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Volný tvar 54"/>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5" name="Picture 7" descr="camera"/>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2717470" y="3702095"/>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46" name="Cloud 40"/>
            <p:cNvSpPr/>
            <p:nvPr/>
          </p:nvSpPr>
          <p:spPr>
            <a:xfrm rot="11100000">
              <a:off x="5916881" y="4027151"/>
              <a:ext cx="1662128" cy="980708"/>
            </a:xfrm>
            <a:prstGeom prst="cloud">
              <a:avLst/>
            </a:prstGeom>
            <a:solidFill>
              <a:schemeClr val="tx1">
                <a:alpha val="7000"/>
              </a:schemeClr>
            </a:solidFill>
            <a:ln w="19050">
              <a:solidFill>
                <a:schemeClr val="tx1">
                  <a:lumMod val="95000"/>
                  <a:alpha val="3000"/>
                </a:schemeClr>
              </a:solid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47" name="Volný tvar 46"/>
            <p:cNvSpPr/>
            <p:nvPr/>
          </p:nvSpPr>
          <p:spPr>
            <a:xfrm>
              <a:off x="3788296" y="2861319"/>
              <a:ext cx="2736304" cy="1656185"/>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1563589"/>
                <a:gd name="connsiteX1" fmla="*/ 4454147 w 4454147"/>
                <a:gd name="connsiteY1" fmla="*/ 1278116 h 1563589"/>
                <a:gd name="connsiteX2" fmla="*/ 3293531 w 4454147"/>
                <a:gd name="connsiteY2" fmla="*/ 0 h 1563589"/>
                <a:gd name="connsiteX0" fmla="*/ 101972 w 4556119"/>
                <a:gd name="connsiteY0" fmla="*/ 1563589 h 2392040"/>
                <a:gd name="connsiteX1" fmla="*/ 0 w 4556119"/>
                <a:gd name="connsiteY1" fmla="*/ 2392040 h 2392040"/>
                <a:gd name="connsiteX2" fmla="*/ 4556119 w 4556119"/>
                <a:gd name="connsiteY2" fmla="*/ 1278116 h 2392040"/>
                <a:gd name="connsiteX3" fmla="*/ 3395503 w 4556119"/>
                <a:gd name="connsiteY3" fmla="*/ 0 h 2392040"/>
                <a:gd name="connsiteX0" fmla="*/ 0 w 4454147"/>
                <a:gd name="connsiteY0" fmla="*/ 1563589 h 1563589"/>
                <a:gd name="connsiteX1" fmla="*/ 2346299 w 4454147"/>
                <a:gd name="connsiteY1" fmla="*/ 1095897 h 1563589"/>
                <a:gd name="connsiteX2" fmla="*/ 4454147 w 4454147"/>
                <a:gd name="connsiteY2" fmla="*/ 1278116 h 1563589"/>
                <a:gd name="connsiteX3" fmla="*/ 3293531 w 4454147"/>
                <a:gd name="connsiteY3" fmla="*/ 0 h 1563589"/>
                <a:gd name="connsiteX0" fmla="*/ 0 w 5204191"/>
                <a:gd name="connsiteY0" fmla="*/ 735858 h 1278116"/>
                <a:gd name="connsiteX1" fmla="*/ 3096343 w 5204191"/>
                <a:gd name="connsiteY1" fmla="*/ 1095897 h 1278116"/>
                <a:gd name="connsiteX2" fmla="*/ 5204191 w 5204191"/>
                <a:gd name="connsiteY2" fmla="*/ 1278116 h 1278116"/>
                <a:gd name="connsiteX3" fmla="*/ 4043575 w 5204191"/>
                <a:gd name="connsiteY3" fmla="*/ 0 h 1278116"/>
                <a:gd name="connsiteX0" fmla="*/ 0 w 4043575"/>
                <a:gd name="connsiteY0" fmla="*/ 735858 h 1095897"/>
                <a:gd name="connsiteX1" fmla="*/ 3096343 w 4043575"/>
                <a:gd name="connsiteY1" fmla="*/ 1095897 h 1095897"/>
                <a:gd name="connsiteX2" fmla="*/ 1296144 w 4043575"/>
                <a:gd name="connsiteY2" fmla="*/ 15779 h 1095897"/>
                <a:gd name="connsiteX3" fmla="*/ 4043575 w 4043575"/>
                <a:gd name="connsiteY3" fmla="*/ 0 h 1095897"/>
                <a:gd name="connsiteX0" fmla="*/ 0 w 3096343"/>
                <a:gd name="connsiteY0" fmla="*/ 1584174 h 1944213"/>
                <a:gd name="connsiteX1" fmla="*/ 3096343 w 3096343"/>
                <a:gd name="connsiteY1" fmla="*/ 1944213 h 1944213"/>
                <a:gd name="connsiteX2" fmla="*/ 1296144 w 3096343"/>
                <a:gd name="connsiteY2" fmla="*/ 864095 h 1944213"/>
                <a:gd name="connsiteX3" fmla="*/ 2736303 w 3096343"/>
                <a:gd name="connsiteY3" fmla="*/ 0 h 1944213"/>
                <a:gd name="connsiteX0" fmla="*/ 0 w 3600399"/>
                <a:gd name="connsiteY0" fmla="*/ 1584174 h 1944215"/>
                <a:gd name="connsiteX1" fmla="*/ 3600399 w 3600399"/>
                <a:gd name="connsiteY1" fmla="*/ 1944215 h 1944215"/>
                <a:gd name="connsiteX2" fmla="*/ 1296144 w 3600399"/>
                <a:gd name="connsiteY2" fmla="*/ 864095 h 1944215"/>
                <a:gd name="connsiteX3" fmla="*/ 2736303 w 3600399"/>
                <a:gd name="connsiteY3" fmla="*/ 0 h 1944215"/>
                <a:gd name="connsiteX0" fmla="*/ 0 w 2736303"/>
                <a:gd name="connsiteY0" fmla="*/ 1584174 h 1656183"/>
                <a:gd name="connsiteX1" fmla="*/ 2520279 w 2736303"/>
                <a:gd name="connsiteY1" fmla="*/ 1656183 h 1656183"/>
                <a:gd name="connsiteX2" fmla="*/ 1296144 w 2736303"/>
                <a:gd name="connsiteY2" fmla="*/ 864095 h 1656183"/>
                <a:gd name="connsiteX3" fmla="*/ 2736303 w 2736303"/>
                <a:gd name="connsiteY3" fmla="*/ 0 h 1656183"/>
              </a:gdLst>
              <a:ahLst/>
              <a:cxnLst>
                <a:cxn ang="0">
                  <a:pos x="connsiteX0" y="connsiteY0"/>
                </a:cxn>
                <a:cxn ang="0">
                  <a:pos x="connsiteX1" y="connsiteY1"/>
                </a:cxn>
                <a:cxn ang="0">
                  <a:pos x="connsiteX2" y="connsiteY2"/>
                </a:cxn>
                <a:cxn ang="0">
                  <a:pos x="connsiteX3" y="connsiteY3"/>
                </a:cxn>
              </a:cxnLst>
              <a:rect l="l" t="t" r="r" b="b"/>
              <a:pathLst>
                <a:path w="2736303" h="1656183">
                  <a:moveTo>
                    <a:pt x="0" y="1584174"/>
                  </a:moveTo>
                  <a:lnTo>
                    <a:pt x="2520279" y="1656183"/>
                  </a:lnTo>
                  <a:lnTo>
                    <a:pt x="1296144" y="864095"/>
                  </a:lnTo>
                  <a:lnTo>
                    <a:pt x="2736303"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8" name="Volný tvar 47"/>
            <p:cNvSpPr/>
            <p:nvPr/>
          </p:nvSpPr>
          <p:spPr>
            <a:xfrm>
              <a:off x="3788296" y="2929136"/>
              <a:ext cx="4454148" cy="2935042"/>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2935041"/>
                <a:gd name="connsiteX1" fmla="*/ 2438505 w 4454147"/>
                <a:gd name="connsiteY1" fmla="*/ 2935041 h 2935041"/>
                <a:gd name="connsiteX2" fmla="*/ 3510284 w 4454147"/>
                <a:gd name="connsiteY2" fmla="*/ 2052986 h 2935041"/>
                <a:gd name="connsiteX3" fmla="*/ 4454147 w 4454147"/>
                <a:gd name="connsiteY3" fmla="*/ 1278116 h 2935041"/>
                <a:gd name="connsiteX4" fmla="*/ 3293531 w 4454147"/>
                <a:gd name="connsiteY4" fmla="*/ 0 h 2935041"/>
                <a:gd name="connsiteX0" fmla="*/ 0 w 4454147"/>
                <a:gd name="connsiteY0" fmla="*/ 1563589 h 2935041"/>
                <a:gd name="connsiteX1" fmla="*/ 2438505 w 4454147"/>
                <a:gd name="connsiteY1" fmla="*/ 2935041 h 2935041"/>
                <a:gd name="connsiteX2" fmla="*/ 2967358 w 4454147"/>
                <a:gd name="connsiteY2" fmla="*/ 1710085 h 2935041"/>
                <a:gd name="connsiteX3" fmla="*/ 4454147 w 4454147"/>
                <a:gd name="connsiteY3" fmla="*/ 1278116 h 2935041"/>
                <a:gd name="connsiteX4" fmla="*/ 3293531 w 4454147"/>
                <a:gd name="connsiteY4" fmla="*/ 0 h 2935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147" h="2935041">
                  <a:moveTo>
                    <a:pt x="0" y="1563589"/>
                  </a:moveTo>
                  <a:lnTo>
                    <a:pt x="2438505" y="2935041"/>
                  </a:lnTo>
                  <a:lnTo>
                    <a:pt x="2967358" y="1710085"/>
                  </a:lnTo>
                  <a:lnTo>
                    <a:pt x="4454147" y="1278116"/>
                  </a:lnTo>
                  <a:lnTo>
                    <a:pt x="3293531"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9" name="Volný tvar 48"/>
            <p:cNvSpPr/>
            <p:nvPr/>
          </p:nvSpPr>
          <p:spPr>
            <a:xfrm>
              <a:off x="3788296" y="2861320"/>
              <a:ext cx="3096344" cy="3384376"/>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2015642"/>
                <a:gd name="connsiteY0" fmla="*/ 2935041 h 2935041"/>
                <a:gd name="connsiteX1" fmla="*/ 2015642 w 2015642"/>
                <a:gd name="connsiteY1" fmla="*/ 1278116 h 2935041"/>
                <a:gd name="connsiteX2" fmla="*/ 855026 w 2015642"/>
                <a:gd name="connsiteY2" fmla="*/ 0 h 2935041"/>
                <a:gd name="connsiteX0" fmla="*/ 0 w 5051792"/>
                <a:gd name="connsiteY0" fmla="*/ 1104282 h 1278116"/>
                <a:gd name="connsiteX1" fmla="*/ 5051792 w 5051792"/>
                <a:gd name="connsiteY1" fmla="*/ 1278116 h 1278116"/>
                <a:gd name="connsiteX2" fmla="*/ 3891176 w 5051792"/>
                <a:gd name="connsiteY2" fmla="*/ 0 h 1278116"/>
                <a:gd name="connsiteX0" fmla="*/ 0 w 4176464"/>
                <a:gd name="connsiteY0" fmla="*/ 1104282 h 2904482"/>
                <a:gd name="connsiteX1" fmla="*/ 4176464 w 4176464"/>
                <a:gd name="connsiteY1" fmla="*/ 2904482 h 2904482"/>
                <a:gd name="connsiteX2" fmla="*/ 3891176 w 4176464"/>
                <a:gd name="connsiteY2" fmla="*/ 0 h 2904482"/>
                <a:gd name="connsiteX0" fmla="*/ 0 w 4176464"/>
                <a:gd name="connsiteY0" fmla="*/ 1800200 h 3600400"/>
                <a:gd name="connsiteX1" fmla="*/ 4176464 w 4176464"/>
                <a:gd name="connsiteY1" fmla="*/ 3600400 h 3600400"/>
                <a:gd name="connsiteX2" fmla="*/ 3096344 w 4176464"/>
                <a:gd name="connsiteY2" fmla="*/ 0 h 3600400"/>
                <a:gd name="connsiteX0" fmla="*/ 0 w 3096344"/>
                <a:gd name="connsiteY0" fmla="*/ 1800200 h 3384376"/>
                <a:gd name="connsiteX1" fmla="*/ 2664296 w 3096344"/>
                <a:gd name="connsiteY1" fmla="*/ 3384376 h 3384376"/>
                <a:gd name="connsiteX2" fmla="*/ 3096344 w 3096344"/>
                <a:gd name="connsiteY2" fmla="*/ 0 h 3384376"/>
              </a:gdLst>
              <a:ahLst/>
              <a:cxnLst>
                <a:cxn ang="0">
                  <a:pos x="connsiteX0" y="connsiteY0"/>
                </a:cxn>
                <a:cxn ang="0">
                  <a:pos x="connsiteX1" y="connsiteY1"/>
                </a:cxn>
                <a:cxn ang="0">
                  <a:pos x="connsiteX2" y="connsiteY2"/>
                </a:cxn>
              </a:cxnLst>
              <a:rect l="l" t="t" r="r" b="b"/>
              <a:pathLst>
                <a:path w="3096344" h="3384376">
                  <a:moveTo>
                    <a:pt x="0" y="1800200"/>
                  </a:moveTo>
                  <a:lnTo>
                    <a:pt x="2664296" y="3384376"/>
                  </a:lnTo>
                  <a:lnTo>
                    <a:pt x="3096344"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graphicFrame>
        <p:nvGraphicFramePr>
          <p:cNvPr id="18" name="Object 4"/>
          <p:cNvGraphicFramePr>
            <a:graphicFrameLocks noChangeAspect="1"/>
          </p:cNvGraphicFramePr>
          <p:nvPr/>
        </p:nvGraphicFramePr>
        <p:xfrm>
          <a:off x="1365052" y="1405955"/>
          <a:ext cx="2798762" cy="582612"/>
        </p:xfrm>
        <a:graphic>
          <a:graphicData uri="http://schemas.openxmlformats.org/presentationml/2006/ole">
            <mc:AlternateContent xmlns:mc="http://schemas.openxmlformats.org/markup-compatibility/2006">
              <mc:Choice xmlns:v="urn:schemas-microsoft-com:vml" Requires="v">
                <p:oleObj spid="_x0000_s442419" name="Equation" r:id="rId5" imgW="1371600" imgH="291960" progId="Equation.3">
                  <p:embed/>
                </p:oleObj>
              </mc:Choice>
              <mc:Fallback>
                <p:oleObj name="Equation" r:id="rId5" imgW="1371600" imgH="291960" progId="Equation.3">
                  <p:embed/>
                  <p:pic>
                    <p:nvPicPr>
                      <p:cNvPr id="0" name=""/>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1365052" y="1405955"/>
                        <a:ext cx="2798762" cy="582612"/>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2" name="Nadpis 1"/>
          <p:cNvSpPr>
            <a:spLocks noGrp="1"/>
          </p:cNvSpPr>
          <p:nvPr>
            <p:ph type="title"/>
          </p:nvPr>
        </p:nvSpPr>
        <p:spPr/>
        <p:txBody>
          <a:bodyPr/>
          <a:lstStyle/>
          <a:p>
            <a:r>
              <a:rPr lang="en-US" dirty="0" smtClean="0"/>
              <a:t>Path integral formulation</a:t>
            </a:r>
            <a:endParaRPr lang="en-US" dirty="0"/>
          </a:p>
        </p:txBody>
      </p:sp>
      <p:sp>
        <p:nvSpPr>
          <p:cNvPr id="3" name="Zástupný symbol pro obsah 2"/>
          <p:cNvSpPr>
            <a:spLocks noGrp="1"/>
          </p:cNvSpPr>
          <p:nvPr>
            <p:ph idx="1"/>
          </p:nvPr>
        </p:nvSpPr>
        <p:spPr>
          <a:xfrm>
            <a:off x="662880" y="1988840"/>
            <a:ext cx="8229600" cy="4530725"/>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7" name="Obdélník 16"/>
          <p:cNvSpPr/>
          <p:nvPr/>
        </p:nvSpPr>
        <p:spPr>
          <a:xfrm>
            <a:off x="1265284" y="1340768"/>
            <a:ext cx="3018684" cy="757982"/>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Přímá spojovací čára 18"/>
          <p:cNvCxnSpPr/>
          <p:nvPr/>
        </p:nvCxnSpPr>
        <p:spPr>
          <a:xfrm>
            <a:off x="1337292" y="1954734"/>
            <a:ext cx="36004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rot="18481350">
            <a:off x="274007" y="2248071"/>
            <a:ext cx="1875835" cy="646331"/>
          </a:xfrm>
          <a:prstGeom prst="rect">
            <a:avLst/>
          </a:prstGeom>
          <a:noFill/>
        </p:spPr>
        <p:txBody>
          <a:bodyPr wrap="none" rtlCol="0">
            <a:spAutoFit/>
          </a:bodyPr>
          <a:lstStyle/>
          <a:p>
            <a:pPr algn="ctr"/>
            <a:r>
              <a:rPr lang="en-US" dirty="0" smtClean="0">
                <a:solidFill>
                  <a:schemeClr val="accent1"/>
                </a:solidFill>
                <a:latin typeface="+mn-lt"/>
              </a:rPr>
              <a:t>camera resp.</a:t>
            </a:r>
          </a:p>
          <a:p>
            <a:r>
              <a:rPr lang="en-US" dirty="0" smtClean="0">
                <a:solidFill>
                  <a:schemeClr val="accent1"/>
                </a:solidFill>
                <a:latin typeface="+mn-lt"/>
              </a:rPr>
              <a:t>(</a:t>
            </a:r>
            <a:r>
              <a:rPr lang="en-US" i="1" dirty="0" smtClean="0">
                <a:solidFill>
                  <a:schemeClr val="accent1"/>
                </a:solidFill>
                <a:latin typeface="+mn-lt"/>
              </a:rPr>
              <a:t>j</a:t>
            </a:r>
            <a:r>
              <a:rPr lang="en-US" dirty="0" smtClean="0">
                <a:solidFill>
                  <a:schemeClr val="accent1"/>
                </a:solidFill>
                <a:latin typeface="+mn-lt"/>
              </a:rPr>
              <a:t>-</a:t>
            </a:r>
            <a:r>
              <a:rPr lang="en-US" dirty="0" err="1" smtClean="0">
                <a:solidFill>
                  <a:schemeClr val="accent1"/>
                </a:solidFill>
                <a:latin typeface="+mn-lt"/>
              </a:rPr>
              <a:t>th</a:t>
            </a:r>
            <a:r>
              <a:rPr lang="en-US" dirty="0" smtClean="0">
                <a:solidFill>
                  <a:schemeClr val="accent1"/>
                </a:solidFill>
                <a:latin typeface="+mn-lt"/>
              </a:rPr>
              <a:t> pixel value)</a:t>
            </a:r>
            <a:endParaRPr lang="cs-CZ" dirty="0" smtClean="0">
              <a:solidFill>
                <a:schemeClr val="accent1"/>
              </a:solidFill>
              <a:latin typeface="+mn-lt"/>
            </a:endParaRPr>
          </a:p>
        </p:txBody>
      </p:sp>
      <p:cxnSp>
        <p:nvCxnSpPr>
          <p:cNvPr id="21" name="Přímá spojovací čára 20"/>
          <p:cNvCxnSpPr/>
          <p:nvPr/>
        </p:nvCxnSpPr>
        <p:spPr>
          <a:xfrm>
            <a:off x="2072740" y="2026742"/>
            <a:ext cx="3600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a:off x="2489420" y="1954734"/>
            <a:ext cx="7920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rot="18481350">
            <a:off x="1464559" y="2222417"/>
            <a:ext cx="1051891" cy="369332"/>
          </a:xfrm>
          <a:prstGeom prst="rect">
            <a:avLst/>
          </a:prstGeom>
          <a:noFill/>
        </p:spPr>
        <p:txBody>
          <a:bodyPr wrap="none" rtlCol="0">
            <a:spAutoFit/>
          </a:bodyPr>
          <a:lstStyle/>
          <a:p>
            <a:r>
              <a:rPr lang="en-US" dirty="0" smtClean="0">
                <a:solidFill>
                  <a:schemeClr val="accent2"/>
                </a:solidFill>
                <a:latin typeface="+mn-lt"/>
              </a:rPr>
              <a:t>all paths</a:t>
            </a:r>
            <a:endParaRPr lang="cs-CZ" dirty="0" smtClean="0">
              <a:solidFill>
                <a:schemeClr val="accent2"/>
              </a:solidFill>
              <a:latin typeface="+mn-lt"/>
            </a:endParaRPr>
          </a:p>
        </p:txBody>
      </p:sp>
      <p:sp>
        <p:nvSpPr>
          <p:cNvPr id="24" name="TextovéPole 23"/>
          <p:cNvSpPr txBox="1"/>
          <p:nvPr/>
        </p:nvSpPr>
        <p:spPr>
          <a:xfrm rot="18481350">
            <a:off x="1832057" y="2297793"/>
            <a:ext cx="1600117" cy="923330"/>
          </a:xfrm>
          <a:prstGeom prst="rect">
            <a:avLst/>
          </a:prstGeom>
          <a:noFill/>
        </p:spPr>
        <p:txBody>
          <a:bodyPr wrap="none" rtlCol="0">
            <a:spAutoFit/>
          </a:bodyPr>
          <a:lstStyle/>
          <a:p>
            <a:pPr algn="r"/>
            <a:r>
              <a:rPr lang="en-US" dirty="0" smtClean="0">
                <a:solidFill>
                  <a:schemeClr val="accent1"/>
                </a:solidFill>
                <a:latin typeface="+mn-lt"/>
              </a:rPr>
              <a:t>measurement</a:t>
            </a:r>
            <a:br>
              <a:rPr lang="en-US" dirty="0" smtClean="0">
                <a:solidFill>
                  <a:schemeClr val="accent1"/>
                </a:solidFill>
                <a:latin typeface="+mn-lt"/>
              </a:rPr>
            </a:br>
            <a:r>
              <a:rPr lang="en-US" dirty="0" smtClean="0">
                <a:solidFill>
                  <a:schemeClr val="accent1"/>
                </a:solidFill>
                <a:latin typeface="+mn-lt"/>
              </a:rPr>
              <a:t>contribution</a:t>
            </a:r>
            <a:br>
              <a:rPr lang="en-US" dirty="0" smtClean="0">
                <a:solidFill>
                  <a:schemeClr val="accent1"/>
                </a:solidFill>
                <a:latin typeface="+mn-lt"/>
              </a:rPr>
            </a:br>
            <a:r>
              <a:rPr lang="en-US" dirty="0" smtClean="0">
                <a:solidFill>
                  <a:schemeClr val="accent1"/>
                </a:solidFill>
                <a:latin typeface="+mn-lt"/>
              </a:rPr>
              <a:t>function</a:t>
            </a:r>
            <a:endParaRPr lang="cs-CZ" dirty="0" smtClean="0">
              <a:solidFill>
                <a:schemeClr val="accent1"/>
              </a:solidFill>
              <a:latin typeface="+mn-lt"/>
            </a:endParaRPr>
          </a:p>
        </p:txBody>
      </p:sp>
      <p:sp>
        <p:nvSpPr>
          <p:cNvPr id="32" name="TextBox 19"/>
          <p:cNvSpPr txBox="1"/>
          <p:nvPr/>
        </p:nvSpPr>
        <p:spPr>
          <a:xfrm>
            <a:off x="2283646" y="2956702"/>
            <a:ext cx="792088" cy="1200329"/>
          </a:xfrm>
          <a:prstGeom prst="rect">
            <a:avLst/>
          </a:prstGeom>
          <a:noFill/>
        </p:spPr>
        <p:txBody>
          <a:bodyPr wrap="square" rtlCol="0">
            <a:spAutoFit/>
          </a:bodyPr>
          <a:lstStyle/>
          <a:p>
            <a:r>
              <a:rPr lang="en-US" sz="7200" b="1" dirty="0" smtClean="0">
                <a:solidFill>
                  <a:schemeClr val="accent1"/>
                </a:solidFill>
                <a:latin typeface="+mn-lt"/>
                <a:sym typeface="Wingdings"/>
              </a:rPr>
              <a:t></a:t>
            </a:r>
            <a:endParaRPr lang="en-US" sz="7200" b="1" dirty="0" smtClean="0">
              <a:solidFill>
                <a:schemeClr val="accent1"/>
              </a:solidFill>
              <a:latin typeface="+mn-lt"/>
            </a:endParaRPr>
          </a:p>
        </p:txBody>
      </p:sp>
      <p:sp>
        <p:nvSpPr>
          <p:cNvPr id="33" name="TextBox 19"/>
          <p:cNvSpPr txBox="1"/>
          <p:nvPr/>
        </p:nvSpPr>
        <p:spPr>
          <a:xfrm>
            <a:off x="1252579" y="2904570"/>
            <a:ext cx="504056" cy="1107996"/>
          </a:xfrm>
          <a:prstGeom prst="rect">
            <a:avLst/>
          </a:prstGeom>
          <a:noFill/>
        </p:spPr>
        <p:txBody>
          <a:bodyPr wrap="square" rtlCol="0">
            <a:spAutoFit/>
          </a:bodyPr>
          <a:lstStyle/>
          <a:p>
            <a:r>
              <a:rPr lang="en-US" sz="6600" b="1" dirty="0" smtClean="0">
                <a:solidFill>
                  <a:schemeClr val="accent2"/>
                </a:solidFill>
                <a:latin typeface="+mn-lt"/>
                <a:sym typeface="Wingdings"/>
              </a:rPr>
              <a:t>?</a:t>
            </a:r>
            <a:endParaRPr lang="en-US" sz="6600" b="1" dirty="0" smtClean="0">
              <a:solidFill>
                <a:schemeClr val="accent2"/>
              </a:solidFill>
              <a:latin typeface="+mn-lt"/>
            </a:endParaRPr>
          </a:p>
        </p:txBody>
      </p:sp>
      <p:sp>
        <p:nvSpPr>
          <p:cNvPr id="44" name="Zástupný symbol pro zápatí 43"/>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3835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Path integral formulation</a:t>
            </a:r>
            <a:endParaRPr lang="en-US" dirty="0"/>
          </a:p>
        </p:txBody>
      </p:sp>
      <p:sp>
        <p:nvSpPr>
          <p:cNvPr id="3" name="Zástupný symbol pro obsah 2"/>
          <p:cNvSpPr>
            <a:spLocks noGrp="1"/>
          </p:cNvSpPr>
          <p:nvPr>
            <p:ph idx="1"/>
          </p:nvPr>
        </p:nvSpPr>
        <p:spPr>
          <a:xfrm>
            <a:off x="662880" y="1988840"/>
            <a:ext cx="8229600" cy="4530725"/>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aphicFrame>
        <p:nvGraphicFramePr>
          <p:cNvPr id="18" name="Object 4"/>
          <p:cNvGraphicFramePr>
            <a:graphicFrameLocks noChangeAspect="1"/>
          </p:cNvGraphicFramePr>
          <p:nvPr/>
        </p:nvGraphicFramePr>
        <p:xfrm>
          <a:off x="1363663" y="1409233"/>
          <a:ext cx="5132387" cy="2001837"/>
        </p:xfrm>
        <a:graphic>
          <a:graphicData uri="http://schemas.openxmlformats.org/presentationml/2006/ole">
            <mc:AlternateContent xmlns:mc="http://schemas.openxmlformats.org/markup-compatibility/2006">
              <mc:Choice xmlns:v="urn:schemas-microsoft-com:vml" Requires="v">
                <p:oleObj spid="_x0000_s443443" name="Equation" r:id="rId4" imgW="2514600" imgH="1002960" progId="Equation.3">
                  <p:embed/>
                </p:oleObj>
              </mc:Choice>
              <mc:Fallback>
                <p:oleObj name="Equation" r:id="rId4" imgW="2514600" imgH="1002960" progId="Equation.3">
                  <p:embed/>
                  <p:pic>
                    <p:nvPicPr>
                      <p:cNvPr id="0" name=""/>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1363663" y="1409233"/>
                        <a:ext cx="5132387" cy="200183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cxnSp>
        <p:nvCxnSpPr>
          <p:cNvPr id="35" name="Přímá spojovací čára 34"/>
          <p:cNvCxnSpPr/>
          <p:nvPr/>
        </p:nvCxnSpPr>
        <p:spPr>
          <a:xfrm>
            <a:off x="1979712" y="3369064"/>
            <a:ext cx="43204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1531264" y="3374922"/>
            <a:ext cx="952504" cy="646331"/>
          </a:xfrm>
          <a:prstGeom prst="rect">
            <a:avLst/>
          </a:prstGeom>
          <a:noFill/>
        </p:spPr>
        <p:txBody>
          <a:bodyPr wrap="none" rtlCol="0">
            <a:spAutoFit/>
          </a:bodyPr>
          <a:lstStyle/>
          <a:p>
            <a:pPr algn="r"/>
            <a:r>
              <a:rPr lang="en-US" dirty="0" smtClean="0">
                <a:solidFill>
                  <a:schemeClr val="accent2"/>
                </a:solidFill>
                <a:latin typeface="+mn-lt"/>
              </a:rPr>
              <a:t>all path</a:t>
            </a:r>
            <a:br>
              <a:rPr lang="en-US" dirty="0" smtClean="0">
                <a:solidFill>
                  <a:schemeClr val="accent2"/>
                </a:solidFill>
                <a:latin typeface="+mn-lt"/>
              </a:rPr>
            </a:br>
            <a:r>
              <a:rPr lang="en-US" dirty="0" smtClean="0">
                <a:solidFill>
                  <a:schemeClr val="accent2"/>
                </a:solidFill>
                <a:latin typeface="+mn-lt"/>
              </a:rPr>
              <a:t>lengths</a:t>
            </a:r>
            <a:endParaRPr lang="cs-CZ" dirty="0" smtClean="0">
              <a:solidFill>
                <a:schemeClr val="accent2"/>
              </a:solidFill>
              <a:latin typeface="+mn-lt"/>
            </a:endParaRPr>
          </a:p>
        </p:txBody>
      </p:sp>
      <p:cxnSp>
        <p:nvCxnSpPr>
          <p:cNvPr id="39" name="Přímá spojovací čára 38"/>
          <p:cNvCxnSpPr/>
          <p:nvPr/>
        </p:nvCxnSpPr>
        <p:spPr>
          <a:xfrm>
            <a:off x="2483768" y="3371726"/>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TextovéPole 40"/>
          <p:cNvSpPr txBox="1"/>
          <p:nvPr/>
        </p:nvSpPr>
        <p:spPr>
          <a:xfrm>
            <a:off x="2429533" y="3374922"/>
            <a:ext cx="1803699" cy="646331"/>
          </a:xfrm>
          <a:prstGeom prst="rect">
            <a:avLst/>
          </a:prstGeom>
          <a:noFill/>
        </p:spPr>
        <p:txBody>
          <a:bodyPr wrap="none" rtlCol="0">
            <a:spAutoFit/>
          </a:bodyPr>
          <a:lstStyle/>
          <a:p>
            <a:r>
              <a:rPr lang="en-US" dirty="0" smtClean="0">
                <a:solidFill>
                  <a:schemeClr val="accent1"/>
                </a:solidFill>
                <a:latin typeface="+mn-lt"/>
              </a:rPr>
              <a:t>all possible </a:t>
            </a:r>
          </a:p>
          <a:p>
            <a:pPr algn="ctr"/>
            <a:r>
              <a:rPr lang="en-US" dirty="0" smtClean="0">
                <a:solidFill>
                  <a:schemeClr val="accent1"/>
                </a:solidFill>
                <a:latin typeface="+mn-lt"/>
              </a:rPr>
              <a:t>vertex positions</a:t>
            </a:r>
            <a:endParaRPr lang="cs-CZ" dirty="0" smtClean="0">
              <a:solidFill>
                <a:schemeClr val="accent1"/>
              </a:solidFill>
              <a:latin typeface="+mn-lt"/>
            </a:endParaRPr>
          </a:p>
        </p:txBody>
      </p:sp>
      <p:sp>
        <p:nvSpPr>
          <p:cNvPr id="43" name="Obdélník 42"/>
          <p:cNvSpPr/>
          <p:nvPr/>
        </p:nvSpPr>
        <p:spPr>
          <a:xfrm>
            <a:off x="1265284" y="1340768"/>
            <a:ext cx="3018684" cy="757982"/>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Zástupný symbol pro zápatí 25"/>
          <p:cNvSpPr>
            <a:spLocks noGrp="1"/>
          </p:cNvSpPr>
          <p:nvPr>
            <p:ph type="ftr" sz="quarter" idx="11"/>
          </p:nvPr>
        </p:nvSpPr>
        <p:spPr/>
        <p:txBody>
          <a:bodyPr/>
          <a:lstStyle/>
          <a:p>
            <a:pPr>
              <a:defRPr/>
            </a:pPr>
            <a:r>
              <a:rPr lang="en-US" altLang="en-US" smtClean="0"/>
              <a:t>PG III (NPGR010) - J. Křivánek 2014</a:t>
            </a:r>
            <a:endParaRPr lang="en-US" altLang="en-US" dirty="0"/>
          </a:p>
        </p:txBody>
      </p:sp>
      <p:grpSp>
        <p:nvGrpSpPr>
          <p:cNvPr id="24" name="Skupina 23"/>
          <p:cNvGrpSpPr/>
          <p:nvPr/>
        </p:nvGrpSpPr>
        <p:grpSpPr>
          <a:xfrm>
            <a:off x="4154486" y="3318091"/>
            <a:ext cx="4292494" cy="3151330"/>
            <a:chOff x="2717470" y="2313856"/>
            <a:chExt cx="5885018" cy="4320480"/>
          </a:xfrm>
        </p:grpSpPr>
        <p:grpSp>
          <p:nvGrpSpPr>
            <p:cNvPr id="25" name="Skupina 24"/>
            <p:cNvGrpSpPr/>
            <p:nvPr/>
          </p:nvGrpSpPr>
          <p:grpSpPr>
            <a:xfrm>
              <a:off x="4714056" y="23138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32" name="Volný tvar 31"/>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Volný tvar 32"/>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Volný tvar 33"/>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Volný tvar 36"/>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Volný tvar 37"/>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olný tvar 39"/>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7" descr="camera"/>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2717470" y="3702095"/>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8" name="Cloud 40"/>
            <p:cNvSpPr/>
            <p:nvPr/>
          </p:nvSpPr>
          <p:spPr>
            <a:xfrm rot="11100000">
              <a:off x="5916881" y="4027151"/>
              <a:ext cx="1662128" cy="980708"/>
            </a:xfrm>
            <a:prstGeom prst="cloud">
              <a:avLst/>
            </a:prstGeom>
            <a:solidFill>
              <a:schemeClr val="tx1">
                <a:alpha val="7000"/>
              </a:schemeClr>
            </a:solidFill>
            <a:ln w="19050">
              <a:solidFill>
                <a:schemeClr val="tx1">
                  <a:lumMod val="95000"/>
                  <a:alpha val="3000"/>
                </a:schemeClr>
              </a:solid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
          <p:nvSpPr>
            <p:cNvPr id="29" name="Volný tvar 28"/>
            <p:cNvSpPr/>
            <p:nvPr/>
          </p:nvSpPr>
          <p:spPr>
            <a:xfrm>
              <a:off x="3788296" y="2861319"/>
              <a:ext cx="2736304" cy="1656185"/>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1563589"/>
                <a:gd name="connsiteX1" fmla="*/ 4454147 w 4454147"/>
                <a:gd name="connsiteY1" fmla="*/ 1278116 h 1563589"/>
                <a:gd name="connsiteX2" fmla="*/ 3293531 w 4454147"/>
                <a:gd name="connsiteY2" fmla="*/ 0 h 1563589"/>
                <a:gd name="connsiteX0" fmla="*/ 101972 w 4556119"/>
                <a:gd name="connsiteY0" fmla="*/ 1563589 h 2392040"/>
                <a:gd name="connsiteX1" fmla="*/ 0 w 4556119"/>
                <a:gd name="connsiteY1" fmla="*/ 2392040 h 2392040"/>
                <a:gd name="connsiteX2" fmla="*/ 4556119 w 4556119"/>
                <a:gd name="connsiteY2" fmla="*/ 1278116 h 2392040"/>
                <a:gd name="connsiteX3" fmla="*/ 3395503 w 4556119"/>
                <a:gd name="connsiteY3" fmla="*/ 0 h 2392040"/>
                <a:gd name="connsiteX0" fmla="*/ 0 w 4454147"/>
                <a:gd name="connsiteY0" fmla="*/ 1563589 h 1563589"/>
                <a:gd name="connsiteX1" fmla="*/ 2346299 w 4454147"/>
                <a:gd name="connsiteY1" fmla="*/ 1095897 h 1563589"/>
                <a:gd name="connsiteX2" fmla="*/ 4454147 w 4454147"/>
                <a:gd name="connsiteY2" fmla="*/ 1278116 h 1563589"/>
                <a:gd name="connsiteX3" fmla="*/ 3293531 w 4454147"/>
                <a:gd name="connsiteY3" fmla="*/ 0 h 1563589"/>
                <a:gd name="connsiteX0" fmla="*/ 0 w 5204191"/>
                <a:gd name="connsiteY0" fmla="*/ 735858 h 1278116"/>
                <a:gd name="connsiteX1" fmla="*/ 3096343 w 5204191"/>
                <a:gd name="connsiteY1" fmla="*/ 1095897 h 1278116"/>
                <a:gd name="connsiteX2" fmla="*/ 5204191 w 5204191"/>
                <a:gd name="connsiteY2" fmla="*/ 1278116 h 1278116"/>
                <a:gd name="connsiteX3" fmla="*/ 4043575 w 5204191"/>
                <a:gd name="connsiteY3" fmla="*/ 0 h 1278116"/>
                <a:gd name="connsiteX0" fmla="*/ 0 w 4043575"/>
                <a:gd name="connsiteY0" fmla="*/ 735858 h 1095897"/>
                <a:gd name="connsiteX1" fmla="*/ 3096343 w 4043575"/>
                <a:gd name="connsiteY1" fmla="*/ 1095897 h 1095897"/>
                <a:gd name="connsiteX2" fmla="*/ 1296144 w 4043575"/>
                <a:gd name="connsiteY2" fmla="*/ 15779 h 1095897"/>
                <a:gd name="connsiteX3" fmla="*/ 4043575 w 4043575"/>
                <a:gd name="connsiteY3" fmla="*/ 0 h 1095897"/>
                <a:gd name="connsiteX0" fmla="*/ 0 w 3096343"/>
                <a:gd name="connsiteY0" fmla="*/ 1584174 h 1944213"/>
                <a:gd name="connsiteX1" fmla="*/ 3096343 w 3096343"/>
                <a:gd name="connsiteY1" fmla="*/ 1944213 h 1944213"/>
                <a:gd name="connsiteX2" fmla="*/ 1296144 w 3096343"/>
                <a:gd name="connsiteY2" fmla="*/ 864095 h 1944213"/>
                <a:gd name="connsiteX3" fmla="*/ 2736303 w 3096343"/>
                <a:gd name="connsiteY3" fmla="*/ 0 h 1944213"/>
                <a:gd name="connsiteX0" fmla="*/ 0 w 3600399"/>
                <a:gd name="connsiteY0" fmla="*/ 1584174 h 1944215"/>
                <a:gd name="connsiteX1" fmla="*/ 3600399 w 3600399"/>
                <a:gd name="connsiteY1" fmla="*/ 1944215 h 1944215"/>
                <a:gd name="connsiteX2" fmla="*/ 1296144 w 3600399"/>
                <a:gd name="connsiteY2" fmla="*/ 864095 h 1944215"/>
                <a:gd name="connsiteX3" fmla="*/ 2736303 w 3600399"/>
                <a:gd name="connsiteY3" fmla="*/ 0 h 1944215"/>
                <a:gd name="connsiteX0" fmla="*/ 0 w 2736303"/>
                <a:gd name="connsiteY0" fmla="*/ 1584174 h 1656183"/>
                <a:gd name="connsiteX1" fmla="*/ 2520279 w 2736303"/>
                <a:gd name="connsiteY1" fmla="*/ 1656183 h 1656183"/>
                <a:gd name="connsiteX2" fmla="*/ 1296144 w 2736303"/>
                <a:gd name="connsiteY2" fmla="*/ 864095 h 1656183"/>
                <a:gd name="connsiteX3" fmla="*/ 2736303 w 2736303"/>
                <a:gd name="connsiteY3" fmla="*/ 0 h 1656183"/>
              </a:gdLst>
              <a:ahLst/>
              <a:cxnLst>
                <a:cxn ang="0">
                  <a:pos x="connsiteX0" y="connsiteY0"/>
                </a:cxn>
                <a:cxn ang="0">
                  <a:pos x="connsiteX1" y="connsiteY1"/>
                </a:cxn>
                <a:cxn ang="0">
                  <a:pos x="connsiteX2" y="connsiteY2"/>
                </a:cxn>
                <a:cxn ang="0">
                  <a:pos x="connsiteX3" y="connsiteY3"/>
                </a:cxn>
              </a:cxnLst>
              <a:rect l="l" t="t" r="r" b="b"/>
              <a:pathLst>
                <a:path w="2736303" h="1656183">
                  <a:moveTo>
                    <a:pt x="0" y="1584174"/>
                  </a:moveTo>
                  <a:lnTo>
                    <a:pt x="2520279" y="1656183"/>
                  </a:lnTo>
                  <a:lnTo>
                    <a:pt x="1296144" y="864095"/>
                  </a:lnTo>
                  <a:lnTo>
                    <a:pt x="2736303"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0" name="Volný tvar 29"/>
            <p:cNvSpPr/>
            <p:nvPr/>
          </p:nvSpPr>
          <p:spPr>
            <a:xfrm>
              <a:off x="3788296" y="2929136"/>
              <a:ext cx="4454148" cy="2935042"/>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2935041"/>
                <a:gd name="connsiteX1" fmla="*/ 2438505 w 4454147"/>
                <a:gd name="connsiteY1" fmla="*/ 2935041 h 2935041"/>
                <a:gd name="connsiteX2" fmla="*/ 3510284 w 4454147"/>
                <a:gd name="connsiteY2" fmla="*/ 2052986 h 2935041"/>
                <a:gd name="connsiteX3" fmla="*/ 4454147 w 4454147"/>
                <a:gd name="connsiteY3" fmla="*/ 1278116 h 2935041"/>
                <a:gd name="connsiteX4" fmla="*/ 3293531 w 4454147"/>
                <a:gd name="connsiteY4" fmla="*/ 0 h 2935041"/>
                <a:gd name="connsiteX0" fmla="*/ 0 w 4454147"/>
                <a:gd name="connsiteY0" fmla="*/ 1563589 h 2935041"/>
                <a:gd name="connsiteX1" fmla="*/ 2438505 w 4454147"/>
                <a:gd name="connsiteY1" fmla="*/ 2935041 h 2935041"/>
                <a:gd name="connsiteX2" fmla="*/ 2967358 w 4454147"/>
                <a:gd name="connsiteY2" fmla="*/ 1710085 h 2935041"/>
                <a:gd name="connsiteX3" fmla="*/ 4454147 w 4454147"/>
                <a:gd name="connsiteY3" fmla="*/ 1278116 h 2935041"/>
                <a:gd name="connsiteX4" fmla="*/ 3293531 w 4454147"/>
                <a:gd name="connsiteY4" fmla="*/ 0 h 2935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147" h="2935041">
                  <a:moveTo>
                    <a:pt x="0" y="1563589"/>
                  </a:moveTo>
                  <a:lnTo>
                    <a:pt x="2438505" y="2935041"/>
                  </a:lnTo>
                  <a:lnTo>
                    <a:pt x="2967358" y="1710085"/>
                  </a:lnTo>
                  <a:lnTo>
                    <a:pt x="4454147" y="1278116"/>
                  </a:lnTo>
                  <a:lnTo>
                    <a:pt x="3293531"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1" name="Volný tvar 30"/>
            <p:cNvSpPr/>
            <p:nvPr/>
          </p:nvSpPr>
          <p:spPr>
            <a:xfrm>
              <a:off x="3788296" y="2861320"/>
              <a:ext cx="3096344" cy="3384376"/>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2015642"/>
                <a:gd name="connsiteY0" fmla="*/ 2935041 h 2935041"/>
                <a:gd name="connsiteX1" fmla="*/ 2015642 w 2015642"/>
                <a:gd name="connsiteY1" fmla="*/ 1278116 h 2935041"/>
                <a:gd name="connsiteX2" fmla="*/ 855026 w 2015642"/>
                <a:gd name="connsiteY2" fmla="*/ 0 h 2935041"/>
                <a:gd name="connsiteX0" fmla="*/ 0 w 5051792"/>
                <a:gd name="connsiteY0" fmla="*/ 1104282 h 1278116"/>
                <a:gd name="connsiteX1" fmla="*/ 5051792 w 5051792"/>
                <a:gd name="connsiteY1" fmla="*/ 1278116 h 1278116"/>
                <a:gd name="connsiteX2" fmla="*/ 3891176 w 5051792"/>
                <a:gd name="connsiteY2" fmla="*/ 0 h 1278116"/>
                <a:gd name="connsiteX0" fmla="*/ 0 w 4176464"/>
                <a:gd name="connsiteY0" fmla="*/ 1104282 h 2904482"/>
                <a:gd name="connsiteX1" fmla="*/ 4176464 w 4176464"/>
                <a:gd name="connsiteY1" fmla="*/ 2904482 h 2904482"/>
                <a:gd name="connsiteX2" fmla="*/ 3891176 w 4176464"/>
                <a:gd name="connsiteY2" fmla="*/ 0 h 2904482"/>
                <a:gd name="connsiteX0" fmla="*/ 0 w 4176464"/>
                <a:gd name="connsiteY0" fmla="*/ 1800200 h 3600400"/>
                <a:gd name="connsiteX1" fmla="*/ 4176464 w 4176464"/>
                <a:gd name="connsiteY1" fmla="*/ 3600400 h 3600400"/>
                <a:gd name="connsiteX2" fmla="*/ 3096344 w 4176464"/>
                <a:gd name="connsiteY2" fmla="*/ 0 h 3600400"/>
                <a:gd name="connsiteX0" fmla="*/ 0 w 3096344"/>
                <a:gd name="connsiteY0" fmla="*/ 1800200 h 3384376"/>
                <a:gd name="connsiteX1" fmla="*/ 2664296 w 3096344"/>
                <a:gd name="connsiteY1" fmla="*/ 3384376 h 3384376"/>
                <a:gd name="connsiteX2" fmla="*/ 3096344 w 3096344"/>
                <a:gd name="connsiteY2" fmla="*/ 0 h 3384376"/>
              </a:gdLst>
              <a:ahLst/>
              <a:cxnLst>
                <a:cxn ang="0">
                  <a:pos x="connsiteX0" y="connsiteY0"/>
                </a:cxn>
                <a:cxn ang="0">
                  <a:pos x="connsiteX1" y="connsiteY1"/>
                </a:cxn>
                <a:cxn ang="0">
                  <a:pos x="connsiteX2" y="connsiteY2"/>
                </a:cxn>
              </a:cxnLst>
              <a:rect l="l" t="t" r="r" b="b"/>
              <a:pathLst>
                <a:path w="3096344" h="3384376">
                  <a:moveTo>
                    <a:pt x="0" y="1800200"/>
                  </a:moveTo>
                  <a:lnTo>
                    <a:pt x="2664296" y="3384376"/>
                  </a:lnTo>
                  <a:lnTo>
                    <a:pt x="3096344"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Tree>
    <p:extLst>
      <p:ext uri="{BB962C8B-B14F-4D97-AF65-F5344CB8AC3E}">
        <p14:creationId xmlns:p14="http://schemas.microsoft.com/office/powerpoint/2010/main" val="378620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Path integral</a:t>
            </a:r>
            <a:r>
              <a:rPr lang="cs-CZ" dirty="0" smtClean="0"/>
              <a:t/>
            </a:r>
            <a:br>
              <a:rPr lang="cs-CZ" dirty="0" smtClean="0"/>
            </a:br>
            <a:endParaRPr lang="cs-CZ" dirty="0"/>
          </a:p>
        </p:txBody>
      </p:sp>
      <p:grpSp>
        <p:nvGrpSpPr>
          <p:cNvPr id="57" name="Skupina 56"/>
          <p:cNvGrpSpPr/>
          <p:nvPr/>
        </p:nvGrpSpPr>
        <p:grpSpPr>
          <a:xfrm>
            <a:off x="2804978" y="2281895"/>
            <a:ext cx="3534044" cy="2227225"/>
            <a:chOff x="677916" y="1700808"/>
            <a:chExt cx="3534044" cy="2227225"/>
          </a:xfrm>
        </p:grpSpPr>
        <p:sp>
          <p:nvSpPr>
            <p:cNvPr id="10" name="Obdélník 9"/>
            <p:cNvSpPr/>
            <p:nvPr/>
          </p:nvSpPr>
          <p:spPr>
            <a:xfrm>
              <a:off x="971600" y="1700808"/>
              <a:ext cx="3240360" cy="864096"/>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7828" name="Object 4"/>
            <p:cNvGraphicFramePr>
              <a:graphicFrameLocks noChangeAspect="1"/>
            </p:cNvGraphicFramePr>
            <p:nvPr/>
          </p:nvGraphicFramePr>
          <p:xfrm>
            <a:off x="1043608" y="1772816"/>
            <a:ext cx="3081338" cy="730250"/>
          </p:xfrm>
          <a:graphic>
            <a:graphicData uri="http://schemas.openxmlformats.org/presentationml/2006/ole">
              <mc:AlternateContent xmlns:mc="http://schemas.openxmlformats.org/markup-compatibility/2006">
                <mc:Choice xmlns:v="urn:schemas-microsoft-com:vml" Requires="v">
                  <p:oleObj spid="_x0000_s444467" name="Rovnice" r:id="rId4" imgW="1206500" imgH="292100" progId="Equation.3">
                    <p:embed/>
                  </p:oleObj>
                </mc:Choice>
                <mc:Fallback>
                  <p:oleObj name="Rovnice" r:id="rId4" imgW="1206500" imgH="292100" progId="Equation.3">
                    <p:embed/>
                    <p:pic>
                      <p:nvPicPr>
                        <p:cNvPr id="0" name=""/>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1043608" y="1772816"/>
                          <a:ext cx="3081338" cy="73025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cxnSp>
          <p:nvCxnSpPr>
            <p:cNvPr id="14" name="Přímá spojovací čára 13"/>
            <p:cNvCxnSpPr/>
            <p:nvPr/>
          </p:nvCxnSpPr>
          <p:spPr>
            <a:xfrm>
              <a:off x="1043608" y="2420888"/>
              <a:ext cx="36004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rot="18481350">
              <a:off x="223625" y="2843669"/>
              <a:ext cx="1277914" cy="369332"/>
            </a:xfrm>
            <a:prstGeom prst="rect">
              <a:avLst/>
            </a:prstGeom>
            <a:noFill/>
          </p:spPr>
          <p:txBody>
            <a:bodyPr wrap="none" rtlCol="0">
              <a:spAutoFit/>
            </a:bodyPr>
            <a:lstStyle/>
            <a:p>
              <a:r>
                <a:rPr lang="en-US" dirty="0" smtClean="0">
                  <a:solidFill>
                    <a:schemeClr val="accent1"/>
                  </a:solidFill>
                  <a:latin typeface="+mn-lt"/>
                </a:rPr>
                <a:t>pixel value</a:t>
              </a:r>
              <a:endParaRPr lang="cs-CZ" dirty="0" smtClean="0">
                <a:solidFill>
                  <a:schemeClr val="accent1"/>
                </a:solidFill>
                <a:latin typeface="+mn-lt"/>
              </a:endParaRPr>
            </a:p>
          </p:txBody>
        </p:sp>
        <p:cxnSp>
          <p:nvCxnSpPr>
            <p:cNvPr id="16" name="Přímá spojovací čára 15"/>
            <p:cNvCxnSpPr/>
            <p:nvPr/>
          </p:nvCxnSpPr>
          <p:spPr>
            <a:xfrm>
              <a:off x="1779056" y="2492896"/>
              <a:ext cx="3600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a:off x="2195736" y="2420888"/>
              <a:ext cx="7920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rot="18481350">
              <a:off x="1131120" y="2793458"/>
              <a:ext cx="1051891" cy="369332"/>
            </a:xfrm>
            <a:prstGeom prst="rect">
              <a:avLst/>
            </a:prstGeom>
            <a:noFill/>
          </p:spPr>
          <p:txBody>
            <a:bodyPr wrap="none" rtlCol="0">
              <a:spAutoFit/>
            </a:bodyPr>
            <a:lstStyle/>
            <a:p>
              <a:r>
                <a:rPr lang="en-US" dirty="0" smtClean="0">
                  <a:solidFill>
                    <a:schemeClr val="accent2"/>
                  </a:solidFill>
                  <a:latin typeface="+mn-lt"/>
                </a:rPr>
                <a:t>all paths</a:t>
              </a:r>
              <a:endParaRPr lang="cs-CZ" dirty="0" smtClean="0">
                <a:solidFill>
                  <a:schemeClr val="accent2"/>
                </a:solidFill>
                <a:latin typeface="+mn-lt"/>
              </a:endParaRPr>
            </a:p>
          </p:txBody>
        </p:sp>
        <p:sp>
          <p:nvSpPr>
            <p:cNvPr id="23" name="TextovéPole 22"/>
            <p:cNvSpPr txBox="1"/>
            <p:nvPr/>
          </p:nvSpPr>
          <p:spPr>
            <a:xfrm rot="18481350">
              <a:off x="1584858" y="2851295"/>
              <a:ext cx="1507144" cy="646331"/>
            </a:xfrm>
            <a:prstGeom prst="rect">
              <a:avLst/>
            </a:prstGeom>
            <a:noFill/>
          </p:spPr>
          <p:txBody>
            <a:bodyPr wrap="none" rtlCol="0">
              <a:spAutoFit/>
            </a:bodyPr>
            <a:lstStyle/>
            <a:p>
              <a:pPr algn="r"/>
              <a:r>
                <a:rPr lang="en-US" dirty="0" smtClean="0">
                  <a:solidFill>
                    <a:schemeClr val="accent1"/>
                  </a:solidFill>
                  <a:latin typeface="+mn-lt"/>
                </a:rPr>
                <a:t>contribution</a:t>
              </a:r>
              <a:br>
                <a:rPr lang="en-US" dirty="0" smtClean="0">
                  <a:solidFill>
                    <a:schemeClr val="accent1"/>
                  </a:solidFill>
                  <a:latin typeface="+mn-lt"/>
                </a:rPr>
              </a:br>
              <a:r>
                <a:rPr lang="en-US" dirty="0" smtClean="0">
                  <a:solidFill>
                    <a:schemeClr val="accent1"/>
                  </a:solidFill>
                  <a:latin typeface="+mn-lt"/>
                </a:rPr>
                <a:t>function</a:t>
              </a:r>
              <a:endParaRPr lang="cs-CZ" dirty="0" smtClean="0">
                <a:solidFill>
                  <a:schemeClr val="accent1"/>
                </a:solidFill>
                <a:latin typeface="+mn-lt"/>
              </a:endParaRPr>
            </a:p>
          </p:txBody>
        </p:sp>
      </p:grpSp>
      <p:sp>
        <p:nvSpPr>
          <p:cNvPr id="19" name="Zástupný symbol pro zápatí 18"/>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427510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b="1" dirty="0" smtClean="0"/>
              <a:t>Rendering :</a:t>
            </a:r>
            <a:br>
              <a:rPr lang="en-US" b="1" dirty="0" smtClean="0"/>
            </a:br>
            <a:r>
              <a:rPr lang="en-US" b="1" dirty="0" smtClean="0"/>
              <a:t/>
            </a:r>
            <a:br>
              <a:rPr lang="en-US" b="1" dirty="0" smtClean="0"/>
            </a:br>
            <a:r>
              <a:rPr lang="en-US" b="1" dirty="0" smtClean="0"/>
              <a:t> Evaluating the path integral</a:t>
            </a:r>
            <a:endParaRPr lang="en-US" b="1" dirty="0"/>
          </a:p>
        </p:txBody>
      </p:sp>
      <p:sp>
        <p:nvSpPr>
          <p:cNvPr id="4" name="Subtitle 3"/>
          <p:cNvSpPr>
            <a:spLocks noGrp="1"/>
          </p:cNvSpPr>
          <p:nvPr>
            <p:ph type="subTitle" idx="1"/>
          </p:nvPr>
        </p:nvSpPr>
        <p:spPr/>
        <p:txBody>
          <a:bodyPr/>
          <a:lstStyle/>
          <a:p>
            <a:endParaRPr lang="cs-CZ"/>
          </a:p>
        </p:txBody>
      </p:sp>
    </p:spTree>
    <p:extLst>
      <p:ext uri="{BB962C8B-B14F-4D97-AF65-F5344CB8AC3E}">
        <p14:creationId xmlns:p14="http://schemas.microsoft.com/office/powerpoint/2010/main" val="23983232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Path Tracing </a:t>
            </a:r>
            <a:r>
              <a:rPr lang="en-US" dirty="0" err="1" smtClean="0"/>
              <a:t>funguje</a:t>
            </a:r>
            <a:r>
              <a:rPr lang="en-US" dirty="0" smtClean="0"/>
              <a:t>! </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pPr>
              <a:defRPr/>
            </a:pPr>
            <a:r>
              <a:rPr lang="en-US" altLang="en-US" smtClean="0"/>
              <a:t>PG III (NPGR010) - J. Křivánek 2014</a:t>
            </a:r>
            <a:endParaRPr lang="en-US" altLang="en-US"/>
          </a:p>
        </p:txBody>
      </p:sp>
      <p:pic>
        <p:nvPicPr>
          <p:cNvPr id="599042" name="Picture 2" descr="http://corona-renderer.com/img/gallery/full/deadclown-grapes.jpg"/>
          <p:cNvPicPr>
            <a:picLocks noChangeAspect="1" noChangeArrowheads="1"/>
          </p:cNvPicPr>
          <p:nvPr/>
        </p:nvPicPr>
        <p:blipFill>
          <a:blip r:embed="rId2" cstate="print"/>
          <a:srcRect/>
          <a:stretch>
            <a:fillRect/>
          </a:stretch>
        </p:blipFill>
        <p:spPr bwMode="auto">
          <a:xfrm>
            <a:off x="0" y="1167945"/>
            <a:ext cx="9144000" cy="5141375"/>
          </a:xfrm>
          <a:prstGeom prst="rect">
            <a:avLst/>
          </a:prstGeom>
          <a:noFill/>
        </p:spPr>
      </p:pic>
      <p:sp>
        <p:nvSpPr>
          <p:cNvPr id="10" name="TextovéPole 9"/>
          <p:cNvSpPr txBox="1"/>
          <p:nvPr/>
        </p:nvSpPr>
        <p:spPr>
          <a:xfrm>
            <a:off x="6084168" y="5877272"/>
            <a:ext cx="3059832" cy="369332"/>
          </a:xfrm>
          <a:prstGeom prst="rect">
            <a:avLst/>
          </a:prstGeom>
          <a:solidFill>
            <a:schemeClr val="bg1">
              <a:alpha val="17000"/>
            </a:schemeClr>
          </a:solidFill>
        </p:spPr>
        <p:txBody>
          <a:bodyPr wrap="square" rtlCol="0">
            <a:spAutoFit/>
          </a:bodyPr>
          <a:lstStyle/>
          <a:p>
            <a:r>
              <a:rPr lang="en-US" dirty="0" smtClean="0">
                <a:solidFill>
                  <a:schemeClr val="bg1"/>
                </a:solidFill>
                <a:latin typeface="+mj-lt"/>
              </a:rPr>
              <a:t>Martin </a:t>
            </a:r>
            <a:r>
              <a:rPr lang="en-US" dirty="0" err="1" smtClean="0">
                <a:solidFill>
                  <a:schemeClr val="bg1"/>
                </a:solidFill>
                <a:latin typeface="+mj-lt"/>
              </a:rPr>
              <a:t>Geupel</a:t>
            </a:r>
            <a:r>
              <a:rPr lang="en-US" dirty="0" smtClean="0">
                <a:solidFill>
                  <a:schemeClr val="bg1"/>
                </a:solidFill>
                <a:latin typeface="+mj-lt"/>
              </a:rPr>
              <a:t> (</a:t>
            </a:r>
            <a:r>
              <a:rPr lang="en-US" dirty="0" err="1" smtClean="0">
                <a:solidFill>
                  <a:schemeClr val="bg1"/>
                </a:solidFill>
                <a:latin typeface="+mj-lt"/>
              </a:rPr>
              <a:t>DeadClown</a:t>
            </a:r>
            <a:r>
              <a:rPr lang="en-US" dirty="0" smtClean="0">
                <a:solidFill>
                  <a:schemeClr val="bg1"/>
                </a:solidFill>
                <a:latin typeface="+mj-lt"/>
              </a:rPr>
              <a:t>)</a:t>
            </a:r>
          </a:p>
        </p:txBody>
      </p:sp>
      <p:pic>
        <p:nvPicPr>
          <p:cNvPr id="11" name="Picture 2" descr="Corona Alpha fo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32" y="1273323"/>
            <a:ext cx="293370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7684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Path integral</a:t>
            </a:r>
            <a:r>
              <a:rPr lang="cs-CZ" dirty="0" smtClean="0"/>
              <a:t/>
            </a:r>
            <a:br>
              <a:rPr lang="cs-CZ" dirty="0" smtClean="0"/>
            </a:br>
            <a:endParaRPr lang="cs-CZ" dirty="0"/>
          </a:p>
        </p:txBody>
      </p:sp>
      <p:grpSp>
        <p:nvGrpSpPr>
          <p:cNvPr id="3" name="Skupina 56"/>
          <p:cNvGrpSpPr/>
          <p:nvPr/>
        </p:nvGrpSpPr>
        <p:grpSpPr>
          <a:xfrm>
            <a:off x="2804978" y="2281895"/>
            <a:ext cx="3534044" cy="2227225"/>
            <a:chOff x="677916" y="1700808"/>
            <a:chExt cx="3534044" cy="2227225"/>
          </a:xfrm>
        </p:grpSpPr>
        <p:sp>
          <p:nvSpPr>
            <p:cNvPr id="10" name="Obdélník 9"/>
            <p:cNvSpPr/>
            <p:nvPr/>
          </p:nvSpPr>
          <p:spPr>
            <a:xfrm>
              <a:off x="971600" y="1700808"/>
              <a:ext cx="3240360" cy="864096"/>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7828" name="Object 4"/>
            <p:cNvGraphicFramePr>
              <a:graphicFrameLocks noChangeAspect="1"/>
            </p:cNvGraphicFramePr>
            <p:nvPr/>
          </p:nvGraphicFramePr>
          <p:xfrm>
            <a:off x="1043608" y="1772816"/>
            <a:ext cx="3081338" cy="730250"/>
          </p:xfrm>
          <a:graphic>
            <a:graphicData uri="http://schemas.openxmlformats.org/presentationml/2006/ole">
              <mc:AlternateContent xmlns:mc="http://schemas.openxmlformats.org/markup-compatibility/2006">
                <mc:Choice xmlns:v="urn:schemas-microsoft-com:vml" Requires="v">
                  <p:oleObj spid="_x0000_s445489" name="Rovnice" r:id="rId4" imgW="1206500" imgH="292100" progId="Equation.3">
                    <p:embed/>
                  </p:oleObj>
                </mc:Choice>
                <mc:Fallback>
                  <p:oleObj name="Rovnice" r:id="rId4" imgW="1206500" imgH="292100" progId="Equation.3">
                    <p:embed/>
                    <p:pic>
                      <p:nvPicPr>
                        <p:cNvPr id="0" name=""/>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1043608" y="1772816"/>
                          <a:ext cx="3081338" cy="73025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cxnSp>
          <p:nvCxnSpPr>
            <p:cNvPr id="14" name="Přímá spojovací čára 13"/>
            <p:cNvCxnSpPr/>
            <p:nvPr/>
          </p:nvCxnSpPr>
          <p:spPr>
            <a:xfrm>
              <a:off x="1043608" y="2420888"/>
              <a:ext cx="36004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rot="18481350">
              <a:off x="223625" y="2843669"/>
              <a:ext cx="1277914" cy="369332"/>
            </a:xfrm>
            <a:prstGeom prst="rect">
              <a:avLst/>
            </a:prstGeom>
            <a:noFill/>
          </p:spPr>
          <p:txBody>
            <a:bodyPr wrap="none" rtlCol="0">
              <a:spAutoFit/>
            </a:bodyPr>
            <a:lstStyle/>
            <a:p>
              <a:r>
                <a:rPr lang="en-US" dirty="0" smtClean="0">
                  <a:solidFill>
                    <a:schemeClr val="accent1"/>
                  </a:solidFill>
                  <a:latin typeface="+mn-lt"/>
                </a:rPr>
                <a:t>pixel value</a:t>
              </a:r>
              <a:endParaRPr lang="cs-CZ" dirty="0" smtClean="0">
                <a:solidFill>
                  <a:schemeClr val="accent1"/>
                </a:solidFill>
                <a:latin typeface="+mn-lt"/>
              </a:endParaRPr>
            </a:p>
          </p:txBody>
        </p:sp>
        <p:cxnSp>
          <p:nvCxnSpPr>
            <p:cNvPr id="16" name="Přímá spojovací čára 15"/>
            <p:cNvCxnSpPr/>
            <p:nvPr/>
          </p:nvCxnSpPr>
          <p:spPr>
            <a:xfrm>
              <a:off x="1779056" y="2492896"/>
              <a:ext cx="3600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a:off x="2195736" y="2420888"/>
              <a:ext cx="7920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rot="18481350">
              <a:off x="1131120" y="2793458"/>
              <a:ext cx="1051891" cy="369332"/>
            </a:xfrm>
            <a:prstGeom prst="rect">
              <a:avLst/>
            </a:prstGeom>
            <a:noFill/>
          </p:spPr>
          <p:txBody>
            <a:bodyPr wrap="none" rtlCol="0">
              <a:spAutoFit/>
            </a:bodyPr>
            <a:lstStyle/>
            <a:p>
              <a:r>
                <a:rPr lang="en-US" dirty="0" smtClean="0">
                  <a:solidFill>
                    <a:schemeClr val="accent2"/>
                  </a:solidFill>
                  <a:latin typeface="+mn-lt"/>
                </a:rPr>
                <a:t>all paths</a:t>
              </a:r>
              <a:endParaRPr lang="cs-CZ" dirty="0" smtClean="0">
                <a:solidFill>
                  <a:schemeClr val="accent2"/>
                </a:solidFill>
                <a:latin typeface="+mn-lt"/>
              </a:endParaRPr>
            </a:p>
          </p:txBody>
        </p:sp>
        <p:sp>
          <p:nvSpPr>
            <p:cNvPr id="23" name="TextovéPole 22"/>
            <p:cNvSpPr txBox="1"/>
            <p:nvPr/>
          </p:nvSpPr>
          <p:spPr>
            <a:xfrm rot="18481350">
              <a:off x="1584858" y="2851295"/>
              <a:ext cx="1507144" cy="646331"/>
            </a:xfrm>
            <a:prstGeom prst="rect">
              <a:avLst/>
            </a:prstGeom>
            <a:noFill/>
          </p:spPr>
          <p:txBody>
            <a:bodyPr wrap="none" rtlCol="0">
              <a:spAutoFit/>
            </a:bodyPr>
            <a:lstStyle/>
            <a:p>
              <a:pPr algn="r"/>
              <a:r>
                <a:rPr lang="en-US" dirty="0" smtClean="0">
                  <a:solidFill>
                    <a:schemeClr val="accent1"/>
                  </a:solidFill>
                  <a:latin typeface="+mn-lt"/>
                </a:rPr>
                <a:t>contribution</a:t>
              </a:r>
              <a:br>
                <a:rPr lang="en-US" dirty="0" smtClean="0">
                  <a:solidFill>
                    <a:schemeClr val="accent1"/>
                  </a:solidFill>
                  <a:latin typeface="+mn-lt"/>
                </a:rPr>
              </a:br>
              <a:r>
                <a:rPr lang="en-US" dirty="0" smtClean="0">
                  <a:solidFill>
                    <a:schemeClr val="accent1"/>
                  </a:solidFill>
                  <a:latin typeface="+mn-lt"/>
                </a:rPr>
                <a:t>function</a:t>
              </a:r>
              <a:endParaRPr lang="cs-CZ" dirty="0" smtClean="0">
                <a:solidFill>
                  <a:schemeClr val="accent1"/>
                </a:solidFill>
                <a:latin typeface="+mn-lt"/>
              </a:endParaRPr>
            </a:p>
          </p:txBody>
        </p:sp>
      </p:grpSp>
      <p:sp>
        <p:nvSpPr>
          <p:cNvPr id="60" name="Content Placeholder 1"/>
          <p:cNvSpPr txBox="1">
            <a:spLocks/>
          </p:cNvSpPr>
          <p:nvPr/>
        </p:nvSpPr>
        <p:spPr bwMode="auto">
          <a:xfrm>
            <a:off x="457200" y="4581128"/>
            <a:ext cx="8229600" cy="15497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chemeClr val="accent1"/>
              </a:buClr>
              <a:buSzPct val="65000"/>
              <a:buFont typeface="Wingdings" pitchFamily="2" charset="2"/>
              <a:buChar char="n"/>
            </a:pPr>
            <a:r>
              <a:rPr lang="en-US" sz="2400" b="1" dirty="0" smtClean="0">
                <a:latin typeface="+mn-lt"/>
              </a:rPr>
              <a:t>Monte Carlo integration</a:t>
            </a:r>
            <a:endParaRPr lang="cs-CZ" sz="2400" dirty="0" smtClean="0">
              <a:latin typeface="+mn-lt"/>
            </a:endParaRPr>
          </a:p>
        </p:txBody>
      </p:sp>
      <p:sp>
        <p:nvSpPr>
          <p:cNvPr id="21" name="Zástupný symbol pro zápatí 20"/>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122289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Monte Carlo integration</a:t>
            </a:r>
            <a:endParaRPr lang="en-US" dirty="0"/>
          </a:p>
        </p:txBody>
      </p:sp>
      <p:sp>
        <p:nvSpPr>
          <p:cNvPr id="3" name="Zástupný symbol pro obsah 2"/>
          <p:cNvSpPr>
            <a:spLocks noGrp="1"/>
          </p:cNvSpPr>
          <p:nvPr>
            <p:ph idx="1"/>
          </p:nvPr>
        </p:nvSpPr>
        <p:spPr>
          <a:xfrm>
            <a:off x="457200" y="1066800"/>
            <a:ext cx="8435280" cy="5064125"/>
          </a:xfrm>
        </p:spPr>
        <p:txBody>
          <a:bodyPr/>
          <a:lstStyle/>
          <a:p>
            <a:r>
              <a:rPr lang="en-US" dirty="0" smtClean="0"/>
              <a:t>General approach to numerical evaluation of integrals</a:t>
            </a:r>
            <a:endParaRPr lang="en-US" dirty="0"/>
          </a:p>
        </p:txBody>
      </p:sp>
      <p:sp>
        <p:nvSpPr>
          <p:cNvPr id="6" name="Volný tvar 5"/>
          <p:cNvSpPr/>
          <p:nvPr/>
        </p:nvSpPr>
        <p:spPr>
          <a:xfrm>
            <a:off x="487329" y="2309953"/>
            <a:ext cx="4384440" cy="2698560"/>
          </a:xfrm>
          <a:custGeom>
            <a:avLst/>
            <a:gdLst>
              <a:gd name="f0" fmla="val 0"/>
              <a:gd name="f1" fmla="val 1392"/>
              <a:gd name="f2" fmla="val 192"/>
              <a:gd name="f3" fmla="val 816"/>
              <a:gd name="f4" fmla="val 432"/>
              <a:gd name="f5" fmla="val 336"/>
              <a:gd name="f6" fmla="val 720"/>
              <a:gd name="f7" fmla="val 48"/>
              <a:gd name="f8" fmla="val 864"/>
              <a:gd name="f9" fmla="val 960"/>
              <a:gd name="f10" fmla="val 1104"/>
              <a:gd name="f11" fmla="val 1248"/>
              <a:gd name="f12" fmla="val 1536"/>
              <a:gd name="f13" fmla="val 576"/>
              <a:gd name="f14" fmla="val 1680"/>
              <a:gd name="f15" fmla="val 624"/>
              <a:gd name="f16" fmla="val 1824"/>
              <a:gd name="f17" fmla="val 1968"/>
              <a:gd name="f18" fmla="val 528"/>
              <a:gd name="f19" fmla="val 2064"/>
              <a:gd name="f20" fmla="val 480"/>
              <a:gd name="f21" fmla="val 2208"/>
              <a:gd name="f22" fmla="val 2352"/>
              <a:gd name="f23" fmla="val 2448"/>
              <a:gd name="f24" fmla="val 2592"/>
              <a:gd name="f25" fmla="val 2736"/>
              <a:gd name="f26" fmla="val 768"/>
              <a:gd name="f27" fmla="val 2832"/>
              <a:gd name="f28" fmla="val 912"/>
              <a:gd name="f29" fmla="val 2928"/>
              <a:gd name="f30" fmla="val 3024"/>
              <a:gd name="f31" fmla="val 1200"/>
              <a:gd name="f32" fmla="val 3120"/>
              <a:gd name="f33" fmla="val 1920"/>
            </a:gdLst>
            <a:ahLst/>
            <a:cxnLst>
              <a:cxn ang="3cd4">
                <a:pos x="hc" y="t"/>
              </a:cxn>
              <a:cxn ang="0">
                <a:pos x="r" y="vc"/>
              </a:cxn>
              <a:cxn ang="cd4">
                <a:pos x="hc" y="b"/>
              </a:cxn>
              <a:cxn ang="cd2">
                <a:pos x="l" y="vc"/>
              </a:cxn>
            </a:cxnLst>
            <a:rect l="l" t="t" r="r" b="b"/>
            <a:pathLst>
              <a:path w="3121" h="1921">
                <a:moveTo>
                  <a:pt x="f0" y="f1"/>
                </a:moveTo>
                <a:lnTo>
                  <a:pt x="f2" y="f3"/>
                </a:lnTo>
                <a:lnTo>
                  <a:pt x="f4" y="f5"/>
                </a:lnTo>
                <a:lnTo>
                  <a:pt x="f6" y="f7"/>
                </a:lnTo>
                <a:lnTo>
                  <a:pt x="f8" y="f0"/>
                </a:lnTo>
                <a:lnTo>
                  <a:pt x="f9" y="f0"/>
                </a:lnTo>
                <a:lnTo>
                  <a:pt x="f10" y="f7"/>
                </a:lnTo>
                <a:lnTo>
                  <a:pt x="f11" y="f2"/>
                </a:lnTo>
                <a:lnTo>
                  <a:pt x="f1" y="f4"/>
                </a:lnTo>
                <a:lnTo>
                  <a:pt x="f12" y="f13"/>
                </a:lnTo>
                <a:lnTo>
                  <a:pt x="f14" y="f15"/>
                </a:lnTo>
                <a:lnTo>
                  <a:pt x="f16" y="f15"/>
                </a:lnTo>
                <a:lnTo>
                  <a:pt x="f17" y="f18"/>
                </a:lnTo>
                <a:lnTo>
                  <a:pt x="f19" y="f20"/>
                </a:lnTo>
                <a:lnTo>
                  <a:pt x="f21" y="f20"/>
                </a:lnTo>
                <a:lnTo>
                  <a:pt x="f22" y="f20"/>
                </a:lnTo>
                <a:lnTo>
                  <a:pt x="f23" y="f18"/>
                </a:lnTo>
                <a:lnTo>
                  <a:pt x="f24" y="f15"/>
                </a:lnTo>
                <a:lnTo>
                  <a:pt x="f25" y="f26"/>
                </a:lnTo>
                <a:lnTo>
                  <a:pt x="f27" y="f28"/>
                </a:lnTo>
                <a:lnTo>
                  <a:pt x="f29" y="f10"/>
                </a:lnTo>
                <a:lnTo>
                  <a:pt x="f30" y="f31"/>
                </a:lnTo>
                <a:lnTo>
                  <a:pt x="f32" y="f11"/>
                </a:lnTo>
                <a:lnTo>
                  <a:pt x="f32" y="f33"/>
                </a:lnTo>
                <a:lnTo>
                  <a:pt x="f0" y="f33"/>
                </a:lnTo>
                <a:lnTo>
                  <a:pt x="f0" y="f1"/>
                </a:lnTo>
              </a:path>
            </a:pathLst>
          </a:custGeom>
          <a:noFill/>
          <a:ln w="36000">
            <a:solidFill>
              <a:srgbClr val="FFC000"/>
            </a:solidFill>
            <a:prstDash val="solid"/>
            <a:round/>
          </a:ln>
        </p:spPr>
        <p:txBody>
          <a:bodyPr vert="horz" wrap="square" lIns="101520" tIns="58320" rIns="101520" bIns="583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7" name="Volný tvar 6"/>
          <p:cNvSpPr/>
          <p:nvPr/>
        </p:nvSpPr>
        <p:spPr>
          <a:xfrm>
            <a:off x="498849" y="1916832"/>
            <a:ext cx="4359960" cy="3079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6000">
            <a:solidFill>
              <a:schemeClr val="tx1"/>
            </a:solidFill>
            <a:prstDash val="solid"/>
            <a:miter/>
          </a:ln>
        </p:spPr>
        <p:txBody>
          <a:bodyPr vert="horz" wrap="none" lIns="95040" tIns="51840" rIns="95040" bIns="5184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nvGrpSpPr>
          <p:cNvPr id="4" name="Group 32"/>
          <p:cNvGrpSpPr/>
          <p:nvPr/>
        </p:nvGrpSpPr>
        <p:grpSpPr>
          <a:xfrm>
            <a:off x="2012649" y="2532432"/>
            <a:ext cx="461600" cy="3058656"/>
            <a:chOff x="1993921" y="2977800"/>
            <a:chExt cx="461600" cy="3058656"/>
          </a:xfrm>
        </p:grpSpPr>
        <p:sp>
          <p:nvSpPr>
            <p:cNvPr id="5" name="Volný tvar 4"/>
            <p:cNvSpPr/>
            <p:nvPr/>
          </p:nvSpPr>
          <p:spPr>
            <a:xfrm>
              <a:off x="1993921" y="5534161"/>
              <a:ext cx="461600"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US" sz="2800" i="1" u="none" strike="noStrike" dirty="0" smtClean="0">
                  <a:ln>
                    <a:noFill/>
                  </a:ln>
                  <a:latin typeface="Times New Roman" pitchFamily="18" charset="0"/>
                  <a:ea typeface="Lucida Sans Unicode" pitchFamily="2"/>
                  <a:cs typeface="Times New Roman" pitchFamily="18" charset="0"/>
                </a:rPr>
                <a:t>x</a:t>
              </a:r>
              <a:r>
                <a:rPr lang="cs-CZ" sz="2800" i="0" u="none" strike="noStrike" baseline="-25000" dirty="0" smtClean="0">
                  <a:ln>
                    <a:noFill/>
                  </a:ln>
                  <a:latin typeface="Times New Roman" pitchFamily="18"/>
                  <a:ea typeface="Lucida Sans Unicode" pitchFamily="2"/>
                  <a:cs typeface="Tahoma" pitchFamily="2"/>
                </a:rPr>
                <a:t>1</a:t>
              </a:r>
              <a:endParaRPr lang="cs-CZ" sz="2800" i="0" u="none" strike="noStrike" baseline="-25000" dirty="0">
                <a:ln>
                  <a:noFill/>
                </a:ln>
                <a:latin typeface="Times New Roman" pitchFamily="18"/>
                <a:ea typeface="Lucida Sans Unicode" pitchFamily="2"/>
                <a:cs typeface="Tahoma" pitchFamily="2"/>
              </a:endParaRPr>
            </a:p>
          </p:txBody>
        </p:sp>
        <p:sp>
          <p:nvSpPr>
            <p:cNvPr id="8" name="Přímá spojovací čára 7"/>
            <p:cNvSpPr/>
            <p:nvPr/>
          </p:nvSpPr>
          <p:spPr>
            <a:xfrm flipV="1">
              <a:off x="2154481" y="2977800"/>
              <a:ext cx="0" cy="2480041"/>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sp>
        <p:nvSpPr>
          <p:cNvPr id="9" name="Volný tvar 8"/>
          <p:cNvSpPr/>
          <p:nvPr/>
        </p:nvSpPr>
        <p:spPr>
          <a:xfrm>
            <a:off x="3902289" y="2435953"/>
            <a:ext cx="720774"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i="1" u="none" strike="noStrike" dirty="0">
                <a:ln>
                  <a:noFill/>
                </a:ln>
                <a:solidFill>
                  <a:srgbClr val="FFC000"/>
                </a:solidFill>
                <a:latin typeface="Times New Roman" pitchFamily="18"/>
                <a:ea typeface="Lucida Sans Unicode" pitchFamily="2"/>
                <a:cs typeface="Tahoma" pitchFamily="2"/>
              </a:rPr>
              <a:t>f</a:t>
            </a:r>
            <a:r>
              <a:rPr lang="cs-CZ" sz="2800" i="0" u="none" strike="noStrike" dirty="0">
                <a:ln>
                  <a:noFill/>
                </a:ln>
                <a:solidFill>
                  <a:srgbClr val="FFC000"/>
                </a:solidFill>
                <a:latin typeface="Times New Roman" pitchFamily="18"/>
                <a:ea typeface="Lucida Sans Unicode" pitchFamily="2"/>
                <a:cs typeface="Tahoma" pitchFamily="2"/>
              </a:rPr>
              <a:t>(</a:t>
            </a:r>
            <a:r>
              <a:rPr lang="cs-CZ" sz="2800" b="1" i="0" u="none" strike="noStrike" dirty="0">
                <a:ln>
                  <a:noFill/>
                </a:ln>
                <a:solidFill>
                  <a:srgbClr val="FFC000"/>
                </a:solidFill>
                <a:latin typeface="Times New Roman" pitchFamily="18"/>
                <a:ea typeface="Lucida Sans Unicode" pitchFamily="2"/>
                <a:cs typeface="Tahoma" pitchFamily="2"/>
              </a:rPr>
              <a:t>x</a:t>
            </a:r>
            <a:r>
              <a:rPr lang="cs-CZ" sz="2800" i="0" u="none" strike="noStrike" dirty="0">
                <a:ln>
                  <a:noFill/>
                </a:ln>
                <a:solidFill>
                  <a:srgbClr val="FFC000"/>
                </a:solidFill>
                <a:latin typeface="Times New Roman" pitchFamily="18"/>
                <a:ea typeface="Lucida Sans Unicode" pitchFamily="2"/>
                <a:cs typeface="Tahoma" pitchFamily="2"/>
              </a:rPr>
              <a:t>)</a:t>
            </a:r>
          </a:p>
        </p:txBody>
      </p:sp>
      <p:sp>
        <p:nvSpPr>
          <p:cNvPr id="10" name="Volný tvar 9"/>
          <p:cNvSpPr/>
          <p:nvPr/>
        </p:nvSpPr>
        <p:spPr>
          <a:xfrm>
            <a:off x="323528" y="5088793"/>
            <a:ext cx="362021"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i="0" u="none" strike="noStrike" dirty="0">
                <a:ln>
                  <a:noFill/>
                </a:ln>
                <a:latin typeface="Times New Roman" pitchFamily="18"/>
                <a:ea typeface="Lucida Sans Unicode" pitchFamily="2"/>
                <a:cs typeface="Tahoma" pitchFamily="2"/>
              </a:rPr>
              <a:t>0</a:t>
            </a:r>
          </a:p>
        </p:txBody>
      </p:sp>
      <p:sp>
        <p:nvSpPr>
          <p:cNvPr id="11" name="Volný tvar 10"/>
          <p:cNvSpPr/>
          <p:nvPr/>
        </p:nvSpPr>
        <p:spPr>
          <a:xfrm>
            <a:off x="4683849" y="5088793"/>
            <a:ext cx="362021"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i="0" u="none" strike="noStrike" dirty="0">
                <a:ln>
                  <a:noFill/>
                </a:ln>
                <a:latin typeface="Times New Roman" pitchFamily="18"/>
                <a:ea typeface="Lucida Sans Unicode" pitchFamily="2"/>
                <a:cs typeface="Tahoma" pitchFamily="2"/>
              </a:rPr>
              <a:t>1</a:t>
            </a:r>
          </a:p>
        </p:txBody>
      </p:sp>
      <p:grpSp>
        <p:nvGrpSpPr>
          <p:cNvPr id="24" name="Group 38"/>
          <p:cNvGrpSpPr/>
          <p:nvPr/>
        </p:nvGrpSpPr>
        <p:grpSpPr>
          <a:xfrm>
            <a:off x="487329" y="3725833"/>
            <a:ext cx="4384440" cy="810719"/>
            <a:chOff x="468601" y="4171201"/>
            <a:chExt cx="4384440" cy="810719"/>
          </a:xfrm>
        </p:grpSpPr>
        <p:sp>
          <p:nvSpPr>
            <p:cNvPr id="12" name="Volný tvar 11"/>
            <p:cNvSpPr/>
            <p:nvPr/>
          </p:nvSpPr>
          <p:spPr>
            <a:xfrm>
              <a:off x="468601" y="4171201"/>
              <a:ext cx="4384440" cy="810719"/>
            </a:xfrm>
            <a:custGeom>
              <a:avLst/>
              <a:gdLst>
                <a:gd name="f0" fmla="val 0"/>
                <a:gd name="f1" fmla="val 576"/>
                <a:gd name="f2" fmla="val 336"/>
                <a:gd name="f3" fmla="val 288"/>
                <a:gd name="f4" fmla="val 624"/>
                <a:gd name="f5" fmla="val 96"/>
                <a:gd name="f6" fmla="val 864"/>
                <a:gd name="f7" fmla="val 1104"/>
                <a:gd name="f8" fmla="val 1392"/>
                <a:gd name="f9" fmla="val 48"/>
                <a:gd name="f10" fmla="val 1677"/>
                <a:gd name="f11" fmla="val 86"/>
                <a:gd name="f12" fmla="val 1872"/>
                <a:gd name="f13" fmla="val 2109"/>
                <a:gd name="f14" fmla="val 102"/>
                <a:gd name="f15" fmla="val 2307"/>
                <a:gd name="f16" fmla="val 115"/>
                <a:gd name="f17" fmla="val 2496"/>
                <a:gd name="f18" fmla="val 144"/>
                <a:gd name="f19" fmla="val 2832"/>
                <a:gd name="f20" fmla="val 240"/>
                <a:gd name="f21" fmla="val 3072"/>
                <a:gd name="f22" fmla="val 3120"/>
              </a:gdLst>
              <a:ahLst/>
              <a:cxnLst>
                <a:cxn ang="3cd4">
                  <a:pos x="hc" y="t"/>
                </a:cxn>
                <a:cxn ang="0">
                  <a:pos x="r" y="vc"/>
                </a:cxn>
                <a:cxn ang="cd4">
                  <a:pos x="hc" y="b"/>
                </a:cxn>
                <a:cxn ang="cd2">
                  <a:pos x="l" y="vc"/>
                </a:cxn>
              </a:cxnLst>
              <a:rect l="l" t="t" r="r" b="b"/>
              <a:pathLst>
                <a:path w="3121" h="577">
                  <a:moveTo>
                    <a:pt x="f0" y="f1"/>
                  </a:moveTo>
                  <a:lnTo>
                    <a:pt x="f2" y="f3"/>
                  </a:lnTo>
                  <a:lnTo>
                    <a:pt x="f4" y="f5"/>
                  </a:lnTo>
                  <a:lnTo>
                    <a:pt x="f6" y="f0"/>
                  </a:lnTo>
                  <a:lnTo>
                    <a:pt x="f7" y="f0"/>
                  </a:lnTo>
                  <a:lnTo>
                    <a:pt x="f8" y="f9"/>
                  </a:lnTo>
                  <a:lnTo>
                    <a:pt x="f10" y="f11"/>
                  </a:lnTo>
                  <a:lnTo>
                    <a:pt x="f12" y="f5"/>
                  </a:lnTo>
                  <a:lnTo>
                    <a:pt x="f13" y="f14"/>
                  </a:lnTo>
                  <a:lnTo>
                    <a:pt x="f15" y="f16"/>
                  </a:lnTo>
                  <a:lnTo>
                    <a:pt x="f17" y="f18"/>
                  </a:lnTo>
                  <a:lnTo>
                    <a:pt x="f19" y="f20"/>
                  </a:lnTo>
                  <a:lnTo>
                    <a:pt x="f21" y="f3"/>
                  </a:lnTo>
                  <a:lnTo>
                    <a:pt x="f22" y="f3"/>
                  </a:lnTo>
                </a:path>
              </a:pathLst>
            </a:custGeom>
            <a:noFill/>
            <a:ln w="36000">
              <a:solidFill>
                <a:schemeClr val="accent1"/>
              </a:solidFill>
              <a:prstDash val="solid"/>
              <a:round/>
            </a:ln>
          </p:spPr>
          <p:txBody>
            <a:bodyPr vert="horz" wrap="square" lIns="95400" tIns="52200" rIns="95400" bIns="522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13" name="Volný tvar 12"/>
            <p:cNvSpPr/>
            <p:nvPr/>
          </p:nvSpPr>
          <p:spPr>
            <a:xfrm>
              <a:off x="3955561" y="4445881"/>
              <a:ext cx="800859"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i="1" u="none" strike="noStrike" dirty="0">
                  <a:ln>
                    <a:noFill/>
                  </a:ln>
                  <a:solidFill>
                    <a:schemeClr val="accent1"/>
                  </a:solidFill>
                  <a:latin typeface="Times New Roman" pitchFamily="18"/>
                  <a:ea typeface="Lucida Sans Unicode" pitchFamily="2"/>
                  <a:cs typeface="Tahoma" pitchFamily="2"/>
                </a:rPr>
                <a:t>p</a:t>
              </a:r>
              <a:r>
                <a:rPr lang="cs-CZ" sz="2800" i="0" u="none" strike="noStrike" dirty="0">
                  <a:ln>
                    <a:noFill/>
                  </a:ln>
                  <a:solidFill>
                    <a:schemeClr val="accent1"/>
                  </a:solidFill>
                  <a:latin typeface="Times New Roman" pitchFamily="18"/>
                  <a:ea typeface="Lucida Sans Unicode" pitchFamily="2"/>
                  <a:cs typeface="Tahoma" pitchFamily="2"/>
                </a:rPr>
                <a:t>(</a:t>
              </a:r>
              <a:r>
                <a:rPr lang="cs-CZ" sz="2800" b="1" i="0" u="none" strike="noStrike" dirty="0">
                  <a:ln>
                    <a:noFill/>
                  </a:ln>
                  <a:solidFill>
                    <a:schemeClr val="accent1"/>
                  </a:solidFill>
                  <a:latin typeface="Times New Roman" pitchFamily="18"/>
                  <a:ea typeface="Lucida Sans Unicode" pitchFamily="2"/>
                  <a:cs typeface="Tahoma" pitchFamily="2"/>
                </a:rPr>
                <a:t>x</a:t>
              </a:r>
              <a:r>
                <a:rPr lang="cs-CZ" sz="2800" i="0" u="none" strike="noStrike" dirty="0">
                  <a:ln>
                    <a:noFill/>
                  </a:ln>
                  <a:solidFill>
                    <a:schemeClr val="accent1"/>
                  </a:solidFill>
                  <a:latin typeface="Times New Roman" pitchFamily="18"/>
                  <a:ea typeface="Lucida Sans Unicode" pitchFamily="2"/>
                  <a:cs typeface="Tahoma" pitchFamily="2"/>
                </a:rPr>
                <a:t>)</a:t>
              </a:r>
            </a:p>
          </p:txBody>
        </p:sp>
      </p:grpSp>
      <p:grpSp>
        <p:nvGrpSpPr>
          <p:cNvPr id="25" name="Group 36"/>
          <p:cNvGrpSpPr/>
          <p:nvPr/>
        </p:nvGrpSpPr>
        <p:grpSpPr>
          <a:xfrm>
            <a:off x="3091568" y="3027793"/>
            <a:ext cx="461600" cy="2563295"/>
            <a:chOff x="3072840" y="3473161"/>
            <a:chExt cx="461600" cy="2563295"/>
          </a:xfrm>
        </p:grpSpPr>
        <p:sp>
          <p:nvSpPr>
            <p:cNvPr id="14" name="Volný tvar 13"/>
            <p:cNvSpPr/>
            <p:nvPr/>
          </p:nvSpPr>
          <p:spPr>
            <a:xfrm>
              <a:off x="3072840" y="5534161"/>
              <a:ext cx="461600"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US" sz="2800" i="1" u="none" strike="noStrike" dirty="0" smtClean="0">
                  <a:ln>
                    <a:noFill/>
                  </a:ln>
                  <a:latin typeface="Times New Roman" pitchFamily="18" charset="0"/>
                  <a:ea typeface="Lucida Sans Unicode" pitchFamily="2"/>
                  <a:cs typeface="Times New Roman" pitchFamily="18" charset="0"/>
                </a:rPr>
                <a:t>x</a:t>
              </a:r>
              <a:r>
                <a:rPr lang="cs-CZ" sz="2800" i="0" u="none" strike="noStrike" baseline="-25000" dirty="0" smtClean="0">
                  <a:ln>
                    <a:noFill/>
                  </a:ln>
                  <a:latin typeface="Times New Roman" pitchFamily="18"/>
                  <a:ea typeface="Lucida Sans Unicode" pitchFamily="2"/>
                  <a:cs typeface="Tahoma" pitchFamily="2"/>
                </a:rPr>
                <a:t>2</a:t>
              </a:r>
              <a:endParaRPr lang="cs-CZ" sz="2800" i="0" u="none" strike="noStrike" baseline="-25000" dirty="0">
                <a:ln>
                  <a:noFill/>
                </a:ln>
                <a:latin typeface="Times New Roman" pitchFamily="18"/>
                <a:ea typeface="Lucida Sans Unicode" pitchFamily="2"/>
                <a:cs typeface="Tahoma" pitchFamily="2"/>
              </a:endParaRPr>
            </a:p>
          </p:txBody>
        </p:sp>
        <p:sp>
          <p:nvSpPr>
            <p:cNvPr id="15" name="Přímá spojovací čára 14"/>
            <p:cNvSpPr/>
            <p:nvPr/>
          </p:nvSpPr>
          <p:spPr>
            <a:xfrm flipV="1">
              <a:off x="3300721" y="3473161"/>
              <a:ext cx="0" cy="198324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grpSp>
        <p:nvGrpSpPr>
          <p:cNvPr id="27" name="Group 34"/>
          <p:cNvGrpSpPr/>
          <p:nvPr/>
        </p:nvGrpSpPr>
        <p:grpSpPr>
          <a:xfrm>
            <a:off x="1675689" y="2332633"/>
            <a:ext cx="461600" cy="3258455"/>
            <a:chOff x="1656961" y="2778001"/>
            <a:chExt cx="461600" cy="3258455"/>
          </a:xfrm>
        </p:grpSpPr>
        <p:sp>
          <p:nvSpPr>
            <p:cNvPr id="16" name="Volný tvar 15"/>
            <p:cNvSpPr/>
            <p:nvPr/>
          </p:nvSpPr>
          <p:spPr>
            <a:xfrm>
              <a:off x="1656961" y="5534161"/>
              <a:ext cx="461600"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US" sz="2800" i="1" u="none" strike="noStrike" dirty="0" smtClean="0">
                  <a:ln>
                    <a:noFill/>
                  </a:ln>
                  <a:latin typeface="Times New Roman" pitchFamily="18" charset="0"/>
                  <a:ea typeface="Lucida Sans Unicode" pitchFamily="2"/>
                  <a:cs typeface="Times New Roman" pitchFamily="18" charset="0"/>
                </a:rPr>
                <a:t>x</a:t>
              </a:r>
              <a:r>
                <a:rPr lang="cs-CZ" sz="2800" i="0" u="none" strike="noStrike" baseline="-25000" dirty="0" smtClean="0">
                  <a:ln>
                    <a:noFill/>
                  </a:ln>
                  <a:latin typeface="Times New Roman" pitchFamily="18"/>
                  <a:ea typeface="Lucida Sans Unicode" pitchFamily="2"/>
                  <a:cs typeface="Tahoma" pitchFamily="2"/>
                </a:rPr>
                <a:t>3</a:t>
              </a:r>
              <a:endParaRPr lang="cs-CZ" sz="2800" i="0" u="none" strike="noStrike" baseline="-25000" dirty="0">
                <a:ln>
                  <a:noFill/>
                </a:ln>
                <a:latin typeface="Times New Roman" pitchFamily="18"/>
                <a:ea typeface="Lucida Sans Unicode" pitchFamily="2"/>
                <a:cs typeface="Tahoma" pitchFamily="2"/>
              </a:endParaRPr>
            </a:p>
          </p:txBody>
        </p:sp>
        <p:sp>
          <p:nvSpPr>
            <p:cNvPr id="17" name="Přímá spojovací čára 16"/>
            <p:cNvSpPr/>
            <p:nvPr/>
          </p:nvSpPr>
          <p:spPr>
            <a:xfrm flipV="1">
              <a:off x="1817521" y="2778001"/>
              <a:ext cx="0" cy="268020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grpSp>
        <p:nvGrpSpPr>
          <p:cNvPr id="4096" name="Group 35"/>
          <p:cNvGrpSpPr/>
          <p:nvPr/>
        </p:nvGrpSpPr>
        <p:grpSpPr>
          <a:xfrm>
            <a:off x="2619609" y="3182593"/>
            <a:ext cx="461600" cy="2408495"/>
            <a:chOff x="2600881" y="3627961"/>
            <a:chExt cx="461600" cy="2408495"/>
          </a:xfrm>
        </p:grpSpPr>
        <p:sp>
          <p:nvSpPr>
            <p:cNvPr id="18" name="Volný tvar 17"/>
            <p:cNvSpPr/>
            <p:nvPr/>
          </p:nvSpPr>
          <p:spPr>
            <a:xfrm>
              <a:off x="2600881" y="5534161"/>
              <a:ext cx="461600"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US" sz="2800" i="1" u="none" strike="noStrike" dirty="0" smtClean="0">
                  <a:ln>
                    <a:noFill/>
                  </a:ln>
                  <a:latin typeface="Times New Roman" pitchFamily="18" charset="0"/>
                  <a:ea typeface="Lucida Sans Unicode" pitchFamily="2"/>
                  <a:cs typeface="Times New Roman" pitchFamily="18" charset="0"/>
                </a:rPr>
                <a:t>x</a:t>
              </a:r>
              <a:r>
                <a:rPr lang="cs-CZ" sz="2800" i="0" u="none" strike="noStrike" baseline="-25000" dirty="0" smtClean="0">
                  <a:ln>
                    <a:noFill/>
                  </a:ln>
                  <a:latin typeface="Times New Roman" pitchFamily="18"/>
                  <a:ea typeface="Lucida Sans Unicode" pitchFamily="2"/>
                  <a:cs typeface="Tahoma" pitchFamily="2"/>
                </a:rPr>
                <a:t>4</a:t>
              </a:r>
              <a:endParaRPr lang="cs-CZ" sz="2800" i="0" u="none" strike="noStrike" baseline="-25000" dirty="0">
                <a:ln>
                  <a:noFill/>
                </a:ln>
                <a:latin typeface="Times New Roman" pitchFamily="18"/>
                <a:ea typeface="Lucida Sans Unicode" pitchFamily="2"/>
                <a:cs typeface="Tahoma" pitchFamily="2"/>
              </a:endParaRPr>
            </a:p>
          </p:txBody>
        </p:sp>
        <p:sp>
          <p:nvSpPr>
            <p:cNvPr id="19" name="Přímá spojovací čára 18"/>
            <p:cNvSpPr/>
            <p:nvPr/>
          </p:nvSpPr>
          <p:spPr>
            <a:xfrm flipV="1">
              <a:off x="2761441" y="3627961"/>
              <a:ext cx="0" cy="183060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grpSp>
        <p:nvGrpSpPr>
          <p:cNvPr id="4097" name="Group 33"/>
          <p:cNvGrpSpPr/>
          <p:nvPr/>
        </p:nvGrpSpPr>
        <p:grpSpPr>
          <a:xfrm>
            <a:off x="1136049" y="2603713"/>
            <a:ext cx="461600" cy="2987375"/>
            <a:chOff x="1117321" y="3049081"/>
            <a:chExt cx="461600" cy="2987375"/>
          </a:xfrm>
        </p:grpSpPr>
        <p:sp>
          <p:nvSpPr>
            <p:cNvPr id="20" name="Volný tvar 19"/>
            <p:cNvSpPr/>
            <p:nvPr/>
          </p:nvSpPr>
          <p:spPr>
            <a:xfrm>
              <a:off x="1117321" y="5534161"/>
              <a:ext cx="461600"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US" sz="2800" i="1" u="none" strike="noStrike" dirty="0" smtClean="0">
                  <a:ln>
                    <a:noFill/>
                  </a:ln>
                  <a:latin typeface="Times New Roman" pitchFamily="18" charset="0"/>
                  <a:ea typeface="Lucida Sans Unicode" pitchFamily="2"/>
                  <a:cs typeface="Times New Roman" pitchFamily="18" charset="0"/>
                </a:rPr>
                <a:t>x</a:t>
              </a:r>
              <a:r>
                <a:rPr lang="cs-CZ" sz="2800" i="0" u="none" strike="noStrike" baseline="-25000" dirty="0" smtClean="0">
                  <a:ln>
                    <a:noFill/>
                  </a:ln>
                  <a:latin typeface="Times New Roman" pitchFamily="18"/>
                  <a:ea typeface="Lucida Sans Unicode" pitchFamily="2"/>
                  <a:cs typeface="Tahoma" pitchFamily="2"/>
                </a:rPr>
                <a:t>5</a:t>
              </a:r>
              <a:endParaRPr lang="cs-CZ" sz="2800" i="0" u="none" strike="noStrike" baseline="-25000" dirty="0">
                <a:ln>
                  <a:noFill/>
                </a:ln>
                <a:latin typeface="Times New Roman" pitchFamily="18"/>
                <a:ea typeface="Lucida Sans Unicode" pitchFamily="2"/>
                <a:cs typeface="Tahoma" pitchFamily="2"/>
              </a:endParaRPr>
            </a:p>
          </p:txBody>
        </p:sp>
        <p:sp>
          <p:nvSpPr>
            <p:cNvPr id="21" name="Přímá spojovací čára 20"/>
            <p:cNvSpPr/>
            <p:nvPr/>
          </p:nvSpPr>
          <p:spPr>
            <a:xfrm flipV="1">
              <a:off x="1277881" y="3049081"/>
              <a:ext cx="0" cy="2408760"/>
            </a:xfrm>
            <a:prstGeom prst="line">
              <a:avLst/>
            </a:prstGeom>
            <a:noFill/>
            <a:ln w="28575">
              <a:solidFill>
                <a:schemeClr val="tx1"/>
              </a:solidFill>
              <a:prstDash val="sysDot"/>
              <a:miter/>
              <a:tailEnd type="arrow"/>
            </a:ln>
          </p:spPr>
          <p:txBody>
            <a:bodyPr vert="horz" wrap="square" lIns="101520" tIns="58320" rIns="101520" bIns="583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grpSp>
        <p:nvGrpSpPr>
          <p:cNvPr id="4098" name="Group 37"/>
          <p:cNvGrpSpPr/>
          <p:nvPr/>
        </p:nvGrpSpPr>
        <p:grpSpPr>
          <a:xfrm>
            <a:off x="3725169" y="3056233"/>
            <a:ext cx="461600" cy="2534855"/>
            <a:chOff x="3706441" y="3501601"/>
            <a:chExt cx="461600" cy="2534855"/>
          </a:xfrm>
        </p:grpSpPr>
        <p:sp>
          <p:nvSpPr>
            <p:cNvPr id="22" name="Volný tvar 21"/>
            <p:cNvSpPr/>
            <p:nvPr/>
          </p:nvSpPr>
          <p:spPr>
            <a:xfrm>
              <a:off x="3706441" y="5534161"/>
              <a:ext cx="461600"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US" sz="2800" i="1" u="none" strike="noStrike" dirty="0" smtClean="0">
                  <a:ln>
                    <a:noFill/>
                  </a:ln>
                  <a:latin typeface="Times New Roman" pitchFamily="18" charset="0"/>
                  <a:ea typeface="Lucida Sans Unicode" pitchFamily="2"/>
                  <a:cs typeface="Times New Roman" pitchFamily="18" charset="0"/>
                </a:rPr>
                <a:t>x</a:t>
              </a:r>
              <a:r>
                <a:rPr lang="cs-CZ" sz="2800" i="0" u="none" strike="noStrike" baseline="-25000" dirty="0" smtClean="0">
                  <a:ln>
                    <a:noFill/>
                  </a:ln>
                  <a:latin typeface="Times New Roman" pitchFamily="18"/>
                  <a:ea typeface="Lucida Sans Unicode" pitchFamily="2"/>
                  <a:cs typeface="Tahoma" pitchFamily="2"/>
                </a:rPr>
                <a:t>6</a:t>
              </a:r>
              <a:endParaRPr lang="cs-CZ" sz="2800" i="0" u="none" strike="noStrike" baseline="-25000" dirty="0">
                <a:ln>
                  <a:noFill/>
                </a:ln>
                <a:latin typeface="Times New Roman" pitchFamily="18"/>
                <a:ea typeface="Lucida Sans Unicode" pitchFamily="2"/>
                <a:cs typeface="Tahoma" pitchFamily="2"/>
              </a:endParaRPr>
            </a:p>
          </p:txBody>
        </p:sp>
        <p:sp>
          <p:nvSpPr>
            <p:cNvPr id="23" name="Přímá spojovací čára 22"/>
            <p:cNvSpPr/>
            <p:nvPr/>
          </p:nvSpPr>
          <p:spPr>
            <a:xfrm flipV="1">
              <a:off x="3867001" y="3501601"/>
              <a:ext cx="0" cy="195660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graphicFrame>
        <p:nvGraphicFramePr>
          <p:cNvPr id="26" name="Objekt 25"/>
          <p:cNvGraphicFramePr>
            <a:graphicFrameLocks noChangeAspect="1"/>
          </p:cNvGraphicFramePr>
          <p:nvPr>
            <p:extLst>
              <p:ext uri="{D42A27DB-BD31-4B8C-83A1-F6EECF244321}">
                <p14:modId xmlns:p14="http://schemas.microsoft.com/office/powerpoint/2010/main" val="2593857170"/>
              </p:ext>
            </p:extLst>
          </p:nvPr>
        </p:nvGraphicFramePr>
        <p:xfrm>
          <a:off x="5954713" y="2551113"/>
          <a:ext cx="1749425" cy="612775"/>
        </p:xfrm>
        <a:graphic>
          <a:graphicData uri="http://schemas.openxmlformats.org/presentationml/2006/ole">
            <mc:AlternateContent xmlns:mc="http://schemas.openxmlformats.org/markup-compatibility/2006">
              <mc:Choice xmlns:v="urn:schemas-microsoft-com:vml" Requires="v">
                <p:oleObj spid="_x0000_s446607" name="Rovnice" r:id="rId4" imgW="799920" imgH="279360" progId="Equation.3">
                  <p:embed/>
                </p:oleObj>
              </mc:Choice>
              <mc:Fallback>
                <p:oleObj name="Rovnice" r:id="rId4" imgW="799920" imgH="279360" progId="Equation.3">
                  <p:embed/>
                  <p:pic>
                    <p:nvPicPr>
                      <p:cNvPr id="0" name=""/>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5954713" y="2551113"/>
                        <a:ext cx="1749425" cy="6127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099" name="Object 3"/>
          <p:cNvGraphicFramePr>
            <a:graphicFrameLocks noChangeAspect="1"/>
          </p:cNvGraphicFramePr>
          <p:nvPr>
            <p:extLst>
              <p:ext uri="{D42A27DB-BD31-4B8C-83A1-F6EECF244321}">
                <p14:modId xmlns:p14="http://schemas.microsoft.com/office/powerpoint/2010/main" val="2181223868"/>
              </p:ext>
            </p:extLst>
          </p:nvPr>
        </p:nvGraphicFramePr>
        <p:xfrm>
          <a:off x="5073650" y="3910013"/>
          <a:ext cx="4043363" cy="976312"/>
        </p:xfrm>
        <a:graphic>
          <a:graphicData uri="http://schemas.openxmlformats.org/presentationml/2006/ole">
            <mc:AlternateContent xmlns:mc="http://schemas.openxmlformats.org/markup-compatibility/2006">
              <mc:Choice xmlns:v="urn:schemas-microsoft-com:vml" Requires="v">
                <p:oleObj spid="_x0000_s446608" name="Rovnice" r:id="rId6" imgW="1841400" imgH="444240" progId="Equation.3">
                  <p:embed/>
                </p:oleObj>
              </mc:Choice>
              <mc:Fallback>
                <p:oleObj name="Rovnice" r:id="rId6" imgW="1841400" imgH="444240" progId="Equation.3">
                  <p:embed/>
                  <p:pic>
                    <p:nvPicPr>
                      <p:cNvPr id="0" name=""/>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5073650" y="3910013"/>
                        <a:ext cx="4043363" cy="9763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28" name="TextovéPole 27"/>
          <p:cNvSpPr txBox="1"/>
          <p:nvPr/>
        </p:nvSpPr>
        <p:spPr>
          <a:xfrm>
            <a:off x="5091823" y="1944251"/>
            <a:ext cx="1364476" cy="461665"/>
          </a:xfrm>
          <a:prstGeom prst="rect">
            <a:avLst/>
          </a:prstGeom>
          <a:noFill/>
        </p:spPr>
        <p:txBody>
          <a:bodyPr wrap="none" rtlCol="0">
            <a:spAutoFit/>
          </a:bodyPr>
          <a:lstStyle/>
          <a:p>
            <a:r>
              <a:rPr lang="en-US" sz="2400" dirty="0" smtClean="0">
                <a:solidFill>
                  <a:schemeClr val="tx2"/>
                </a:solidFill>
                <a:latin typeface="+mj-lt"/>
              </a:rPr>
              <a:t>Integra</a:t>
            </a:r>
            <a:r>
              <a:rPr lang="cs-CZ" sz="2400" dirty="0" smtClean="0">
                <a:solidFill>
                  <a:schemeClr val="tx2"/>
                </a:solidFill>
                <a:latin typeface="+mj-lt"/>
              </a:rPr>
              <a:t>l</a:t>
            </a:r>
            <a:r>
              <a:rPr lang="en-US" sz="2400" dirty="0" smtClean="0">
                <a:solidFill>
                  <a:schemeClr val="tx2"/>
                </a:solidFill>
                <a:latin typeface="+mj-lt"/>
              </a:rPr>
              <a:t>:</a:t>
            </a:r>
            <a:endParaRPr lang="en-US" sz="2400" dirty="0">
              <a:solidFill>
                <a:schemeClr val="tx2"/>
              </a:solidFill>
              <a:latin typeface="+mj-lt"/>
            </a:endParaRPr>
          </a:p>
        </p:txBody>
      </p:sp>
      <p:sp>
        <p:nvSpPr>
          <p:cNvPr id="29" name="TextovéPole 28"/>
          <p:cNvSpPr txBox="1"/>
          <p:nvPr/>
        </p:nvSpPr>
        <p:spPr>
          <a:xfrm>
            <a:off x="5091823" y="3327375"/>
            <a:ext cx="3743332" cy="461665"/>
          </a:xfrm>
          <a:prstGeom prst="rect">
            <a:avLst/>
          </a:prstGeom>
          <a:noFill/>
        </p:spPr>
        <p:txBody>
          <a:bodyPr wrap="none" rtlCol="0">
            <a:spAutoFit/>
          </a:bodyPr>
          <a:lstStyle/>
          <a:p>
            <a:r>
              <a:rPr lang="en-US" sz="2400" dirty="0" smtClean="0">
                <a:solidFill>
                  <a:schemeClr val="tx2"/>
                </a:solidFill>
                <a:latin typeface="+mj-lt"/>
              </a:rPr>
              <a:t>Monte Carlo estimate</a:t>
            </a:r>
            <a:r>
              <a:rPr lang="cs-CZ" sz="2400" dirty="0" smtClean="0">
                <a:solidFill>
                  <a:schemeClr val="tx2"/>
                </a:solidFill>
                <a:latin typeface="+mj-lt"/>
              </a:rPr>
              <a:t> </a:t>
            </a:r>
            <a:r>
              <a:rPr lang="en-US" sz="2400" dirty="0" smtClean="0">
                <a:solidFill>
                  <a:schemeClr val="tx2"/>
                </a:solidFill>
                <a:latin typeface="+mj-lt"/>
              </a:rPr>
              <a:t>of </a:t>
            </a:r>
            <a:r>
              <a:rPr lang="cs-CZ" sz="2400" i="1" dirty="0" smtClean="0">
                <a:solidFill>
                  <a:schemeClr val="tx2"/>
                </a:solidFill>
                <a:latin typeface="+mj-lt"/>
              </a:rPr>
              <a:t>I</a:t>
            </a:r>
            <a:r>
              <a:rPr lang="cs-CZ" sz="2400" dirty="0" smtClean="0">
                <a:solidFill>
                  <a:schemeClr val="tx2"/>
                </a:solidFill>
                <a:latin typeface="+mj-lt"/>
              </a:rPr>
              <a:t>:</a:t>
            </a:r>
            <a:endParaRPr lang="en-US" sz="2400" dirty="0">
              <a:solidFill>
                <a:schemeClr val="tx2"/>
              </a:solidFill>
              <a:latin typeface="+mj-lt"/>
            </a:endParaRPr>
          </a:p>
        </p:txBody>
      </p:sp>
      <p:sp>
        <p:nvSpPr>
          <p:cNvPr id="30" name="TextovéPole 29"/>
          <p:cNvSpPr txBox="1"/>
          <p:nvPr/>
        </p:nvSpPr>
        <p:spPr>
          <a:xfrm>
            <a:off x="5094784" y="5157192"/>
            <a:ext cx="3086101" cy="461665"/>
          </a:xfrm>
          <a:prstGeom prst="rect">
            <a:avLst/>
          </a:prstGeom>
          <a:noFill/>
        </p:spPr>
        <p:txBody>
          <a:bodyPr wrap="none" rtlCol="0">
            <a:spAutoFit/>
          </a:bodyPr>
          <a:lstStyle/>
          <a:p>
            <a:r>
              <a:rPr lang="en-US" sz="2400" dirty="0" smtClean="0">
                <a:solidFill>
                  <a:schemeClr val="tx2"/>
                </a:solidFill>
                <a:latin typeface="+mj-lt"/>
              </a:rPr>
              <a:t>Correct </a:t>
            </a:r>
            <a:r>
              <a:rPr lang="cs-CZ" sz="2400" dirty="0" smtClean="0">
                <a:solidFill>
                  <a:schemeClr val="tx2"/>
                </a:solidFill>
                <a:latin typeface="+mj-lt"/>
              </a:rPr>
              <a:t>„</a:t>
            </a:r>
            <a:r>
              <a:rPr lang="en-US" sz="2400" dirty="0" smtClean="0">
                <a:solidFill>
                  <a:schemeClr val="tx2"/>
                </a:solidFill>
                <a:latin typeface="+mj-lt"/>
              </a:rPr>
              <a:t>on average</a:t>
            </a:r>
            <a:r>
              <a:rPr lang="cs-CZ" sz="2400" dirty="0" smtClean="0">
                <a:solidFill>
                  <a:schemeClr val="tx2"/>
                </a:solidFill>
                <a:latin typeface="+mj-lt"/>
              </a:rPr>
              <a:t>“:</a:t>
            </a:r>
            <a:endParaRPr lang="en-US" sz="2400" dirty="0">
              <a:solidFill>
                <a:schemeClr val="tx2"/>
              </a:solidFill>
              <a:latin typeface="+mj-lt"/>
            </a:endParaRPr>
          </a:p>
        </p:txBody>
      </p:sp>
      <p:graphicFrame>
        <p:nvGraphicFramePr>
          <p:cNvPr id="249860" name="Object 4"/>
          <p:cNvGraphicFramePr>
            <a:graphicFrameLocks noChangeAspect="1"/>
          </p:cNvGraphicFramePr>
          <p:nvPr>
            <p:extLst>
              <p:ext uri="{D42A27DB-BD31-4B8C-83A1-F6EECF244321}">
                <p14:modId xmlns:p14="http://schemas.microsoft.com/office/powerpoint/2010/main" val="3843757642"/>
              </p:ext>
            </p:extLst>
          </p:nvPr>
        </p:nvGraphicFramePr>
        <p:xfrm>
          <a:off x="6156176" y="5778500"/>
          <a:ext cx="1420813" cy="558800"/>
        </p:xfrm>
        <a:graphic>
          <a:graphicData uri="http://schemas.openxmlformats.org/presentationml/2006/ole">
            <mc:AlternateContent xmlns:mc="http://schemas.openxmlformats.org/markup-compatibility/2006">
              <mc:Choice xmlns:v="urn:schemas-microsoft-com:vml" Requires="v">
                <p:oleObj spid="_x0000_s446609" name="Equation" r:id="rId8" imgW="647419" imgH="253890" progId="Equation.3">
                  <p:embed/>
                </p:oleObj>
              </mc:Choice>
              <mc:Fallback>
                <p:oleObj name="Equation" r:id="rId8" imgW="647419" imgH="253890" progId="Equation.3">
                  <p:embed/>
                  <p:pic>
                    <p:nvPicPr>
                      <p:cNvPr id="0" name=""/>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6156176" y="5778500"/>
                        <a:ext cx="1420813" cy="5588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40" name="Zástupný symbol pro zápatí 39"/>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360038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096"/>
                                        </p:tgtEl>
                                        <p:attrNameLst>
                                          <p:attrName>style.visibility</p:attrName>
                                        </p:attrNameLst>
                                      </p:cBhvr>
                                      <p:to>
                                        <p:strVal val="visible"/>
                                      </p:to>
                                    </p:set>
                                    <p:animEffect transition="in" filter="fade">
                                      <p:cBhvr>
                                        <p:cTn id="24" dur="500"/>
                                        <p:tgtEl>
                                          <p:spTgt spid="4096"/>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097"/>
                                        </p:tgtEl>
                                        <p:attrNameLst>
                                          <p:attrName>style.visibility</p:attrName>
                                        </p:attrNameLst>
                                      </p:cBhvr>
                                      <p:to>
                                        <p:strVal val="visible"/>
                                      </p:to>
                                    </p:set>
                                    <p:animEffect transition="in" filter="fade">
                                      <p:cBhvr>
                                        <p:cTn id="28" dur="500"/>
                                        <p:tgtEl>
                                          <p:spTgt spid="4097"/>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500"/>
                                        <p:tgtEl>
                                          <p:spTgt spid="40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4099"/>
                                        </p:tgtEl>
                                        <p:attrNameLst>
                                          <p:attrName>style.visibility</p:attrName>
                                        </p:attrNameLst>
                                      </p:cBhvr>
                                      <p:to>
                                        <p:strVal val="visible"/>
                                      </p:to>
                                    </p:set>
                                    <p:animEffect transition="in" filter="fade">
                                      <p:cBhvr>
                                        <p:cTn id="40" dur="500"/>
                                        <p:tgtEl>
                                          <p:spTgt spid="409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nodeType="withEffect">
                                  <p:stCondLst>
                                    <p:cond delay="0"/>
                                  </p:stCondLst>
                                  <p:childTnLst>
                                    <p:set>
                                      <p:cBhvr>
                                        <p:cTn id="47" dur="1" fill="hold">
                                          <p:stCondLst>
                                            <p:cond delay="0"/>
                                          </p:stCondLst>
                                        </p:cTn>
                                        <p:tgtEl>
                                          <p:spTgt spid="249860"/>
                                        </p:tgtEl>
                                        <p:attrNameLst>
                                          <p:attrName>style.visibility</p:attrName>
                                        </p:attrNameLst>
                                      </p:cBhvr>
                                      <p:to>
                                        <p:strVal val="visible"/>
                                      </p:to>
                                    </p:set>
                                    <p:animEffect transition="in" filter="fade">
                                      <p:cBhvr>
                                        <p:cTn id="48" dur="500"/>
                                        <p:tgtEl>
                                          <p:spTgt spid="24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MC evaluation of the path integral</a:t>
            </a:r>
            <a:endParaRPr lang="en-US" dirty="0"/>
          </a:p>
        </p:txBody>
      </p:sp>
      <p:sp>
        <p:nvSpPr>
          <p:cNvPr id="3" name="Zástupný symbol pro obsah 2"/>
          <p:cNvSpPr>
            <a:spLocks noGrp="1"/>
          </p:cNvSpPr>
          <p:nvPr>
            <p:ph idx="1"/>
          </p:nvPr>
        </p:nvSpPr>
        <p:spPr/>
        <p:txBody>
          <a:bodyPr/>
          <a:lstStyle/>
          <a:p>
            <a:endParaRPr lang="en-US" dirty="0" smtClean="0"/>
          </a:p>
          <a:p>
            <a:endParaRPr lang="en-US" dirty="0" smtClean="0"/>
          </a:p>
          <a:p>
            <a:endParaRPr lang="en-US" dirty="0" smtClean="0"/>
          </a:p>
          <a:p>
            <a:endParaRPr lang="en-US" dirty="0" smtClean="0"/>
          </a:p>
          <a:p>
            <a:r>
              <a:rPr lang="en-US" dirty="0" smtClean="0"/>
              <a:t>Sample path </a:t>
            </a:r>
            <a:r>
              <a:rPr lang="en-US" b="1" dirty="0" smtClean="0"/>
              <a:t>  </a:t>
            </a:r>
            <a:r>
              <a:rPr lang="en-US" dirty="0" smtClean="0"/>
              <a:t>  from some distribution with PDF</a:t>
            </a:r>
          </a:p>
          <a:p>
            <a:endParaRPr lang="en-US" dirty="0" smtClean="0"/>
          </a:p>
          <a:p>
            <a:r>
              <a:rPr lang="en-US" dirty="0" smtClean="0"/>
              <a:t>Evaluate the probability density</a:t>
            </a:r>
          </a:p>
          <a:p>
            <a:endParaRPr lang="en-US" dirty="0" smtClean="0"/>
          </a:p>
          <a:p>
            <a:r>
              <a:rPr lang="en-US" dirty="0" smtClean="0"/>
              <a:t>Evaluate the integrand</a:t>
            </a:r>
          </a:p>
          <a:p>
            <a:pPr lvl="1"/>
            <a:endParaRPr lang="en-US" dirty="0" smtClean="0"/>
          </a:p>
        </p:txBody>
      </p:sp>
      <p:sp>
        <p:nvSpPr>
          <p:cNvPr id="5" name="TextBox 19"/>
          <p:cNvSpPr txBox="1"/>
          <p:nvPr/>
        </p:nvSpPr>
        <p:spPr>
          <a:xfrm>
            <a:off x="4713172" y="4820959"/>
            <a:ext cx="792088" cy="1200329"/>
          </a:xfrm>
          <a:prstGeom prst="rect">
            <a:avLst/>
          </a:prstGeom>
          <a:noFill/>
        </p:spPr>
        <p:txBody>
          <a:bodyPr wrap="square" rtlCol="0">
            <a:spAutoFit/>
          </a:bodyPr>
          <a:lstStyle/>
          <a:p>
            <a:r>
              <a:rPr lang="en-US" sz="7200" b="1" dirty="0" smtClean="0">
                <a:solidFill>
                  <a:schemeClr val="accent1"/>
                </a:solidFill>
                <a:latin typeface="+mn-lt"/>
                <a:sym typeface="Wingdings"/>
              </a:rPr>
              <a:t></a:t>
            </a:r>
            <a:endParaRPr lang="en-US" sz="7200" b="1" dirty="0" smtClean="0">
              <a:solidFill>
                <a:schemeClr val="accent1"/>
              </a:solidFill>
              <a:latin typeface="+mn-lt"/>
            </a:endParaRPr>
          </a:p>
        </p:txBody>
      </p:sp>
      <p:sp>
        <p:nvSpPr>
          <p:cNvPr id="6" name="TextBox 19"/>
          <p:cNvSpPr txBox="1"/>
          <p:nvPr/>
        </p:nvSpPr>
        <p:spPr>
          <a:xfrm>
            <a:off x="8210500" y="2996952"/>
            <a:ext cx="504056" cy="1107996"/>
          </a:xfrm>
          <a:prstGeom prst="rect">
            <a:avLst/>
          </a:prstGeom>
          <a:noFill/>
        </p:spPr>
        <p:txBody>
          <a:bodyPr wrap="square" rtlCol="0">
            <a:spAutoFit/>
          </a:bodyPr>
          <a:lstStyle/>
          <a:p>
            <a:r>
              <a:rPr lang="en-US" sz="6600" b="1" dirty="0" smtClean="0">
                <a:solidFill>
                  <a:schemeClr val="accent2"/>
                </a:solidFill>
                <a:latin typeface="+mn-lt"/>
                <a:sym typeface="Wingdings"/>
              </a:rPr>
              <a:t>?</a:t>
            </a:r>
            <a:endParaRPr lang="en-US" sz="6600" b="1" dirty="0" smtClean="0">
              <a:solidFill>
                <a:schemeClr val="accent2"/>
              </a:solidFill>
              <a:latin typeface="+mn-lt"/>
            </a:endParaRPr>
          </a:p>
        </p:txBody>
      </p:sp>
      <p:sp>
        <p:nvSpPr>
          <p:cNvPr id="7" name="TextBox 19"/>
          <p:cNvSpPr txBox="1"/>
          <p:nvPr/>
        </p:nvSpPr>
        <p:spPr>
          <a:xfrm>
            <a:off x="5906244" y="3886130"/>
            <a:ext cx="504056" cy="1107996"/>
          </a:xfrm>
          <a:prstGeom prst="rect">
            <a:avLst/>
          </a:prstGeom>
          <a:noFill/>
        </p:spPr>
        <p:txBody>
          <a:bodyPr wrap="square" rtlCol="0">
            <a:spAutoFit/>
          </a:bodyPr>
          <a:lstStyle/>
          <a:p>
            <a:r>
              <a:rPr lang="en-US" sz="6600" b="1" dirty="0" smtClean="0">
                <a:solidFill>
                  <a:schemeClr val="accent2"/>
                </a:solidFill>
                <a:latin typeface="+mn-lt"/>
                <a:sym typeface="Wingdings"/>
              </a:rPr>
              <a:t>?</a:t>
            </a:r>
            <a:endParaRPr lang="en-US" sz="6600" b="1" dirty="0" smtClean="0">
              <a:solidFill>
                <a:schemeClr val="accent2"/>
              </a:solidFill>
              <a:latin typeface="+mn-lt"/>
            </a:endParaRPr>
          </a:p>
        </p:txBody>
      </p:sp>
      <p:graphicFrame>
        <p:nvGraphicFramePr>
          <p:cNvPr id="11" name="Object 2"/>
          <p:cNvGraphicFramePr>
            <a:graphicFrameLocks noChangeAspect="1"/>
          </p:cNvGraphicFramePr>
          <p:nvPr/>
        </p:nvGraphicFramePr>
        <p:xfrm>
          <a:off x="2602444" y="3380736"/>
          <a:ext cx="347663" cy="411162"/>
        </p:xfrm>
        <a:graphic>
          <a:graphicData uri="http://schemas.openxmlformats.org/presentationml/2006/ole">
            <mc:AlternateContent xmlns:mc="http://schemas.openxmlformats.org/markup-compatibility/2006">
              <mc:Choice xmlns:v="urn:schemas-microsoft-com:vml" Requires="v">
                <p:oleObj spid="_x0000_s447772" name="Rovnice" r:id="rId4" imgW="139680" imgH="164880" progId="Equation.3">
                  <p:embed/>
                </p:oleObj>
              </mc:Choice>
              <mc:Fallback>
                <p:oleObj name="Rovnice" r:id="rId4" imgW="139680" imgH="164880" progId="Equation.3">
                  <p:embed/>
                  <p:pic>
                    <p:nvPicPr>
                      <p:cNvPr id="0" name=""/>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2602444" y="3380736"/>
                        <a:ext cx="347663" cy="41116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12" name="Object 2"/>
          <p:cNvGraphicFramePr>
            <a:graphicFrameLocks noChangeAspect="1"/>
          </p:cNvGraphicFramePr>
          <p:nvPr/>
        </p:nvGraphicFramePr>
        <p:xfrm>
          <a:off x="7402513" y="3336925"/>
          <a:ext cx="855662" cy="508000"/>
        </p:xfrm>
        <a:graphic>
          <a:graphicData uri="http://schemas.openxmlformats.org/presentationml/2006/ole">
            <mc:AlternateContent xmlns:mc="http://schemas.openxmlformats.org/markup-compatibility/2006">
              <mc:Choice xmlns:v="urn:schemas-microsoft-com:vml" Requires="v">
                <p:oleObj spid="_x0000_s447773" name="Rovnice" r:id="rId6" imgW="342720" imgH="203040" progId="Equation.3">
                  <p:embed/>
                </p:oleObj>
              </mc:Choice>
              <mc:Fallback>
                <p:oleObj name="Rovnice" r:id="rId6" imgW="342720" imgH="203040" progId="Equation.3">
                  <p:embed/>
                  <p:pic>
                    <p:nvPicPr>
                      <p:cNvPr id="0" name=""/>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7402513" y="3336925"/>
                        <a:ext cx="855662" cy="5080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6085" name="Object 5"/>
          <p:cNvGraphicFramePr>
            <a:graphicFrameLocks noChangeAspect="1"/>
          </p:cNvGraphicFramePr>
          <p:nvPr/>
        </p:nvGraphicFramePr>
        <p:xfrm>
          <a:off x="5148263" y="4221163"/>
          <a:ext cx="855662" cy="508000"/>
        </p:xfrm>
        <a:graphic>
          <a:graphicData uri="http://schemas.openxmlformats.org/presentationml/2006/ole">
            <mc:AlternateContent xmlns:mc="http://schemas.openxmlformats.org/markup-compatibility/2006">
              <mc:Choice xmlns:v="urn:schemas-microsoft-com:vml" Requires="v">
                <p:oleObj spid="_x0000_s447774" name="Rovnice" r:id="rId8" imgW="342720" imgH="203040" progId="Equation.3">
                  <p:embed/>
                </p:oleObj>
              </mc:Choice>
              <mc:Fallback>
                <p:oleObj name="Rovnice" r:id="rId8" imgW="342720" imgH="203040" progId="Equation.3">
                  <p:embed/>
                  <p:pic>
                    <p:nvPicPr>
                      <p:cNvPr id="0" name=""/>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5148263" y="4221163"/>
                        <a:ext cx="855662" cy="5080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6086" name="Object 6"/>
          <p:cNvGraphicFramePr>
            <a:graphicFrameLocks noChangeAspect="1"/>
          </p:cNvGraphicFramePr>
          <p:nvPr/>
        </p:nvGraphicFramePr>
        <p:xfrm>
          <a:off x="3886200" y="5073650"/>
          <a:ext cx="949325" cy="603250"/>
        </p:xfrm>
        <a:graphic>
          <a:graphicData uri="http://schemas.openxmlformats.org/presentationml/2006/ole">
            <mc:AlternateContent xmlns:mc="http://schemas.openxmlformats.org/markup-compatibility/2006">
              <mc:Choice xmlns:v="urn:schemas-microsoft-com:vml" Requires="v">
                <p:oleObj spid="_x0000_s447775" name="Rovnice" r:id="rId10" imgW="380880" imgH="241200" progId="Equation.3">
                  <p:embed/>
                </p:oleObj>
              </mc:Choice>
              <mc:Fallback>
                <p:oleObj name="Rovnice" r:id="rId10" imgW="380880" imgH="241200" progId="Equation.3">
                  <p:embed/>
                  <p:pic>
                    <p:nvPicPr>
                      <p:cNvPr id="0" name=""/>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3886200" y="5073650"/>
                        <a:ext cx="949325" cy="6032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15" name="Obdélník 14"/>
          <p:cNvSpPr/>
          <p:nvPr/>
        </p:nvSpPr>
        <p:spPr>
          <a:xfrm>
            <a:off x="971600" y="1844824"/>
            <a:ext cx="3240360" cy="864096"/>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ovéPole 15"/>
          <p:cNvSpPr txBox="1"/>
          <p:nvPr/>
        </p:nvSpPr>
        <p:spPr>
          <a:xfrm>
            <a:off x="611560" y="1196752"/>
            <a:ext cx="2239716" cy="461665"/>
          </a:xfrm>
          <a:prstGeom prst="rect">
            <a:avLst/>
          </a:prstGeom>
          <a:noFill/>
        </p:spPr>
        <p:txBody>
          <a:bodyPr wrap="none" rtlCol="0">
            <a:spAutoFit/>
          </a:bodyPr>
          <a:lstStyle/>
          <a:p>
            <a:r>
              <a:rPr lang="en-US" sz="2400" b="1" dirty="0" smtClean="0">
                <a:solidFill>
                  <a:schemeClr val="tx2"/>
                </a:solidFill>
                <a:latin typeface="+mn-lt"/>
              </a:rPr>
              <a:t>Path integral</a:t>
            </a:r>
            <a:endParaRPr lang="cs-CZ" sz="2400" b="1" dirty="0" smtClean="0">
              <a:solidFill>
                <a:schemeClr val="tx2"/>
              </a:solidFill>
              <a:latin typeface="+mn-lt"/>
            </a:endParaRPr>
          </a:p>
        </p:txBody>
      </p:sp>
      <p:graphicFrame>
        <p:nvGraphicFramePr>
          <p:cNvPr id="17" name="Object 4"/>
          <p:cNvGraphicFramePr>
            <a:graphicFrameLocks noChangeAspect="1"/>
          </p:cNvGraphicFramePr>
          <p:nvPr/>
        </p:nvGraphicFramePr>
        <p:xfrm>
          <a:off x="1043608" y="1916832"/>
          <a:ext cx="3081338" cy="730250"/>
        </p:xfrm>
        <a:graphic>
          <a:graphicData uri="http://schemas.openxmlformats.org/presentationml/2006/ole">
            <mc:AlternateContent xmlns:mc="http://schemas.openxmlformats.org/markup-compatibility/2006">
              <mc:Choice xmlns:v="urn:schemas-microsoft-com:vml" Requires="v">
                <p:oleObj spid="_x0000_s447776" name="Rovnice" r:id="rId12" imgW="1206500" imgH="292100" progId="Equation.3">
                  <p:embed/>
                </p:oleObj>
              </mc:Choice>
              <mc:Fallback>
                <p:oleObj name="Rovnice" r:id="rId12" imgW="1206500" imgH="292100" progId="Equation.3">
                  <p:embed/>
                  <p:pic>
                    <p:nvPicPr>
                      <p:cNvPr id="0" name=""/>
                      <p:cNvPicPr>
                        <a:picLocks noChangeAspect="1" noChangeArrowheads="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1043608" y="1916832"/>
                        <a:ext cx="3081338" cy="73025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pSp>
        <p:nvGrpSpPr>
          <p:cNvPr id="24" name="Skupina 23"/>
          <p:cNvGrpSpPr/>
          <p:nvPr/>
        </p:nvGrpSpPr>
        <p:grpSpPr>
          <a:xfrm>
            <a:off x="5220072" y="1196752"/>
            <a:ext cx="2880320" cy="1728192"/>
            <a:chOff x="5220072" y="1052736"/>
            <a:chExt cx="2880320" cy="1728192"/>
          </a:xfrm>
        </p:grpSpPr>
        <p:grpSp>
          <p:nvGrpSpPr>
            <p:cNvPr id="25" name="Skupina 4"/>
            <p:cNvGrpSpPr/>
            <p:nvPr/>
          </p:nvGrpSpPr>
          <p:grpSpPr>
            <a:xfrm>
              <a:off x="5868144" y="1628800"/>
              <a:ext cx="2232248" cy="1152128"/>
              <a:chOff x="1331640" y="1412776"/>
              <a:chExt cx="2232248" cy="1152128"/>
            </a:xfrm>
          </p:grpSpPr>
          <p:graphicFrame>
            <p:nvGraphicFramePr>
              <p:cNvPr id="31" name="Object 2"/>
              <p:cNvGraphicFramePr>
                <a:graphicFrameLocks noChangeAspect="1"/>
              </p:cNvGraphicFramePr>
              <p:nvPr/>
            </p:nvGraphicFramePr>
            <p:xfrm>
              <a:off x="1331640" y="1412776"/>
              <a:ext cx="1998662" cy="1109662"/>
            </p:xfrm>
            <a:graphic>
              <a:graphicData uri="http://schemas.openxmlformats.org/presentationml/2006/ole">
                <mc:AlternateContent xmlns:mc="http://schemas.openxmlformats.org/markup-compatibility/2006">
                  <mc:Choice xmlns:v="urn:schemas-microsoft-com:vml" Requires="v">
                    <p:oleObj spid="_x0000_s447777" name="Rovnice" r:id="rId14" imgW="799920" imgH="444240" progId="Equation.3">
                      <p:embed/>
                    </p:oleObj>
                  </mc:Choice>
                  <mc:Fallback>
                    <p:oleObj name="Rovnice" r:id="rId14" imgW="799920" imgH="444240" progId="Equation.3">
                      <p:embed/>
                      <p:pic>
                        <p:nvPicPr>
                          <p:cNvPr id="0" name=""/>
                          <p:cNvPicPr>
                            <a:picLocks noChangeAspect="1" noChangeArrowheads="1"/>
                          </p:cNvPicPr>
                          <p:nvPr/>
                        </p:nvPicPr>
                        <p:blipFill>
                          <a:blip r:embed="rId15">
                            <a:lum bright="20000"/>
                            <a:extLst>
                              <a:ext uri="{28A0092B-C50C-407E-A947-70E740481C1C}">
                                <a14:useLocalDpi xmlns:a14="http://schemas.microsoft.com/office/drawing/2010/main" val="0"/>
                              </a:ext>
                            </a:extLst>
                          </a:blip>
                          <a:srcRect/>
                          <a:stretch>
                            <a:fillRect/>
                          </a:stretch>
                        </p:blipFill>
                        <p:spPr bwMode="auto">
                          <a:xfrm>
                            <a:off x="1331640" y="1412776"/>
                            <a:ext cx="1998662" cy="110966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32" name="Obdélník 31"/>
              <p:cNvSpPr/>
              <p:nvPr/>
            </p:nvSpPr>
            <p:spPr>
              <a:xfrm>
                <a:off x="1331640" y="1412776"/>
                <a:ext cx="2232248" cy="1152128"/>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ovéPole 25"/>
            <p:cNvSpPr txBox="1"/>
            <p:nvPr/>
          </p:nvSpPr>
          <p:spPr>
            <a:xfrm>
              <a:off x="5220072" y="1052736"/>
              <a:ext cx="2335896" cy="461665"/>
            </a:xfrm>
            <a:prstGeom prst="rect">
              <a:avLst/>
            </a:prstGeom>
            <a:noFill/>
          </p:spPr>
          <p:txBody>
            <a:bodyPr wrap="none" rtlCol="0">
              <a:spAutoFit/>
            </a:bodyPr>
            <a:lstStyle/>
            <a:p>
              <a:r>
                <a:rPr lang="en-US" sz="2400" b="1" dirty="0" smtClean="0">
                  <a:solidFill>
                    <a:schemeClr val="tx2"/>
                  </a:solidFill>
                  <a:latin typeface="+mn-lt"/>
                </a:rPr>
                <a:t>MC estimator</a:t>
              </a:r>
              <a:endParaRPr lang="cs-CZ" sz="2400" b="1" dirty="0" smtClean="0">
                <a:solidFill>
                  <a:schemeClr val="tx2"/>
                </a:solidFill>
                <a:latin typeface="+mn-lt"/>
              </a:endParaRPr>
            </a:p>
          </p:txBody>
        </p:sp>
      </p:grpSp>
      <p:sp>
        <p:nvSpPr>
          <p:cNvPr id="23" name="Zástupný symbol pro zápatí 22"/>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280976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6085"/>
                                        </p:tgtEl>
                                        <p:attrNameLst>
                                          <p:attrName>style.visibility</p:attrName>
                                        </p:attrNameLst>
                                      </p:cBhvr>
                                      <p:to>
                                        <p:strVal val="visible"/>
                                      </p:to>
                                    </p:set>
                                    <p:animEffect transition="in" filter="fade">
                                      <p:cBhvr>
                                        <p:cTn id="26" dur="500"/>
                                        <p:tgtEl>
                                          <p:spTgt spid="4608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6086"/>
                                        </p:tgtEl>
                                        <p:attrNameLst>
                                          <p:attrName>style.visibility</p:attrName>
                                        </p:attrNameLst>
                                      </p:cBhvr>
                                      <p:to>
                                        <p:strVal val="visible"/>
                                      </p:to>
                                    </p:set>
                                    <p:animEffect transition="in" filter="fade">
                                      <p:cBhvr>
                                        <p:cTn id="34" dur="500"/>
                                        <p:tgtEl>
                                          <p:spTgt spid="4608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Algorithms = different path sampling techniques</a:t>
            </a:r>
            <a:endParaRPr lang="cs-CZ" dirty="0" smtClean="0"/>
          </a:p>
        </p:txBody>
      </p:sp>
      <p:sp>
        <p:nvSpPr>
          <p:cNvPr id="4" name="Title 3"/>
          <p:cNvSpPr>
            <a:spLocks noGrp="1"/>
          </p:cNvSpPr>
          <p:nvPr>
            <p:ph type="title"/>
          </p:nvPr>
        </p:nvSpPr>
        <p:spPr/>
        <p:txBody>
          <a:bodyPr/>
          <a:lstStyle/>
          <a:p>
            <a:r>
              <a:rPr lang="en-US" dirty="0" smtClean="0"/>
              <a:t>Path sampling</a:t>
            </a:r>
            <a:endParaRPr lang="cs-CZ" dirty="0"/>
          </a:p>
        </p:txBody>
      </p:sp>
      <p:sp>
        <p:nvSpPr>
          <p:cNvPr id="9" name="Zástupný symbol pro zápatí 8"/>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270001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Algorithms = different path sampling techniques</a:t>
            </a:r>
            <a:endParaRPr lang="cs-CZ" dirty="0" smtClean="0"/>
          </a:p>
          <a:p>
            <a:pPr lvl="1"/>
            <a:endParaRPr lang="en-US" dirty="0" smtClean="0"/>
          </a:p>
          <a:p>
            <a:pPr lvl="1"/>
            <a:r>
              <a:rPr lang="en-US" b="1" dirty="0" smtClean="0"/>
              <a:t>Path tracing</a:t>
            </a:r>
            <a:endParaRPr lang="cs-CZ" b="1" dirty="0" smtClean="0"/>
          </a:p>
        </p:txBody>
      </p:sp>
      <p:sp>
        <p:nvSpPr>
          <p:cNvPr id="4" name="Title 3"/>
          <p:cNvSpPr>
            <a:spLocks noGrp="1"/>
          </p:cNvSpPr>
          <p:nvPr>
            <p:ph type="title"/>
          </p:nvPr>
        </p:nvSpPr>
        <p:spPr/>
        <p:txBody>
          <a:bodyPr/>
          <a:lstStyle/>
          <a:p>
            <a:r>
              <a:rPr lang="en-US" dirty="0" smtClean="0"/>
              <a:t>Path sampling</a:t>
            </a:r>
            <a:endParaRPr lang="cs-CZ" dirty="0"/>
          </a:p>
        </p:txBody>
      </p:sp>
      <p:grpSp>
        <p:nvGrpSpPr>
          <p:cNvPr id="3" name="Skupina 36"/>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38" name="Volný tvar 37"/>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olný tvar 38"/>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olný tvar 39"/>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Volný tvar 40"/>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Volný tvar 41"/>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Volný tvar 42"/>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45"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6"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7"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8"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9" name="Straight Arrow Connector 13"/>
          <p:cNvCxnSpPr/>
          <p:nvPr/>
        </p:nvCxnSpPr>
        <p:spPr>
          <a:xfrm>
            <a:off x="6915020" y="2792447"/>
            <a:ext cx="1102329" cy="1234160"/>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50"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1"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3" name="Zástupný symbol pro zápatí 22"/>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374697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barn(inVertical)">
                                      <p:cBhvr>
                                        <p:cTn id="3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50" grpId="0" animBg="1"/>
      <p:bldP spid="5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Algorithms = different path sampling techniques</a:t>
            </a:r>
            <a:endParaRPr lang="cs-CZ" dirty="0" smtClean="0"/>
          </a:p>
          <a:p>
            <a:pPr lvl="1"/>
            <a:endParaRPr lang="en-US" dirty="0" smtClean="0"/>
          </a:p>
          <a:p>
            <a:pPr lvl="1"/>
            <a:r>
              <a:rPr lang="en-US" b="1" dirty="0" smtClean="0"/>
              <a:t>Light tracing</a:t>
            </a:r>
            <a:endParaRPr lang="cs-CZ" b="1" dirty="0" smtClean="0"/>
          </a:p>
        </p:txBody>
      </p:sp>
      <p:sp>
        <p:nvSpPr>
          <p:cNvPr id="4" name="Title 3"/>
          <p:cNvSpPr>
            <a:spLocks noGrp="1"/>
          </p:cNvSpPr>
          <p:nvPr>
            <p:ph type="title"/>
          </p:nvPr>
        </p:nvSpPr>
        <p:spPr/>
        <p:txBody>
          <a:bodyPr/>
          <a:lstStyle/>
          <a:p>
            <a:r>
              <a:rPr lang="en-US" dirty="0" smtClean="0"/>
              <a:t>Path sampling</a:t>
            </a:r>
            <a:endParaRPr lang="cs-CZ" dirty="0"/>
          </a:p>
        </p:txBody>
      </p:sp>
      <p:grpSp>
        <p:nvGrpSpPr>
          <p:cNvPr id="37" name="Skupina 36"/>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38" name="Volný tvar 37"/>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olný tvar 38"/>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olný tvar 39"/>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Volný tvar 40"/>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Volný tvar 41"/>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Volný tvar 42"/>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45"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6"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7"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8"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9" name="Straight Arrow Connector 13"/>
          <p:cNvCxnSpPr/>
          <p:nvPr/>
        </p:nvCxnSpPr>
        <p:spPr>
          <a:xfrm>
            <a:off x="6915020" y="2792447"/>
            <a:ext cx="1102329" cy="1234160"/>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50"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1"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3" name="Zástupný symbol pro zápatí 22"/>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371029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up)">
                                      <p:cBhvr>
                                        <p:cTn id="19" dur="500"/>
                                        <p:tgtEl>
                                          <p:spTgt spid="4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arn(inVertical)">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50" grpId="0" animBg="1"/>
      <p:bldP spid="5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Algorithms = different path sampling techniques</a:t>
            </a:r>
          </a:p>
          <a:p>
            <a:endParaRPr lang="en-US" dirty="0" smtClean="0"/>
          </a:p>
          <a:p>
            <a:r>
              <a:rPr lang="en-US" b="1" dirty="0" smtClean="0"/>
              <a:t>Same</a:t>
            </a:r>
            <a:r>
              <a:rPr lang="en-US" dirty="0" smtClean="0"/>
              <a:t> general form of </a:t>
            </a:r>
            <a:r>
              <a:rPr lang="en-US" b="1" dirty="0" smtClean="0"/>
              <a:t>estimator</a:t>
            </a:r>
          </a:p>
          <a:p>
            <a:endParaRPr lang="en-US" b="1" dirty="0" smtClean="0"/>
          </a:p>
          <a:p>
            <a:endParaRPr lang="en-US" b="1" dirty="0" smtClean="0"/>
          </a:p>
          <a:p>
            <a:endParaRPr lang="en-US" b="1" dirty="0" smtClean="0"/>
          </a:p>
          <a:p>
            <a:endParaRPr lang="en-US" b="1" dirty="0" smtClean="0"/>
          </a:p>
          <a:p>
            <a:endParaRPr lang="cs-CZ" b="1" dirty="0" smtClean="0"/>
          </a:p>
        </p:txBody>
      </p:sp>
      <p:sp>
        <p:nvSpPr>
          <p:cNvPr id="4" name="Title 3"/>
          <p:cNvSpPr>
            <a:spLocks noGrp="1"/>
          </p:cNvSpPr>
          <p:nvPr>
            <p:ph type="title"/>
          </p:nvPr>
        </p:nvSpPr>
        <p:spPr/>
        <p:txBody>
          <a:bodyPr/>
          <a:lstStyle/>
          <a:p>
            <a:r>
              <a:rPr lang="en-US" dirty="0" smtClean="0"/>
              <a:t>Path sampling</a:t>
            </a:r>
            <a:endParaRPr lang="cs-CZ" dirty="0"/>
          </a:p>
        </p:txBody>
      </p:sp>
      <p:grpSp>
        <p:nvGrpSpPr>
          <p:cNvPr id="7" name="Skupina 4"/>
          <p:cNvGrpSpPr/>
          <p:nvPr/>
        </p:nvGrpSpPr>
        <p:grpSpPr>
          <a:xfrm>
            <a:off x="3491880" y="3284984"/>
            <a:ext cx="2232248" cy="1152128"/>
            <a:chOff x="1331640" y="1412776"/>
            <a:chExt cx="2232248" cy="1152128"/>
          </a:xfrm>
        </p:grpSpPr>
        <p:graphicFrame>
          <p:nvGraphicFramePr>
            <p:cNvPr id="9" name="Object 2"/>
            <p:cNvGraphicFramePr>
              <a:graphicFrameLocks noChangeAspect="1"/>
            </p:cNvGraphicFramePr>
            <p:nvPr/>
          </p:nvGraphicFramePr>
          <p:xfrm>
            <a:off x="1331640" y="1412776"/>
            <a:ext cx="1998662" cy="1109662"/>
          </p:xfrm>
          <a:graphic>
            <a:graphicData uri="http://schemas.openxmlformats.org/presentationml/2006/ole">
              <mc:AlternateContent xmlns:mc="http://schemas.openxmlformats.org/markup-compatibility/2006">
                <mc:Choice xmlns:v="urn:schemas-microsoft-com:vml" Requires="v">
                  <p:oleObj spid="_x0000_s448561" name="Rovnice" r:id="rId4" imgW="799920" imgH="444240" progId="Equation.3">
                    <p:embed/>
                  </p:oleObj>
                </mc:Choice>
                <mc:Fallback>
                  <p:oleObj name="Rovnice" r:id="rId4" imgW="799920" imgH="444240" progId="Equation.3">
                    <p:embed/>
                    <p:pic>
                      <p:nvPicPr>
                        <p:cNvPr id="0" name=""/>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1331640" y="1412776"/>
                          <a:ext cx="1998662" cy="110966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10" name="Obdélník 9"/>
            <p:cNvSpPr/>
            <p:nvPr/>
          </p:nvSpPr>
          <p:spPr>
            <a:xfrm>
              <a:off x="1331640" y="1412776"/>
              <a:ext cx="2232248" cy="1152128"/>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Zástupný symbol pro zápatí 12"/>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124166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b="1" dirty="0" smtClean="0"/>
              <a:t>Path sampling</a:t>
            </a:r>
            <a:br>
              <a:rPr lang="en-US" b="1" dirty="0" smtClean="0"/>
            </a:br>
            <a:r>
              <a:rPr lang="en-US" b="1" dirty="0" smtClean="0"/>
              <a:t>&amp;</a:t>
            </a:r>
            <a:br>
              <a:rPr lang="en-US" b="1" dirty="0" smtClean="0"/>
            </a:br>
            <a:r>
              <a:rPr lang="en-US" b="1" dirty="0" smtClean="0"/>
              <a:t>Path PDF</a:t>
            </a:r>
            <a:endParaRPr lang="en-US" b="1" dirty="0"/>
          </a:p>
        </p:txBody>
      </p:sp>
      <p:sp>
        <p:nvSpPr>
          <p:cNvPr id="3" name="Zástupný symbol pro text 2"/>
          <p:cNvSpPr>
            <a:spLocks noGrp="1"/>
          </p:cNvSpPr>
          <p:nvPr>
            <p:ph type="subTitle" idx="1"/>
          </p:nvPr>
        </p:nvSpPr>
        <p:spPr/>
        <p:txBody>
          <a:bodyPr/>
          <a:lstStyle/>
          <a:p>
            <a:endParaRPr lang="cs-CZ" dirty="0" smtClean="0"/>
          </a:p>
          <a:p>
            <a:endParaRPr lang="cs-CZ" dirty="0" smtClean="0"/>
          </a:p>
          <a:p>
            <a:endParaRPr lang="cs-CZ" dirty="0" smtClean="0"/>
          </a:p>
          <a:p>
            <a:endParaRPr lang="en-US" dirty="0"/>
          </a:p>
        </p:txBody>
      </p:sp>
    </p:spTree>
    <p:extLst>
      <p:ext uri="{BB962C8B-B14F-4D97-AF65-F5344CB8AC3E}">
        <p14:creationId xmlns:p14="http://schemas.microsoft.com/office/powerpoint/2010/main" val="189513154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Volný tvar 31"/>
          <p:cNvSpPr/>
          <p:nvPr/>
        </p:nvSpPr>
        <p:spPr>
          <a:xfrm>
            <a:off x="93532" y="4397312"/>
            <a:ext cx="9018872" cy="2481674"/>
          </a:xfrm>
          <a:custGeom>
            <a:avLst/>
            <a:gdLst>
              <a:gd name="connsiteX0" fmla="*/ 8093123 w 8679976"/>
              <a:gd name="connsiteY0" fmla="*/ 2197290 h 2197290"/>
              <a:gd name="connsiteX1" fmla="*/ 8666329 w 8679976"/>
              <a:gd name="connsiteY1" fmla="*/ 2033517 h 2197290"/>
              <a:gd name="connsiteX2" fmla="*/ 8679976 w 8679976"/>
              <a:gd name="connsiteY2" fmla="*/ 218364 h 2197290"/>
              <a:gd name="connsiteX3" fmla="*/ 6482687 w 8679976"/>
              <a:gd name="connsiteY3" fmla="*/ 136478 h 2197290"/>
              <a:gd name="connsiteX4" fmla="*/ 2251881 w 8679976"/>
              <a:gd name="connsiteY4" fmla="*/ 0 h 2197290"/>
              <a:gd name="connsiteX5" fmla="*/ 0 w 8679976"/>
              <a:gd name="connsiteY5" fmla="*/ 81887 h 2197290"/>
              <a:gd name="connsiteX6" fmla="*/ 136478 w 8679976"/>
              <a:gd name="connsiteY6" fmla="*/ 1119117 h 2197290"/>
              <a:gd name="connsiteX7" fmla="*/ 3480179 w 8679976"/>
              <a:gd name="connsiteY7" fmla="*/ 1146412 h 2197290"/>
              <a:gd name="connsiteX8" fmla="*/ 5773003 w 8679976"/>
              <a:gd name="connsiteY8" fmla="*/ 1064526 h 2197290"/>
              <a:gd name="connsiteX9" fmla="*/ 6550926 w 8679976"/>
              <a:gd name="connsiteY9" fmla="*/ 2033517 h 2197290"/>
              <a:gd name="connsiteX10" fmla="*/ 8093123 w 8679976"/>
              <a:gd name="connsiteY10" fmla="*/ 2197290 h 2197290"/>
              <a:gd name="connsiteX0" fmla="*/ 8093123 w 8679976"/>
              <a:gd name="connsiteY0" fmla="*/ 2197290 h 2363338"/>
              <a:gd name="connsiteX1" fmla="*/ 8666329 w 8679976"/>
              <a:gd name="connsiteY1" fmla="*/ 2033517 h 2363338"/>
              <a:gd name="connsiteX2" fmla="*/ 8679976 w 8679976"/>
              <a:gd name="connsiteY2" fmla="*/ 218364 h 2363338"/>
              <a:gd name="connsiteX3" fmla="*/ 6482687 w 8679976"/>
              <a:gd name="connsiteY3" fmla="*/ 136478 h 2363338"/>
              <a:gd name="connsiteX4" fmla="*/ 2251881 w 8679976"/>
              <a:gd name="connsiteY4" fmla="*/ 0 h 2363338"/>
              <a:gd name="connsiteX5" fmla="*/ 0 w 8679976"/>
              <a:gd name="connsiteY5" fmla="*/ 81887 h 2363338"/>
              <a:gd name="connsiteX6" fmla="*/ 136478 w 8679976"/>
              <a:gd name="connsiteY6" fmla="*/ 1119117 h 2363338"/>
              <a:gd name="connsiteX7" fmla="*/ 3480179 w 8679976"/>
              <a:gd name="connsiteY7" fmla="*/ 1146412 h 2363338"/>
              <a:gd name="connsiteX8" fmla="*/ 5773003 w 8679976"/>
              <a:gd name="connsiteY8" fmla="*/ 1064526 h 2363338"/>
              <a:gd name="connsiteX9" fmla="*/ 6550926 w 8679976"/>
              <a:gd name="connsiteY9" fmla="*/ 2033517 h 2363338"/>
              <a:gd name="connsiteX10" fmla="*/ 8093123 w 8679976"/>
              <a:gd name="connsiteY10" fmla="*/ 2197290 h 2363338"/>
              <a:gd name="connsiteX0" fmla="*/ 8093123 w 9043916"/>
              <a:gd name="connsiteY0" fmla="*/ 2197290 h 2363338"/>
              <a:gd name="connsiteX1" fmla="*/ 8666329 w 9043916"/>
              <a:gd name="connsiteY1" fmla="*/ 2033517 h 2363338"/>
              <a:gd name="connsiteX2" fmla="*/ 8679976 w 9043916"/>
              <a:gd name="connsiteY2" fmla="*/ 218364 h 2363338"/>
              <a:gd name="connsiteX3" fmla="*/ 6482687 w 9043916"/>
              <a:gd name="connsiteY3" fmla="*/ 136478 h 2363338"/>
              <a:gd name="connsiteX4" fmla="*/ 2251881 w 9043916"/>
              <a:gd name="connsiteY4" fmla="*/ 0 h 2363338"/>
              <a:gd name="connsiteX5" fmla="*/ 0 w 9043916"/>
              <a:gd name="connsiteY5" fmla="*/ 81887 h 2363338"/>
              <a:gd name="connsiteX6" fmla="*/ 136478 w 9043916"/>
              <a:gd name="connsiteY6" fmla="*/ 1119117 h 2363338"/>
              <a:gd name="connsiteX7" fmla="*/ 3480179 w 9043916"/>
              <a:gd name="connsiteY7" fmla="*/ 1146412 h 2363338"/>
              <a:gd name="connsiteX8" fmla="*/ 5773003 w 9043916"/>
              <a:gd name="connsiteY8" fmla="*/ 1064526 h 2363338"/>
              <a:gd name="connsiteX9" fmla="*/ 6550926 w 9043916"/>
              <a:gd name="connsiteY9" fmla="*/ 2033517 h 2363338"/>
              <a:gd name="connsiteX10" fmla="*/ 8093123 w 9043916"/>
              <a:gd name="connsiteY10" fmla="*/ 2197290 h 2363338"/>
              <a:gd name="connsiteX0" fmla="*/ 8093123 w 9043916"/>
              <a:gd name="connsiteY0" fmla="*/ 2295099 h 2461147"/>
              <a:gd name="connsiteX1" fmla="*/ 8666329 w 9043916"/>
              <a:gd name="connsiteY1" fmla="*/ 2131326 h 2461147"/>
              <a:gd name="connsiteX2" fmla="*/ 8679976 w 9043916"/>
              <a:gd name="connsiteY2" fmla="*/ 316173 h 2461147"/>
              <a:gd name="connsiteX3" fmla="*/ 6482687 w 9043916"/>
              <a:gd name="connsiteY3" fmla="*/ 234287 h 2461147"/>
              <a:gd name="connsiteX4" fmla="*/ 2251881 w 9043916"/>
              <a:gd name="connsiteY4" fmla="*/ 97809 h 2461147"/>
              <a:gd name="connsiteX5" fmla="*/ 0 w 9043916"/>
              <a:gd name="connsiteY5" fmla="*/ 179696 h 2461147"/>
              <a:gd name="connsiteX6" fmla="*/ 136478 w 9043916"/>
              <a:gd name="connsiteY6" fmla="*/ 1216926 h 2461147"/>
              <a:gd name="connsiteX7" fmla="*/ 3480179 w 9043916"/>
              <a:gd name="connsiteY7" fmla="*/ 1244221 h 2461147"/>
              <a:gd name="connsiteX8" fmla="*/ 5773003 w 9043916"/>
              <a:gd name="connsiteY8" fmla="*/ 1162335 h 2461147"/>
              <a:gd name="connsiteX9" fmla="*/ 6550926 w 9043916"/>
              <a:gd name="connsiteY9" fmla="*/ 2131326 h 2461147"/>
              <a:gd name="connsiteX10" fmla="*/ 8093123 w 9043916"/>
              <a:gd name="connsiteY10" fmla="*/ 2295099 h 2461147"/>
              <a:gd name="connsiteX0" fmla="*/ 8093123 w 9043916"/>
              <a:gd name="connsiteY0" fmla="*/ 2295099 h 2461147"/>
              <a:gd name="connsiteX1" fmla="*/ 8666329 w 9043916"/>
              <a:gd name="connsiteY1" fmla="*/ 2131326 h 2461147"/>
              <a:gd name="connsiteX2" fmla="*/ 8679976 w 9043916"/>
              <a:gd name="connsiteY2" fmla="*/ 316173 h 2461147"/>
              <a:gd name="connsiteX3" fmla="*/ 6482687 w 9043916"/>
              <a:gd name="connsiteY3" fmla="*/ 234287 h 2461147"/>
              <a:gd name="connsiteX4" fmla="*/ 2251881 w 9043916"/>
              <a:gd name="connsiteY4" fmla="*/ 97809 h 2461147"/>
              <a:gd name="connsiteX5" fmla="*/ 0 w 9043916"/>
              <a:gd name="connsiteY5" fmla="*/ 179696 h 2461147"/>
              <a:gd name="connsiteX6" fmla="*/ 136478 w 9043916"/>
              <a:gd name="connsiteY6" fmla="*/ 1216926 h 2461147"/>
              <a:gd name="connsiteX7" fmla="*/ 3480179 w 9043916"/>
              <a:gd name="connsiteY7" fmla="*/ 1244221 h 2461147"/>
              <a:gd name="connsiteX8" fmla="*/ 5773003 w 9043916"/>
              <a:gd name="connsiteY8" fmla="*/ 1162335 h 2461147"/>
              <a:gd name="connsiteX9" fmla="*/ 6550926 w 9043916"/>
              <a:gd name="connsiteY9" fmla="*/ 2131326 h 2461147"/>
              <a:gd name="connsiteX10" fmla="*/ 8093123 w 9043916"/>
              <a:gd name="connsiteY10" fmla="*/ 2295099 h 2461147"/>
              <a:gd name="connsiteX0" fmla="*/ 8093123 w 9043916"/>
              <a:gd name="connsiteY0" fmla="*/ 2301922 h 2467970"/>
              <a:gd name="connsiteX1" fmla="*/ 8666329 w 9043916"/>
              <a:gd name="connsiteY1" fmla="*/ 2138149 h 2467970"/>
              <a:gd name="connsiteX2" fmla="*/ 8679976 w 9043916"/>
              <a:gd name="connsiteY2" fmla="*/ 322996 h 2467970"/>
              <a:gd name="connsiteX3" fmla="*/ 6482687 w 9043916"/>
              <a:gd name="connsiteY3" fmla="*/ 241110 h 2467970"/>
              <a:gd name="connsiteX4" fmla="*/ 2251881 w 9043916"/>
              <a:gd name="connsiteY4" fmla="*/ 104632 h 2467970"/>
              <a:gd name="connsiteX5" fmla="*/ 0 w 9043916"/>
              <a:gd name="connsiteY5" fmla="*/ 186519 h 2467970"/>
              <a:gd name="connsiteX6" fmla="*/ 136478 w 9043916"/>
              <a:gd name="connsiteY6" fmla="*/ 1223749 h 2467970"/>
              <a:gd name="connsiteX7" fmla="*/ 3480179 w 9043916"/>
              <a:gd name="connsiteY7" fmla="*/ 1251044 h 2467970"/>
              <a:gd name="connsiteX8" fmla="*/ 5773003 w 9043916"/>
              <a:gd name="connsiteY8" fmla="*/ 1169158 h 2467970"/>
              <a:gd name="connsiteX9" fmla="*/ 6550926 w 9043916"/>
              <a:gd name="connsiteY9" fmla="*/ 2138149 h 2467970"/>
              <a:gd name="connsiteX10" fmla="*/ 8093123 w 9043916"/>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6994478 w 9487468"/>
              <a:gd name="connsiteY0" fmla="*/ 2138149 h 2440674"/>
              <a:gd name="connsiteX1" fmla="*/ 9109881 w 9487468"/>
              <a:gd name="connsiteY1" fmla="*/ 2138149 h 2440674"/>
              <a:gd name="connsiteX2" fmla="*/ 9123528 w 9487468"/>
              <a:gd name="connsiteY2" fmla="*/ 322996 h 2440674"/>
              <a:gd name="connsiteX3" fmla="*/ 6926239 w 9487468"/>
              <a:gd name="connsiteY3" fmla="*/ 241110 h 2440674"/>
              <a:gd name="connsiteX4" fmla="*/ 2695433 w 9487468"/>
              <a:gd name="connsiteY4" fmla="*/ 104632 h 2440674"/>
              <a:gd name="connsiteX5" fmla="*/ 443552 w 9487468"/>
              <a:gd name="connsiteY5" fmla="*/ 186519 h 2440674"/>
              <a:gd name="connsiteX6" fmla="*/ 580030 w 9487468"/>
              <a:gd name="connsiteY6" fmla="*/ 1223749 h 2440674"/>
              <a:gd name="connsiteX7" fmla="*/ 3923731 w 9487468"/>
              <a:gd name="connsiteY7" fmla="*/ 1251044 h 2440674"/>
              <a:gd name="connsiteX8" fmla="*/ 6216555 w 9487468"/>
              <a:gd name="connsiteY8" fmla="*/ 1169158 h 2440674"/>
              <a:gd name="connsiteX9" fmla="*/ 6994478 w 9487468"/>
              <a:gd name="connsiteY9" fmla="*/ 2138149 h 2440674"/>
              <a:gd name="connsiteX0" fmla="*/ 6932476 w 9425466"/>
              <a:gd name="connsiteY0" fmla="*/ 2197259 h 2499784"/>
              <a:gd name="connsiteX1" fmla="*/ 9047879 w 9425466"/>
              <a:gd name="connsiteY1" fmla="*/ 2197259 h 2499784"/>
              <a:gd name="connsiteX2" fmla="*/ 9061526 w 9425466"/>
              <a:gd name="connsiteY2" fmla="*/ 382106 h 2499784"/>
              <a:gd name="connsiteX3" fmla="*/ 6864237 w 9425466"/>
              <a:gd name="connsiteY3" fmla="*/ 300220 h 2499784"/>
              <a:gd name="connsiteX4" fmla="*/ 2633431 w 9425466"/>
              <a:gd name="connsiteY4" fmla="*/ 163742 h 2499784"/>
              <a:gd name="connsiteX5" fmla="*/ 753560 w 9425466"/>
              <a:gd name="connsiteY5" fmla="*/ 186519 h 2499784"/>
              <a:gd name="connsiteX6" fmla="*/ 518028 w 9425466"/>
              <a:gd name="connsiteY6" fmla="*/ 1282859 h 2499784"/>
              <a:gd name="connsiteX7" fmla="*/ 3861729 w 9425466"/>
              <a:gd name="connsiteY7" fmla="*/ 1310154 h 2499784"/>
              <a:gd name="connsiteX8" fmla="*/ 6154553 w 9425466"/>
              <a:gd name="connsiteY8" fmla="*/ 1228268 h 2499784"/>
              <a:gd name="connsiteX9" fmla="*/ 6932476 w 9425466"/>
              <a:gd name="connsiteY9" fmla="*/ 2197259 h 2499784"/>
              <a:gd name="connsiteX0" fmla="*/ 6696944 w 9189934"/>
              <a:gd name="connsiteY0" fmla="*/ 2206557 h 2509082"/>
              <a:gd name="connsiteX1" fmla="*/ 8812347 w 9189934"/>
              <a:gd name="connsiteY1" fmla="*/ 2206557 h 2509082"/>
              <a:gd name="connsiteX2" fmla="*/ 8825994 w 9189934"/>
              <a:gd name="connsiteY2" fmla="*/ 391404 h 2509082"/>
              <a:gd name="connsiteX3" fmla="*/ 6628705 w 9189934"/>
              <a:gd name="connsiteY3" fmla="*/ 309518 h 2509082"/>
              <a:gd name="connsiteX4" fmla="*/ 2397899 w 9189934"/>
              <a:gd name="connsiteY4" fmla="*/ 173040 h 2509082"/>
              <a:gd name="connsiteX5" fmla="*/ 518028 w 9189934"/>
              <a:gd name="connsiteY5" fmla="*/ 195817 h 2509082"/>
              <a:gd name="connsiteX6" fmla="*/ 518028 w 9189934"/>
              <a:gd name="connsiteY6" fmla="*/ 1347945 h 2509082"/>
              <a:gd name="connsiteX7" fmla="*/ 3626197 w 9189934"/>
              <a:gd name="connsiteY7" fmla="*/ 1319452 h 2509082"/>
              <a:gd name="connsiteX8" fmla="*/ 5919021 w 9189934"/>
              <a:gd name="connsiteY8" fmla="*/ 1237566 h 2509082"/>
              <a:gd name="connsiteX9" fmla="*/ 6696944 w 9189934"/>
              <a:gd name="connsiteY9" fmla="*/ 2206557 h 2509082"/>
              <a:gd name="connsiteX0" fmla="*/ 6696944 w 9162888"/>
              <a:gd name="connsiteY0" fmla="*/ 2206557 h 2493675"/>
              <a:gd name="connsiteX1" fmla="*/ 8812347 w 9162888"/>
              <a:gd name="connsiteY1" fmla="*/ 2206557 h 2493675"/>
              <a:gd name="connsiteX2" fmla="*/ 8798948 w 9162888"/>
              <a:gd name="connsiteY2" fmla="*/ 483849 h 2493675"/>
              <a:gd name="connsiteX3" fmla="*/ 6628705 w 9162888"/>
              <a:gd name="connsiteY3" fmla="*/ 309518 h 2493675"/>
              <a:gd name="connsiteX4" fmla="*/ 2397899 w 9162888"/>
              <a:gd name="connsiteY4" fmla="*/ 173040 h 2493675"/>
              <a:gd name="connsiteX5" fmla="*/ 518028 w 9162888"/>
              <a:gd name="connsiteY5" fmla="*/ 195817 h 2493675"/>
              <a:gd name="connsiteX6" fmla="*/ 518028 w 9162888"/>
              <a:gd name="connsiteY6" fmla="*/ 1347945 h 2493675"/>
              <a:gd name="connsiteX7" fmla="*/ 3626197 w 9162888"/>
              <a:gd name="connsiteY7" fmla="*/ 1319452 h 2493675"/>
              <a:gd name="connsiteX8" fmla="*/ 5919021 w 9162888"/>
              <a:gd name="connsiteY8" fmla="*/ 1237566 h 2493675"/>
              <a:gd name="connsiteX9" fmla="*/ 6696944 w 9162888"/>
              <a:gd name="connsiteY9" fmla="*/ 2206557 h 2493675"/>
              <a:gd name="connsiteX0" fmla="*/ 6552928 w 9018872"/>
              <a:gd name="connsiteY0" fmla="*/ 2194556 h 2481674"/>
              <a:gd name="connsiteX1" fmla="*/ 8668331 w 9018872"/>
              <a:gd name="connsiteY1" fmla="*/ 2194556 h 2481674"/>
              <a:gd name="connsiteX2" fmla="*/ 8654932 w 9018872"/>
              <a:gd name="connsiteY2" fmla="*/ 471848 h 2481674"/>
              <a:gd name="connsiteX3" fmla="*/ 6484689 w 9018872"/>
              <a:gd name="connsiteY3" fmla="*/ 297517 h 2481674"/>
              <a:gd name="connsiteX4" fmla="*/ 2253883 w 9018872"/>
              <a:gd name="connsiteY4" fmla="*/ 161039 h 2481674"/>
              <a:gd name="connsiteX5" fmla="*/ 374012 w 9018872"/>
              <a:gd name="connsiteY5" fmla="*/ 183816 h 2481674"/>
              <a:gd name="connsiteX6" fmla="*/ 518028 w 9018872"/>
              <a:gd name="connsiteY6" fmla="*/ 1263937 h 2481674"/>
              <a:gd name="connsiteX7" fmla="*/ 3482181 w 9018872"/>
              <a:gd name="connsiteY7" fmla="*/ 1307451 h 2481674"/>
              <a:gd name="connsiteX8" fmla="*/ 5775005 w 9018872"/>
              <a:gd name="connsiteY8" fmla="*/ 1225565 h 2481674"/>
              <a:gd name="connsiteX9" fmla="*/ 6552928 w 9018872"/>
              <a:gd name="connsiteY9" fmla="*/ 2194556 h 2481674"/>
              <a:gd name="connsiteX0" fmla="*/ 6552928 w 9018872"/>
              <a:gd name="connsiteY0" fmla="*/ 2194556 h 2481674"/>
              <a:gd name="connsiteX1" fmla="*/ 8668331 w 9018872"/>
              <a:gd name="connsiteY1" fmla="*/ 2194556 h 2481674"/>
              <a:gd name="connsiteX2" fmla="*/ 8654932 w 9018872"/>
              <a:gd name="connsiteY2" fmla="*/ 471848 h 2481674"/>
              <a:gd name="connsiteX3" fmla="*/ 6484689 w 9018872"/>
              <a:gd name="connsiteY3" fmla="*/ 297517 h 2481674"/>
              <a:gd name="connsiteX4" fmla="*/ 2253883 w 9018872"/>
              <a:gd name="connsiteY4" fmla="*/ 161039 h 2481674"/>
              <a:gd name="connsiteX5" fmla="*/ 374012 w 9018872"/>
              <a:gd name="connsiteY5" fmla="*/ 183816 h 2481674"/>
              <a:gd name="connsiteX6" fmla="*/ 518028 w 9018872"/>
              <a:gd name="connsiteY6" fmla="*/ 1263937 h 2481674"/>
              <a:gd name="connsiteX7" fmla="*/ 3482181 w 9018872"/>
              <a:gd name="connsiteY7" fmla="*/ 1307451 h 2481674"/>
              <a:gd name="connsiteX8" fmla="*/ 6552928 w 9018872"/>
              <a:gd name="connsiteY8" fmla="*/ 2194556 h 248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8872" h="2481674">
                <a:moveTo>
                  <a:pt x="6552928" y="2194556"/>
                </a:moveTo>
                <a:cubicBezTo>
                  <a:pt x="7417286" y="2342407"/>
                  <a:pt x="8317997" y="2481674"/>
                  <a:pt x="8668331" y="2194556"/>
                </a:cubicBezTo>
                <a:cubicBezTo>
                  <a:pt x="9018665" y="1907438"/>
                  <a:pt x="9018872" y="788021"/>
                  <a:pt x="8654932" y="471848"/>
                </a:cubicBezTo>
                <a:cubicBezTo>
                  <a:pt x="8290992" y="155675"/>
                  <a:pt x="7556038" y="333911"/>
                  <a:pt x="6484689" y="297517"/>
                </a:cubicBezTo>
                <a:lnTo>
                  <a:pt x="2253883" y="161039"/>
                </a:lnTo>
                <a:cubicBezTo>
                  <a:pt x="1173435" y="151941"/>
                  <a:pt x="663321" y="0"/>
                  <a:pt x="374012" y="183816"/>
                </a:cubicBezTo>
                <a:cubicBezTo>
                  <a:pt x="84703" y="367632"/>
                  <a:pt x="0" y="1076665"/>
                  <a:pt x="518028" y="1263937"/>
                </a:cubicBezTo>
                <a:cubicBezTo>
                  <a:pt x="1036056" y="1451209"/>
                  <a:pt x="2476364" y="1152348"/>
                  <a:pt x="3482181" y="1307451"/>
                </a:cubicBezTo>
                <a:cubicBezTo>
                  <a:pt x="4487998" y="1462554"/>
                  <a:pt x="5688570" y="2046705"/>
                  <a:pt x="6552928" y="2194556"/>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Volný tvar 30"/>
          <p:cNvSpPr/>
          <p:nvPr/>
        </p:nvSpPr>
        <p:spPr>
          <a:xfrm>
            <a:off x="72194" y="2394129"/>
            <a:ext cx="8874508" cy="2403024"/>
          </a:xfrm>
          <a:custGeom>
            <a:avLst/>
            <a:gdLst>
              <a:gd name="connsiteX0" fmla="*/ 81887 w 8625385"/>
              <a:gd name="connsiteY0" fmla="*/ 1692322 h 2101755"/>
              <a:gd name="connsiteX1" fmla="*/ 3138985 w 8625385"/>
              <a:gd name="connsiteY1" fmla="*/ 1787856 h 2101755"/>
              <a:gd name="connsiteX2" fmla="*/ 6482687 w 8625385"/>
              <a:gd name="connsiteY2" fmla="*/ 1828800 h 2101755"/>
              <a:gd name="connsiteX3" fmla="*/ 8393374 w 8625385"/>
              <a:gd name="connsiteY3" fmla="*/ 2101755 h 2101755"/>
              <a:gd name="connsiteX4" fmla="*/ 8625385 w 8625385"/>
              <a:gd name="connsiteY4" fmla="*/ 641444 h 2101755"/>
              <a:gd name="connsiteX5" fmla="*/ 8284191 w 8625385"/>
              <a:gd name="connsiteY5" fmla="*/ 0 h 2101755"/>
              <a:gd name="connsiteX6" fmla="*/ 6346209 w 8625385"/>
              <a:gd name="connsiteY6" fmla="*/ 81886 h 2101755"/>
              <a:gd name="connsiteX7" fmla="*/ 5336275 w 8625385"/>
              <a:gd name="connsiteY7" fmla="*/ 1050877 h 2101755"/>
              <a:gd name="connsiteX8" fmla="*/ 1446663 w 8625385"/>
              <a:gd name="connsiteY8" fmla="*/ 1119116 h 2101755"/>
              <a:gd name="connsiteX9" fmla="*/ 0 w 8625385"/>
              <a:gd name="connsiteY9" fmla="*/ 1132764 h 2101755"/>
              <a:gd name="connsiteX10" fmla="*/ 81887 w 8625385"/>
              <a:gd name="connsiteY10" fmla="*/ 1692322 h 210175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392908"/>
              <a:gd name="connsiteX1" fmla="*/ 3580262 w 9066662"/>
              <a:gd name="connsiteY1" fmla="*/ 1881116 h 2392908"/>
              <a:gd name="connsiteX2" fmla="*/ 6923964 w 9066662"/>
              <a:gd name="connsiteY2" fmla="*/ 1922060 h 2392908"/>
              <a:gd name="connsiteX3" fmla="*/ 8834651 w 9066662"/>
              <a:gd name="connsiteY3" fmla="*/ 2195015 h 2392908"/>
              <a:gd name="connsiteX4" fmla="*/ 9066662 w 9066662"/>
              <a:gd name="connsiteY4" fmla="*/ 734704 h 2392908"/>
              <a:gd name="connsiteX5" fmla="*/ 8725468 w 9066662"/>
              <a:gd name="connsiteY5" fmla="*/ 93260 h 2392908"/>
              <a:gd name="connsiteX6" fmla="*/ 6787486 w 9066662"/>
              <a:gd name="connsiteY6" fmla="*/ 175146 h 2392908"/>
              <a:gd name="connsiteX7" fmla="*/ 5777552 w 9066662"/>
              <a:gd name="connsiteY7" fmla="*/ 1144137 h 2392908"/>
              <a:gd name="connsiteX8" fmla="*/ 1887940 w 9066662"/>
              <a:gd name="connsiteY8" fmla="*/ 1212376 h 2392908"/>
              <a:gd name="connsiteX9" fmla="*/ 441277 w 9066662"/>
              <a:gd name="connsiteY9" fmla="*/ 1226024 h 2392908"/>
              <a:gd name="connsiteX10" fmla="*/ 523164 w 9066662"/>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455357 w 9123960"/>
              <a:gd name="connsiteY0" fmla="*/ 1785582 h 2392908"/>
              <a:gd name="connsiteX1" fmla="*/ 3512455 w 9123960"/>
              <a:gd name="connsiteY1" fmla="*/ 1881116 h 2392908"/>
              <a:gd name="connsiteX2" fmla="*/ 6856157 w 9123960"/>
              <a:gd name="connsiteY2" fmla="*/ 1922060 h 2392908"/>
              <a:gd name="connsiteX3" fmla="*/ 8766844 w 9123960"/>
              <a:gd name="connsiteY3" fmla="*/ 2195015 h 2392908"/>
              <a:gd name="connsiteX4" fmla="*/ 8998855 w 9123960"/>
              <a:gd name="connsiteY4" fmla="*/ 734704 h 2392908"/>
              <a:gd name="connsiteX5" fmla="*/ 8657661 w 9123960"/>
              <a:gd name="connsiteY5" fmla="*/ 93260 h 2392908"/>
              <a:gd name="connsiteX6" fmla="*/ 6719679 w 9123960"/>
              <a:gd name="connsiteY6" fmla="*/ 175146 h 2392908"/>
              <a:gd name="connsiteX7" fmla="*/ 5709745 w 9123960"/>
              <a:gd name="connsiteY7" fmla="*/ 1144137 h 2392908"/>
              <a:gd name="connsiteX8" fmla="*/ 1820133 w 9123960"/>
              <a:gd name="connsiteY8" fmla="*/ 1212376 h 2392908"/>
              <a:gd name="connsiteX9" fmla="*/ 780314 w 9123960"/>
              <a:gd name="connsiteY9" fmla="*/ 1271807 h 2392908"/>
              <a:gd name="connsiteX10" fmla="*/ 455357 w 9123960"/>
              <a:gd name="connsiteY10" fmla="*/ 1785582 h 2392908"/>
              <a:gd name="connsiteX0" fmla="*/ 455357 w 8871012"/>
              <a:gd name="connsiteY0" fmla="*/ 1775863 h 2392908"/>
              <a:gd name="connsiteX1" fmla="*/ 3259507 w 8871012"/>
              <a:gd name="connsiteY1" fmla="*/ 1881116 h 2392908"/>
              <a:gd name="connsiteX2" fmla="*/ 6603209 w 8871012"/>
              <a:gd name="connsiteY2" fmla="*/ 1922060 h 2392908"/>
              <a:gd name="connsiteX3" fmla="*/ 8513896 w 8871012"/>
              <a:gd name="connsiteY3" fmla="*/ 2195015 h 2392908"/>
              <a:gd name="connsiteX4" fmla="*/ 8745907 w 8871012"/>
              <a:gd name="connsiteY4" fmla="*/ 734704 h 2392908"/>
              <a:gd name="connsiteX5" fmla="*/ 8404713 w 8871012"/>
              <a:gd name="connsiteY5" fmla="*/ 93260 h 2392908"/>
              <a:gd name="connsiteX6" fmla="*/ 6466731 w 8871012"/>
              <a:gd name="connsiteY6" fmla="*/ 175146 h 2392908"/>
              <a:gd name="connsiteX7" fmla="*/ 5456797 w 8871012"/>
              <a:gd name="connsiteY7" fmla="*/ 1144137 h 2392908"/>
              <a:gd name="connsiteX8" fmla="*/ 1567185 w 8871012"/>
              <a:gd name="connsiteY8" fmla="*/ 1212376 h 2392908"/>
              <a:gd name="connsiteX9" fmla="*/ 527366 w 8871012"/>
              <a:gd name="connsiteY9" fmla="*/ 1271807 h 2392908"/>
              <a:gd name="connsiteX10" fmla="*/ 455357 w 8871012"/>
              <a:gd name="connsiteY10" fmla="*/ 1775863 h 2392908"/>
              <a:gd name="connsiteX0" fmla="*/ 455357 w 8875541"/>
              <a:gd name="connsiteY0" fmla="*/ 1775863 h 2404546"/>
              <a:gd name="connsiteX1" fmla="*/ 3259507 w 8875541"/>
              <a:gd name="connsiteY1" fmla="*/ 1881116 h 2404546"/>
              <a:gd name="connsiteX2" fmla="*/ 6576037 w 8875541"/>
              <a:gd name="connsiteY2" fmla="*/ 1991887 h 2404546"/>
              <a:gd name="connsiteX3" fmla="*/ 8513896 w 8875541"/>
              <a:gd name="connsiteY3" fmla="*/ 2195015 h 2404546"/>
              <a:gd name="connsiteX4" fmla="*/ 8745907 w 8875541"/>
              <a:gd name="connsiteY4" fmla="*/ 734704 h 2404546"/>
              <a:gd name="connsiteX5" fmla="*/ 8404713 w 8875541"/>
              <a:gd name="connsiteY5" fmla="*/ 93260 h 2404546"/>
              <a:gd name="connsiteX6" fmla="*/ 6466731 w 8875541"/>
              <a:gd name="connsiteY6" fmla="*/ 175146 h 2404546"/>
              <a:gd name="connsiteX7" fmla="*/ 5456797 w 8875541"/>
              <a:gd name="connsiteY7" fmla="*/ 1144137 h 2404546"/>
              <a:gd name="connsiteX8" fmla="*/ 1567185 w 8875541"/>
              <a:gd name="connsiteY8" fmla="*/ 1212376 h 2404546"/>
              <a:gd name="connsiteX9" fmla="*/ 527366 w 8875541"/>
              <a:gd name="connsiteY9" fmla="*/ 1271807 h 2404546"/>
              <a:gd name="connsiteX10" fmla="*/ 455357 w 8875541"/>
              <a:gd name="connsiteY10" fmla="*/ 1775863 h 2404546"/>
              <a:gd name="connsiteX0" fmla="*/ 455357 w 8809890"/>
              <a:gd name="connsiteY0" fmla="*/ 1775863 h 2201418"/>
              <a:gd name="connsiteX1" fmla="*/ 3259507 w 8809890"/>
              <a:gd name="connsiteY1" fmla="*/ 1881116 h 2201418"/>
              <a:gd name="connsiteX2" fmla="*/ 6576037 w 8809890"/>
              <a:gd name="connsiteY2" fmla="*/ 1991887 h 2201418"/>
              <a:gd name="connsiteX3" fmla="*/ 8448245 w 8809890"/>
              <a:gd name="connsiteY3" fmla="*/ 1991887 h 2201418"/>
              <a:gd name="connsiteX4" fmla="*/ 8745907 w 8809890"/>
              <a:gd name="connsiteY4" fmla="*/ 734704 h 2201418"/>
              <a:gd name="connsiteX5" fmla="*/ 8404713 w 8809890"/>
              <a:gd name="connsiteY5" fmla="*/ 93260 h 2201418"/>
              <a:gd name="connsiteX6" fmla="*/ 6466731 w 8809890"/>
              <a:gd name="connsiteY6" fmla="*/ 175146 h 2201418"/>
              <a:gd name="connsiteX7" fmla="*/ 5456797 w 8809890"/>
              <a:gd name="connsiteY7" fmla="*/ 1144137 h 2201418"/>
              <a:gd name="connsiteX8" fmla="*/ 1567185 w 8809890"/>
              <a:gd name="connsiteY8" fmla="*/ 1212376 h 2201418"/>
              <a:gd name="connsiteX9" fmla="*/ 527366 w 8809890"/>
              <a:gd name="connsiteY9" fmla="*/ 1271807 h 2201418"/>
              <a:gd name="connsiteX10" fmla="*/ 455357 w 8809890"/>
              <a:gd name="connsiteY10" fmla="*/ 1775863 h 2201418"/>
              <a:gd name="connsiteX0" fmla="*/ 455357 w 8881898"/>
              <a:gd name="connsiteY0" fmla="*/ 1775863 h 2273426"/>
              <a:gd name="connsiteX1" fmla="*/ 3259507 w 8881898"/>
              <a:gd name="connsiteY1" fmla="*/ 1881116 h 2273426"/>
              <a:gd name="connsiteX2" fmla="*/ 6576037 w 8881898"/>
              <a:gd name="connsiteY2" fmla="*/ 1991887 h 2273426"/>
              <a:gd name="connsiteX3" fmla="*/ 8520253 w 8881898"/>
              <a:gd name="connsiteY3" fmla="*/ 2063895 h 2273426"/>
              <a:gd name="connsiteX4" fmla="*/ 8745907 w 8881898"/>
              <a:gd name="connsiteY4" fmla="*/ 734704 h 2273426"/>
              <a:gd name="connsiteX5" fmla="*/ 8404713 w 8881898"/>
              <a:gd name="connsiteY5" fmla="*/ 93260 h 2273426"/>
              <a:gd name="connsiteX6" fmla="*/ 6466731 w 8881898"/>
              <a:gd name="connsiteY6" fmla="*/ 175146 h 2273426"/>
              <a:gd name="connsiteX7" fmla="*/ 5456797 w 8881898"/>
              <a:gd name="connsiteY7" fmla="*/ 1144137 h 2273426"/>
              <a:gd name="connsiteX8" fmla="*/ 1567185 w 8881898"/>
              <a:gd name="connsiteY8" fmla="*/ 1212376 h 2273426"/>
              <a:gd name="connsiteX9" fmla="*/ 527366 w 8881898"/>
              <a:gd name="connsiteY9" fmla="*/ 1271807 h 2273426"/>
              <a:gd name="connsiteX10" fmla="*/ 455357 w 8881898"/>
              <a:gd name="connsiteY10" fmla="*/ 1775863 h 2273426"/>
              <a:gd name="connsiteX0" fmla="*/ 455357 w 8825032"/>
              <a:gd name="connsiteY0" fmla="*/ 1997395 h 2601865"/>
              <a:gd name="connsiteX1" fmla="*/ 3259507 w 8825032"/>
              <a:gd name="connsiteY1" fmla="*/ 2102648 h 2601865"/>
              <a:gd name="connsiteX2" fmla="*/ 6576037 w 8825032"/>
              <a:gd name="connsiteY2" fmla="*/ 2213419 h 2601865"/>
              <a:gd name="connsiteX3" fmla="*/ 8520253 w 8825032"/>
              <a:gd name="connsiteY3" fmla="*/ 2285427 h 2601865"/>
              <a:gd name="connsiteX4" fmla="*/ 8404713 w 8825032"/>
              <a:gd name="connsiteY4" fmla="*/ 314792 h 2601865"/>
              <a:gd name="connsiteX5" fmla="*/ 6466731 w 8825032"/>
              <a:gd name="connsiteY5" fmla="*/ 396678 h 2601865"/>
              <a:gd name="connsiteX6" fmla="*/ 5456797 w 8825032"/>
              <a:gd name="connsiteY6" fmla="*/ 1365669 h 2601865"/>
              <a:gd name="connsiteX7" fmla="*/ 1567185 w 8825032"/>
              <a:gd name="connsiteY7" fmla="*/ 1433908 h 2601865"/>
              <a:gd name="connsiteX8" fmla="*/ 527366 w 8825032"/>
              <a:gd name="connsiteY8" fmla="*/ 1493339 h 2601865"/>
              <a:gd name="connsiteX9" fmla="*/ 455357 w 8825032"/>
              <a:gd name="connsiteY9" fmla="*/ 1997395 h 2601865"/>
              <a:gd name="connsiteX0" fmla="*/ 455357 w 8862507"/>
              <a:gd name="connsiteY0" fmla="*/ 1826960 h 2403024"/>
              <a:gd name="connsiteX1" fmla="*/ 3259507 w 8862507"/>
              <a:gd name="connsiteY1" fmla="*/ 1932213 h 2403024"/>
              <a:gd name="connsiteX2" fmla="*/ 6576037 w 8862507"/>
              <a:gd name="connsiteY2" fmla="*/ 2042984 h 2403024"/>
              <a:gd name="connsiteX3" fmla="*/ 8520253 w 8862507"/>
              <a:gd name="connsiteY3" fmla="*/ 2114992 h 2403024"/>
              <a:gd name="connsiteX4" fmla="*/ 8520253 w 8862507"/>
              <a:gd name="connsiteY4" fmla="*/ 314792 h 2403024"/>
              <a:gd name="connsiteX5" fmla="*/ 6466731 w 8862507"/>
              <a:gd name="connsiteY5" fmla="*/ 226243 h 2403024"/>
              <a:gd name="connsiteX6" fmla="*/ 5456797 w 8862507"/>
              <a:gd name="connsiteY6" fmla="*/ 1195234 h 2403024"/>
              <a:gd name="connsiteX7" fmla="*/ 1567185 w 8862507"/>
              <a:gd name="connsiteY7" fmla="*/ 1263473 h 2403024"/>
              <a:gd name="connsiteX8" fmla="*/ 527366 w 8862507"/>
              <a:gd name="connsiteY8" fmla="*/ 1322904 h 2403024"/>
              <a:gd name="connsiteX9" fmla="*/ 455357 w 8862507"/>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68798 w 8874508"/>
              <a:gd name="connsiteY6" fmla="*/ 1195234 h 2403024"/>
              <a:gd name="connsiteX7" fmla="*/ 1579186 w 8874508"/>
              <a:gd name="connsiteY7" fmla="*/ 1263473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68798 w 8874508"/>
              <a:gd name="connsiteY6" fmla="*/ 1195234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1178887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4508" h="2403024">
                <a:moveTo>
                  <a:pt x="467358" y="1826960"/>
                </a:moveTo>
                <a:cubicBezTo>
                  <a:pt x="934716" y="1940513"/>
                  <a:pt x="2204708" y="1909467"/>
                  <a:pt x="3271508" y="1932213"/>
                </a:cubicBezTo>
                <a:lnTo>
                  <a:pt x="6588038" y="2042984"/>
                </a:lnTo>
                <a:cubicBezTo>
                  <a:pt x="7463769" y="2095300"/>
                  <a:pt x="8208218" y="2403024"/>
                  <a:pt x="8532254" y="2114992"/>
                </a:cubicBezTo>
                <a:cubicBezTo>
                  <a:pt x="8856290" y="1826960"/>
                  <a:pt x="8874508" y="629584"/>
                  <a:pt x="8532254" y="314792"/>
                </a:cubicBezTo>
                <a:cubicBezTo>
                  <a:pt x="8190000" y="0"/>
                  <a:pt x="6994789" y="118231"/>
                  <a:pt x="6478732" y="226243"/>
                </a:cubicBezTo>
                <a:cubicBezTo>
                  <a:pt x="5962675" y="334255"/>
                  <a:pt x="6151942" y="635360"/>
                  <a:pt x="5435910" y="962863"/>
                </a:cubicBezTo>
                <a:cubicBezTo>
                  <a:pt x="4686736" y="1305525"/>
                  <a:pt x="2447578" y="1130882"/>
                  <a:pt x="1619486" y="1178887"/>
                </a:cubicBezTo>
                <a:cubicBezTo>
                  <a:pt x="791394" y="1226892"/>
                  <a:pt x="659379" y="1142883"/>
                  <a:pt x="467358" y="1250895"/>
                </a:cubicBezTo>
                <a:cubicBezTo>
                  <a:pt x="275337" y="1358907"/>
                  <a:pt x="0" y="1713407"/>
                  <a:pt x="467358" y="1826960"/>
                </a:cubicBez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Volný tvar 29"/>
          <p:cNvSpPr/>
          <p:nvPr/>
        </p:nvSpPr>
        <p:spPr>
          <a:xfrm>
            <a:off x="23495" y="165066"/>
            <a:ext cx="8917694" cy="3264474"/>
          </a:xfrm>
          <a:custGeom>
            <a:avLst/>
            <a:gdLst>
              <a:gd name="connsiteX0" fmla="*/ 2879678 w 8611738"/>
              <a:gd name="connsiteY0" fmla="*/ 2006220 h 3179928"/>
              <a:gd name="connsiteX1" fmla="*/ 136478 w 8611738"/>
              <a:gd name="connsiteY1" fmla="*/ 2033516 h 3179928"/>
              <a:gd name="connsiteX2" fmla="*/ 0 w 8611738"/>
              <a:gd name="connsiteY2" fmla="*/ 2825086 h 3179928"/>
              <a:gd name="connsiteX3" fmla="*/ 559559 w 8611738"/>
              <a:gd name="connsiteY3" fmla="*/ 3179928 h 3179928"/>
              <a:gd name="connsiteX4" fmla="*/ 4230806 w 8611738"/>
              <a:gd name="connsiteY4" fmla="*/ 3138985 h 3179928"/>
              <a:gd name="connsiteX5" fmla="*/ 5841242 w 8611738"/>
              <a:gd name="connsiteY5" fmla="*/ 2579426 h 3179928"/>
              <a:gd name="connsiteX6" fmla="*/ 6414448 w 8611738"/>
              <a:gd name="connsiteY6" fmla="*/ 2142698 h 3179928"/>
              <a:gd name="connsiteX7" fmla="*/ 8461612 w 8611738"/>
              <a:gd name="connsiteY7" fmla="*/ 2156346 h 3179928"/>
              <a:gd name="connsiteX8" fmla="*/ 8611738 w 8611738"/>
              <a:gd name="connsiteY8" fmla="*/ 1214650 h 3179928"/>
              <a:gd name="connsiteX9" fmla="*/ 8352430 w 8611738"/>
              <a:gd name="connsiteY9" fmla="*/ 0 h 3179928"/>
              <a:gd name="connsiteX10" fmla="*/ 6155141 w 8611738"/>
              <a:gd name="connsiteY10" fmla="*/ 40943 h 3179928"/>
              <a:gd name="connsiteX11" fmla="*/ 5895833 w 8611738"/>
              <a:gd name="connsiteY11" fmla="*/ 1282889 h 3179928"/>
              <a:gd name="connsiteX12" fmla="*/ 5431809 w 8611738"/>
              <a:gd name="connsiteY12" fmla="*/ 1897038 h 3179928"/>
              <a:gd name="connsiteX13" fmla="*/ 2879678 w 8611738"/>
              <a:gd name="connsiteY13" fmla="*/ 2006220 h 3179928"/>
              <a:gd name="connsiteX0" fmla="*/ 2879678 w 8611738"/>
              <a:gd name="connsiteY0" fmla="*/ 2006220 h 3179928"/>
              <a:gd name="connsiteX1" fmla="*/ 136478 w 8611738"/>
              <a:gd name="connsiteY1" fmla="*/ 2033516 h 3179928"/>
              <a:gd name="connsiteX2" fmla="*/ 0 w 8611738"/>
              <a:gd name="connsiteY2" fmla="*/ 2825086 h 3179928"/>
              <a:gd name="connsiteX3" fmla="*/ 559559 w 8611738"/>
              <a:gd name="connsiteY3" fmla="*/ 3179928 h 3179928"/>
              <a:gd name="connsiteX4" fmla="*/ 4230806 w 8611738"/>
              <a:gd name="connsiteY4" fmla="*/ 3138985 h 3179928"/>
              <a:gd name="connsiteX5" fmla="*/ 5841242 w 8611738"/>
              <a:gd name="connsiteY5" fmla="*/ 2579426 h 3179928"/>
              <a:gd name="connsiteX6" fmla="*/ 6414448 w 8611738"/>
              <a:gd name="connsiteY6" fmla="*/ 2142698 h 3179928"/>
              <a:gd name="connsiteX7" fmla="*/ 8461612 w 8611738"/>
              <a:gd name="connsiteY7" fmla="*/ 2156346 h 3179928"/>
              <a:gd name="connsiteX8" fmla="*/ 8611738 w 8611738"/>
              <a:gd name="connsiteY8" fmla="*/ 1214650 h 3179928"/>
              <a:gd name="connsiteX9" fmla="*/ 8352430 w 8611738"/>
              <a:gd name="connsiteY9" fmla="*/ 0 h 3179928"/>
              <a:gd name="connsiteX10" fmla="*/ 6155141 w 8611738"/>
              <a:gd name="connsiteY10" fmla="*/ 40943 h 3179928"/>
              <a:gd name="connsiteX11" fmla="*/ 5895833 w 8611738"/>
              <a:gd name="connsiteY11" fmla="*/ 1282889 h 3179928"/>
              <a:gd name="connsiteX12" fmla="*/ 5431809 w 8611738"/>
              <a:gd name="connsiteY12" fmla="*/ 1897038 h 3179928"/>
              <a:gd name="connsiteX13" fmla="*/ 2879678 w 8611738"/>
              <a:gd name="connsiteY13" fmla="*/ 2006220 h 3179928"/>
              <a:gd name="connsiteX0" fmla="*/ 2879678 w 8611738"/>
              <a:gd name="connsiteY0" fmla="*/ 2006220 h 3179928"/>
              <a:gd name="connsiteX1" fmla="*/ 136478 w 8611738"/>
              <a:gd name="connsiteY1" fmla="*/ 2033516 h 3179928"/>
              <a:gd name="connsiteX2" fmla="*/ 0 w 8611738"/>
              <a:gd name="connsiteY2" fmla="*/ 2825086 h 3179928"/>
              <a:gd name="connsiteX3" fmla="*/ 559559 w 8611738"/>
              <a:gd name="connsiteY3" fmla="*/ 3179928 h 3179928"/>
              <a:gd name="connsiteX4" fmla="*/ 4230806 w 8611738"/>
              <a:gd name="connsiteY4" fmla="*/ 3138985 h 3179928"/>
              <a:gd name="connsiteX5" fmla="*/ 5841242 w 8611738"/>
              <a:gd name="connsiteY5" fmla="*/ 2579426 h 3179928"/>
              <a:gd name="connsiteX6" fmla="*/ 6414448 w 8611738"/>
              <a:gd name="connsiteY6" fmla="*/ 2142698 h 3179928"/>
              <a:gd name="connsiteX7" fmla="*/ 8461612 w 8611738"/>
              <a:gd name="connsiteY7" fmla="*/ 2156346 h 3179928"/>
              <a:gd name="connsiteX8" fmla="*/ 8611738 w 8611738"/>
              <a:gd name="connsiteY8" fmla="*/ 1214650 h 3179928"/>
              <a:gd name="connsiteX9" fmla="*/ 8352430 w 8611738"/>
              <a:gd name="connsiteY9" fmla="*/ 0 h 3179928"/>
              <a:gd name="connsiteX10" fmla="*/ 6155141 w 8611738"/>
              <a:gd name="connsiteY10" fmla="*/ 40943 h 3179928"/>
              <a:gd name="connsiteX11" fmla="*/ 5895833 w 8611738"/>
              <a:gd name="connsiteY11" fmla="*/ 1282889 h 3179928"/>
              <a:gd name="connsiteX12" fmla="*/ 5431809 w 8611738"/>
              <a:gd name="connsiteY12" fmla="*/ 1897038 h 3179928"/>
              <a:gd name="connsiteX13" fmla="*/ 2879678 w 8611738"/>
              <a:gd name="connsiteY13" fmla="*/ 2006220 h 3179928"/>
              <a:gd name="connsiteX0" fmla="*/ 2879678 w 8827827"/>
              <a:gd name="connsiteY0" fmla="*/ 2006220 h 3179928"/>
              <a:gd name="connsiteX1" fmla="*/ 136478 w 8827827"/>
              <a:gd name="connsiteY1" fmla="*/ 2033516 h 3179928"/>
              <a:gd name="connsiteX2" fmla="*/ 0 w 8827827"/>
              <a:gd name="connsiteY2" fmla="*/ 2825086 h 3179928"/>
              <a:gd name="connsiteX3" fmla="*/ 559559 w 8827827"/>
              <a:gd name="connsiteY3" fmla="*/ 3179928 h 3179928"/>
              <a:gd name="connsiteX4" fmla="*/ 4230806 w 8827827"/>
              <a:gd name="connsiteY4" fmla="*/ 3138985 h 3179928"/>
              <a:gd name="connsiteX5" fmla="*/ 5841242 w 8827827"/>
              <a:gd name="connsiteY5" fmla="*/ 2579426 h 3179928"/>
              <a:gd name="connsiteX6" fmla="*/ 6414448 w 8827827"/>
              <a:gd name="connsiteY6" fmla="*/ 2142698 h 3179928"/>
              <a:gd name="connsiteX7" fmla="*/ 8461612 w 8827827"/>
              <a:gd name="connsiteY7" fmla="*/ 2156346 h 3179928"/>
              <a:gd name="connsiteX8" fmla="*/ 8611738 w 8827827"/>
              <a:gd name="connsiteY8" fmla="*/ 1214650 h 3179928"/>
              <a:gd name="connsiteX9" fmla="*/ 8352430 w 8827827"/>
              <a:gd name="connsiteY9" fmla="*/ 0 h 3179928"/>
              <a:gd name="connsiteX10" fmla="*/ 6155141 w 8827827"/>
              <a:gd name="connsiteY10" fmla="*/ 40943 h 3179928"/>
              <a:gd name="connsiteX11" fmla="*/ 5895833 w 8827827"/>
              <a:gd name="connsiteY11" fmla="*/ 1282889 h 3179928"/>
              <a:gd name="connsiteX12" fmla="*/ 5431809 w 8827827"/>
              <a:gd name="connsiteY12" fmla="*/ 1897038 h 3179928"/>
              <a:gd name="connsiteX13" fmla="*/ 2879678 w 8827827"/>
              <a:gd name="connsiteY13" fmla="*/ 2006220 h 3179928"/>
              <a:gd name="connsiteX0" fmla="*/ 2879678 w 8827827"/>
              <a:gd name="connsiteY0" fmla="*/ 2006220 h 3179928"/>
              <a:gd name="connsiteX1" fmla="*/ 136478 w 8827827"/>
              <a:gd name="connsiteY1" fmla="*/ 2033516 h 3179928"/>
              <a:gd name="connsiteX2" fmla="*/ 0 w 8827827"/>
              <a:gd name="connsiteY2" fmla="*/ 2825086 h 3179928"/>
              <a:gd name="connsiteX3" fmla="*/ 559559 w 8827827"/>
              <a:gd name="connsiteY3" fmla="*/ 3179928 h 3179928"/>
              <a:gd name="connsiteX4" fmla="*/ 4230806 w 8827827"/>
              <a:gd name="connsiteY4" fmla="*/ 3138985 h 3179928"/>
              <a:gd name="connsiteX5" fmla="*/ 5841242 w 8827827"/>
              <a:gd name="connsiteY5" fmla="*/ 2579426 h 3179928"/>
              <a:gd name="connsiteX6" fmla="*/ 6414448 w 8827827"/>
              <a:gd name="connsiteY6" fmla="*/ 2142698 h 3179928"/>
              <a:gd name="connsiteX7" fmla="*/ 8461612 w 8827827"/>
              <a:gd name="connsiteY7" fmla="*/ 2156346 h 3179928"/>
              <a:gd name="connsiteX8" fmla="*/ 8611738 w 8827827"/>
              <a:gd name="connsiteY8" fmla="*/ 1214650 h 3179928"/>
              <a:gd name="connsiteX9" fmla="*/ 8352430 w 8827827"/>
              <a:gd name="connsiteY9" fmla="*/ 0 h 3179928"/>
              <a:gd name="connsiteX10" fmla="*/ 6155141 w 8827827"/>
              <a:gd name="connsiteY10" fmla="*/ 40943 h 3179928"/>
              <a:gd name="connsiteX11" fmla="*/ 5895833 w 8827827"/>
              <a:gd name="connsiteY11" fmla="*/ 1282889 h 3179928"/>
              <a:gd name="connsiteX12" fmla="*/ 5431809 w 8827827"/>
              <a:gd name="connsiteY12" fmla="*/ 1897038 h 3179928"/>
              <a:gd name="connsiteX13" fmla="*/ 2879678 w 8827827"/>
              <a:gd name="connsiteY13" fmla="*/ 2006220 h 3179928"/>
              <a:gd name="connsiteX0" fmla="*/ 2879678 w 8827827"/>
              <a:gd name="connsiteY0" fmla="*/ 2201838 h 3375546"/>
              <a:gd name="connsiteX1" fmla="*/ 136478 w 8827827"/>
              <a:gd name="connsiteY1" fmla="*/ 2229134 h 3375546"/>
              <a:gd name="connsiteX2" fmla="*/ 0 w 8827827"/>
              <a:gd name="connsiteY2" fmla="*/ 3020704 h 3375546"/>
              <a:gd name="connsiteX3" fmla="*/ 559559 w 8827827"/>
              <a:gd name="connsiteY3" fmla="*/ 3375546 h 3375546"/>
              <a:gd name="connsiteX4" fmla="*/ 4230806 w 8827827"/>
              <a:gd name="connsiteY4" fmla="*/ 3334603 h 3375546"/>
              <a:gd name="connsiteX5" fmla="*/ 5841242 w 8827827"/>
              <a:gd name="connsiteY5" fmla="*/ 2775044 h 3375546"/>
              <a:gd name="connsiteX6" fmla="*/ 6414448 w 8827827"/>
              <a:gd name="connsiteY6" fmla="*/ 2338316 h 3375546"/>
              <a:gd name="connsiteX7" fmla="*/ 8461612 w 8827827"/>
              <a:gd name="connsiteY7" fmla="*/ 2351964 h 3375546"/>
              <a:gd name="connsiteX8" fmla="*/ 8611738 w 8827827"/>
              <a:gd name="connsiteY8" fmla="*/ 1410268 h 3375546"/>
              <a:gd name="connsiteX9" fmla="*/ 8352430 w 8827827"/>
              <a:gd name="connsiteY9" fmla="*/ 195618 h 3375546"/>
              <a:gd name="connsiteX10" fmla="*/ 6155141 w 8827827"/>
              <a:gd name="connsiteY10" fmla="*/ 236561 h 3375546"/>
              <a:gd name="connsiteX11" fmla="*/ 5895833 w 8827827"/>
              <a:gd name="connsiteY11" fmla="*/ 1478507 h 3375546"/>
              <a:gd name="connsiteX12" fmla="*/ 5431809 w 8827827"/>
              <a:gd name="connsiteY12" fmla="*/ 2092656 h 3375546"/>
              <a:gd name="connsiteX13" fmla="*/ 2879678 w 8827827"/>
              <a:gd name="connsiteY13" fmla="*/ 2201838 h 3375546"/>
              <a:gd name="connsiteX0" fmla="*/ 2879678 w 8827827"/>
              <a:gd name="connsiteY0" fmla="*/ 2201838 h 3375546"/>
              <a:gd name="connsiteX1" fmla="*/ 136478 w 8827827"/>
              <a:gd name="connsiteY1" fmla="*/ 2229134 h 3375546"/>
              <a:gd name="connsiteX2" fmla="*/ 0 w 8827827"/>
              <a:gd name="connsiteY2" fmla="*/ 3020704 h 3375546"/>
              <a:gd name="connsiteX3" fmla="*/ 559559 w 8827827"/>
              <a:gd name="connsiteY3" fmla="*/ 3375546 h 3375546"/>
              <a:gd name="connsiteX4" fmla="*/ 4230806 w 8827827"/>
              <a:gd name="connsiteY4" fmla="*/ 3334603 h 3375546"/>
              <a:gd name="connsiteX5" fmla="*/ 5841242 w 8827827"/>
              <a:gd name="connsiteY5" fmla="*/ 2775044 h 3375546"/>
              <a:gd name="connsiteX6" fmla="*/ 6414448 w 8827827"/>
              <a:gd name="connsiteY6" fmla="*/ 2338316 h 3375546"/>
              <a:gd name="connsiteX7" fmla="*/ 8461612 w 8827827"/>
              <a:gd name="connsiteY7" fmla="*/ 2351964 h 3375546"/>
              <a:gd name="connsiteX8" fmla="*/ 8611738 w 8827827"/>
              <a:gd name="connsiteY8" fmla="*/ 1410268 h 3375546"/>
              <a:gd name="connsiteX9" fmla="*/ 8352430 w 8827827"/>
              <a:gd name="connsiteY9" fmla="*/ 195618 h 3375546"/>
              <a:gd name="connsiteX10" fmla="*/ 6155141 w 8827827"/>
              <a:gd name="connsiteY10" fmla="*/ 236561 h 3375546"/>
              <a:gd name="connsiteX11" fmla="*/ 5895833 w 8827827"/>
              <a:gd name="connsiteY11" fmla="*/ 1478507 h 3375546"/>
              <a:gd name="connsiteX12" fmla="*/ 5431809 w 8827827"/>
              <a:gd name="connsiteY12" fmla="*/ 2092656 h 3375546"/>
              <a:gd name="connsiteX13" fmla="*/ 2879678 w 8827827"/>
              <a:gd name="connsiteY13" fmla="*/ 2201838 h 3375546"/>
              <a:gd name="connsiteX0" fmla="*/ 2879678 w 8827827"/>
              <a:gd name="connsiteY0" fmla="*/ 2201838 h 3375546"/>
              <a:gd name="connsiteX1" fmla="*/ 136478 w 8827827"/>
              <a:gd name="connsiteY1" fmla="*/ 2229134 h 3375546"/>
              <a:gd name="connsiteX2" fmla="*/ 0 w 8827827"/>
              <a:gd name="connsiteY2" fmla="*/ 3020704 h 3375546"/>
              <a:gd name="connsiteX3" fmla="*/ 559559 w 8827827"/>
              <a:gd name="connsiteY3" fmla="*/ 3375546 h 3375546"/>
              <a:gd name="connsiteX4" fmla="*/ 4230806 w 8827827"/>
              <a:gd name="connsiteY4" fmla="*/ 3334603 h 3375546"/>
              <a:gd name="connsiteX5" fmla="*/ 5841242 w 8827827"/>
              <a:gd name="connsiteY5" fmla="*/ 2775044 h 3375546"/>
              <a:gd name="connsiteX6" fmla="*/ 6414448 w 8827827"/>
              <a:gd name="connsiteY6" fmla="*/ 2338316 h 3375546"/>
              <a:gd name="connsiteX7" fmla="*/ 8461612 w 8827827"/>
              <a:gd name="connsiteY7" fmla="*/ 2351964 h 3375546"/>
              <a:gd name="connsiteX8" fmla="*/ 8611738 w 8827827"/>
              <a:gd name="connsiteY8" fmla="*/ 1410268 h 3375546"/>
              <a:gd name="connsiteX9" fmla="*/ 8352430 w 8827827"/>
              <a:gd name="connsiteY9" fmla="*/ 195618 h 3375546"/>
              <a:gd name="connsiteX10" fmla="*/ 6155141 w 8827827"/>
              <a:gd name="connsiteY10" fmla="*/ 236561 h 3375546"/>
              <a:gd name="connsiteX11" fmla="*/ 5895833 w 8827827"/>
              <a:gd name="connsiteY11" fmla="*/ 1478507 h 3375546"/>
              <a:gd name="connsiteX12" fmla="*/ 5431809 w 8827827"/>
              <a:gd name="connsiteY12" fmla="*/ 2092656 h 3375546"/>
              <a:gd name="connsiteX13" fmla="*/ 2879678 w 8827827"/>
              <a:gd name="connsiteY13" fmla="*/ 2201838 h 3375546"/>
              <a:gd name="connsiteX0" fmla="*/ 2879678 w 8827827"/>
              <a:gd name="connsiteY0" fmla="*/ 2201838 h 3375546"/>
              <a:gd name="connsiteX1" fmla="*/ 136478 w 8827827"/>
              <a:gd name="connsiteY1" fmla="*/ 2229134 h 3375546"/>
              <a:gd name="connsiteX2" fmla="*/ 0 w 8827827"/>
              <a:gd name="connsiteY2" fmla="*/ 3020704 h 3375546"/>
              <a:gd name="connsiteX3" fmla="*/ 559559 w 8827827"/>
              <a:gd name="connsiteY3" fmla="*/ 3375546 h 3375546"/>
              <a:gd name="connsiteX4" fmla="*/ 4230806 w 8827827"/>
              <a:gd name="connsiteY4" fmla="*/ 3334603 h 3375546"/>
              <a:gd name="connsiteX5" fmla="*/ 5841242 w 8827827"/>
              <a:gd name="connsiteY5" fmla="*/ 2775044 h 3375546"/>
              <a:gd name="connsiteX6" fmla="*/ 6414448 w 8827827"/>
              <a:gd name="connsiteY6" fmla="*/ 2338316 h 3375546"/>
              <a:gd name="connsiteX7" fmla="*/ 8461612 w 8827827"/>
              <a:gd name="connsiteY7" fmla="*/ 2351964 h 3375546"/>
              <a:gd name="connsiteX8" fmla="*/ 8611738 w 8827827"/>
              <a:gd name="connsiteY8" fmla="*/ 1410268 h 3375546"/>
              <a:gd name="connsiteX9" fmla="*/ 8352430 w 8827827"/>
              <a:gd name="connsiteY9" fmla="*/ 195618 h 3375546"/>
              <a:gd name="connsiteX10" fmla="*/ 6155141 w 8827827"/>
              <a:gd name="connsiteY10" fmla="*/ 236561 h 3375546"/>
              <a:gd name="connsiteX11" fmla="*/ 5895833 w 8827827"/>
              <a:gd name="connsiteY11" fmla="*/ 1478507 h 3375546"/>
              <a:gd name="connsiteX12" fmla="*/ 5431809 w 8827827"/>
              <a:gd name="connsiteY12" fmla="*/ 2092656 h 3375546"/>
              <a:gd name="connsiteX13" fmla="*/ 2879678 w 8827827"/>
              <a:gd name="connsiteY13" fmla="*/ 2201838 h 3375546"/>
              <a:gd name="connsiteX0" fmla="*/ 2879678 w 8827827"/>
              <a:gd name="connsiteY0" fmla="*/ 2201838 h 3375546"/>
              <a:gd name="connsiteX1" fmla="*/ 136478 w 8827827"/>
              <a:gd name="connsiteY1" fmla="*/ 2229134 h 3375546"/>
              <a:gd name="connsiteX2" fmla="*/ 0 w 8827827"/>
              <a:gd name="connsiteY2" fmla="*/ 3020704 h 3375546"/>
              <a:gd name="connsiteX3" fmla="*/ 559559 w 8827827"/>
              <a:gd name="connsiteY3" fmla="*/ 3375546 h 3375546"/>
              <a:gd name="connsiteX4" fmla="*/ 4230806 w 8827827"/>
              <a:gd name="connsiteY4" fmla="*/ 3334603 h 3375546"/>
              <a:gd name="connsiteX5" fmla="*/ 5841242 w 8827827"/>
              <a:gd name="connsiteY5" fmla="*/ 2775044 h 3375546"/>
              <a:gd name="connsiteX6" fmla="*/ 6414448 w 8827827"/>
              <a:gd name="connsiteY6" fmla="*/ 2338316 h 3375546"/>
              <a:gd name="connsiteX7" fmla="*/ 8461612 w 8827827"/>
              <a:gd name="connsiteY7" fmla="*/ 2351964 h 3375546"/>
              <a:gd name="connsiteX8" fmla="*/ 8611738 w 8827827"/>
              <a:gd name="connsiteY8" fmla="*/ 1410268 h 3375546"/>
              <a:gd name="connsiteX9" fmla="*/ 8352430 w 8827827"/>
              <a:gd name="connsiteY9" fmla="*/ 195618 h 3375546"/>
              <a:gd name="connsiteX10" fmla="*/ 6155141 w 8827827"/>
              <a:gd name="connsiteY10" fmla="*/ 236561 h 3375546"/>
              <a:gd name="connsiteX11" fmla="*/ 5895833 w 8827827"/>
              <a:gd name="connsiteY11" fmla="*/ 1478507 h 3375546"/>
              <a:gd name="connsiteX12" fmla="*/ 5431809 w 8827827"/>
              <a:gd name="connsiteY12" fmla="*/ 2092656 h 3375546"/>
              <a:gd name="connsiteX13" fmla="*/ 2879678 w 8827827"/>
              <a:gd name="connsiteY13" fmla="*/ 2201838 h 3375546"/>
              <a:gd name="connsiteX0" fmla="*/ 2879678 w 8827827"/>
              <a:gd name="connsiteY0" fmla="*/ 2201838 h 3434687"/>
              <a:gd name="connsiteX1" fmla="*/ 136478 w 8827827"/>
              <a:gd name="connsiteY1" fmla="*/ 2229134 h 3434687"/>
              <a:gd name="connsiteX2" fmla="*/ 0 w 8827827"/>
              <a:gd name="connsiteY2" fmla="*/ 3020704 h 3434687"/>
              <a:gd name="connsiteX3" fmla="*/ 559559 w 8827827"/>
              <a:gd name="connsiteY3" fmla="*/ 3375546 h 3434687"/>
              <a:gd name="connsiteX4" fmla="*/ 4230806 w 8827827"/>
              <a:gd name="connsiteY4" fmla="*/ 3334603 h 3434687"/>
              <a:gd name="connsiteX5" fmla="*/ 5841242 w 8827827"/>
              <a:gd name="connsiteY5" fmla="*/ 2775044 h 3434687"/>
              <a:gd name="connsiteX6" fmla="*/ 6414448 w 8827827"/>
              <a:gd name="connsiteY6" fmla="*/ 2338316 h 3434687"/>
              <a:gd name="connsiteX7" fmla="*/ 8461612 w 8827827"/>
              <a:gd name="connsiteY7" fmla="*/ 2351964 h 3434687"/>
              <a:gd name="connsiteX8" fmla="*/ 8611738 w 8827827"/>
              <a:gd name="connsiteY8" fmla="*/ 1410268 h 3434687"/>
              <a:gd name="connsiteX9" fmla="*/ 8352430 w 8827827"/>
              <a:gd name="connsiteY9" fmla="*/ 195618 h 3434687"/>
              <a:gd name="connsiteX10" fmla="*/ 6155141 w 8827827"/>
              <a:gd name="connsiteY10" fmla="*/ 236561 h 3434687"/>
              <a:gd name="connsiteX11" fmla="*/ 5895833 w 8827827"/>
              <a:gd name="connsiteY11" fmla="*/ 1478507 h 3434687"/>
              <a:gd name="connsiteX12" fmla="*/ 5431809 w 8827827"/>
              <a:gd name="connsiteY12" fmla="*/ 2092656 h 3434687"/>
              <a:gd name="connsiteX13" fmla="*/ 2879678 w 8827827"/>
              <a:gd name="connsiteY13" fmla="*/ 2201838 h 3434687"/>
              <a:gd name="connsiteX0" fmla="*/ 3025253 w 8973402"/>
              <a:gd name="connsiteY0" fmla="*/ 2201838 h 3434687"/>
              <a:gd name="connsiteX1" fmla="*/ 282053 w 8973402"/>
              <a:gd name="connsiteY1" fmla="*/ 2229134 h 3434687"/>
              <a:gd name="connsiteX2" fmla="*/ 145575 w 8973402"/>
              <a:gd name="connsiteY2" fmla="*/ 3020704 h 3434687"/>
              <a:gd name="connsiteX3" fmla="*/ 705134 w 8973402"/>
              <a:gd name="connsiteY3" fmla="*/ 3375546 h 3434687"/>
              <a:gd name="connsiteX4" fmla="*/ 4376381 w 8973402"/>
              <a:gd name="connsiteY4" fmla="*/ 3334603 h 3434687"/>
              <a:gd name="connsiteX5" fmla="*/ 5986817 w 8973402"/>
              <a:gd name="connsiteY5" fmla="*/ 2775044 h 3434687"/>
              <a:gd name="connsiteX6" fmla="*/ 6560023 w 8973402"/>
              <a:gd name="connsiteY6" fmla="*/ 2338316 h 3434687"/>
              <a:gd name="connsiteX7" fmla="*/ 8607187 w 8973402"/>
              <a:gd name="connsiteY7" fmla="*/ 2351964 h 3434687"/>
              <a:gd name="connsiteX8" fmla="*/ 8757313 w 8973402"/>
              <a:gd name="connsiteY8" fmla="*/ 1410268 h 3434687"/>
              <a:gd name="connsiteX9" fmla="*/ 8498005 w 8973402"/>
              <a:gd name="connsiteY9" fmla="*/ 195618 h 3434687"/>
              <a:gd name="connsiteX10" fmla="*/ 6300716 w 8973402"/>
              <a:gd name="connsiteY10" fmla="*/ 236561 h 3434687"/>
              <a:gd name="connsiteX11" fmla="*/ 6041408 w 8973402"/>
              <a:gd name="connsiteY11" fmla="*/ 1478507 h 3434687"/>
              <a:gd name="connsiteX12" fmla="*/ 5577384 w 8973402"/>
              <a:gd name="connsiteY12" fmla="*/ 2092656 h 3434687"/>
              <a:gd name="connsiteX13" fmla="*/ 3025253 w 8973402"/>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194492 w 9167202"/>
              <a:gd name="connsiteY0" fmla="*/ 2419893 h 3434687"/>
              <a:gd name="connsiteX1" fmla="*/ 475853 w 9167202"/>
              <a:gd name="connsiteY1" fmla="*/ 2229134 h 3434687"/>
              <a:gd name="connsiteX2" fmla="*/ 339375 w 9167202"/>
              <a:gd name="connsiteY2" fmla="*/ 3020704 h 3434687"/>
              <a:gd name="connsiteX3" fmla="*/ 898934 w 9167202"/>
              <a:gd name="connsiteY3" fmla="*/ 3375546 h 3434687"/>
              <a:gd name="connsiteX4" fmla="*/ 4570181 w 9167202"/>
              <a:gd name="connsiteY4" fmla="*/ 3334603 h 3434687"/>
              <a:gd name="connsiteX5" fmla="*/ 6180617 w 9167202"/>
              <a:gd name="connsiteY5" fmla="*/ 2775044 h 3434687"/>
              <a:gd name="connsiteX6" fmla="*/ 6753823 w 9167202"/>
              <a:gd name="connsiteY6" fmla="*/ 2338316 h 3434687"/>
              <a:gd name="connsiteX7" fmla="*/ 8800987 w 9167202"/>
              <a:gd name="connsiteY7" fmla="*/ 2351964 h 3434687"/>
              <a:gd name="connsiteX8" fmla="*/ 8951113 w 9167202"/>
              <a:gd name="connsiteY8" fmla="*/ 1410268 h 3434687"/>
              <a:gd name="connsiteX9" fmla="*/ 8691805 w 9167202"/>
              <a:gd name="connsiteY9" fmla="*/ 195618 h 3434687"/>
              <a:gd name="connsiteX10" fmla="*/ 6494516 w 9167202"/>
              <a:gd name="connsiteY10" fmla="*/ 236561 h 3434687"/>
              <a:gd name="connsiteX11" fmla="*/ 6235208 w 9167202"/>
              <a:gd name="connsiteY11" fmla="*/ 1478507 h 3434687"/>
              <a:gd name="connsiteX12" fmla="*/ 5771184 w 9167202"/>
              <a:gd name="connsiteY12" fmla="*/ 2092656 h 3434687"/>
              <a:gd name="connsiteX13" fmla="*/ 3194492 w 9167202"/>
              <a:gd name="connsiteY13" fmla="*/ 2419893 h 3434687"/>
              <a:gd name="connsiteX0" fmla="*/ 3101232 w 9073942"/>
              <a:gd name="connsiteY0" fmla="*/ 2419893 h 3559791"/>
              <a:gd name="connsiteX1" fmla="*/ 382593 w 9073942"/>
              <a:gd name="connsiteY1" fmla="*/ 2229134 h 3559791"/>
              <a:gd name="connsiteX2" fmla="*/ 805674 w 9073942"/>
              <a:gd name="connsiteY2" fmla="*/ 3375546 h 3559791"/>
              <a:gd name="connsiteX3" fmla="*/ 4476921 w 9073942"/>
              <a:gd name="connsiteY3" fmla="*/ 3334603 h 3559791"/>
              <a:gd name="connsiteX4" fmla="*/ 6087357 w 9073942"/>
              <a:gd name="connsiteY4" fmla="*/ 2775044 h 3559791"/>
              <a:gd name="connsiteX5" fmla="*/ 6660563 w 9073942"/>
              <a:gd name="connsiteY5" fmla="*/ 2338316 h 3559791"/>
              <a:gd name="connsiteX6" fmla="*/ 8707727 w 9073942"/>
              <a:gd name="connsiteY6" fmla="*/ 2351964 h 3559791"/>
              <a:gd name="connsiteX7" fmla="*/ 8857853 w 9073942"/>
              <a:gd name="connsiteY7" fmla="*/ 1410268 h 3559791"/>
              <a:gd name="connsiteX8" fmla="*/ 8598545 w 9073942"/>
              <a:gd name="connsiteY8" fmla="*/ 195618 h 3559791"/>
              <a:gd name="connsiteX9" fmla="*/ 6401256 w 9073942"/>
              <a:gd name="connsiteY9" fmla="*/ 236561 h 3559791"/>
              <a:gd name="connsiteX10" fmla="*/ 6141948 w 9073942"/>
              <a:gd name="connsiteY10" fmla="*/ 1478507 h 3559791"/>
              <a:gd name="connsiteX11" fmla="*/ 5677924 w 9073942"/>
              <a:gd name="connsiteY11" fmla="*/ 2092656 h 3559791"/>
              <a:gd name="connsiteX12" fmla="*/ 3101232 w 9073942"/>
              <a:gd name="connsiteY12" fmla="*/ 2419893 h 3559791"/>
              <a:gd name="connsiteX0" fmla="*/ 3046890 w 9019600"/>
              <a:gd name="connsiteY0" fmla="*/ 2419893 h 3514988"/>
              <a:gd name="connsiteX1" fmla="*/ 382593 w 9019600"/>
              <a:gd name="connsiteY1" fmla="*/ 2497954 h 3514988"/>
              <a:gd name="connsiteX2" fmla="*/ 751332 w 9019600"/>
              <a:gd name="connsiteY2" fmla="*/ 3375546 h 3514988"/>
              <a:gd name="connsiteX3" fmla="*/ 4422579 w 9019600"/>
              <a:gd name="connsiteY3" fmla="*/ 3334603 h 3514988"/>
              <a:gd name="connsiteX4" fmla="*/ 6033015 w 9019600"/>
              <a:gd name="connsiteY4" fmla="*/ 2775044 h 3514988"/>
              <a:gd name="connsiteX5" fmla="*/ 6606221 w 9019600"/>
              <a:gd name="connsiteY5" fmla="*/ 2338316 h 3514988"/>
              <a:gd name="connsiteX6" fmla="*/ 8653385 w 9019600"/>
              <a:gd name="connsiteY6" fmla="*/ 2351964 h 3514988"/>
              <a:gd name="connsiteX7" fmla="*/ 8803511 w 9019600"/>
              <a:gd name="connsiteY7" fmla="*/ 1410268 h 3514988"/>
              <a:gd name="connsiteX8" fmla="*/ 8544203 w 9019600"/>
              <a:gd name="connsiteY8" fmla="*/ 195618 h 3514988"/>
              <a:gd name="connsiteX9" fmla="*/ 6346914 w 9019600"/>
              <a:gd name="connsiteY9" fmla="*/ 236561 h 3514988"/>
              <a:gd name="connsiteX10" fmla="*/ 6087606 w 9019600"/>
              <a:gd name="connsiteY10" fmla="*/ 1478507 h 3514988"/>
              <a:gd name="connsiteX11" fmla="*/ 5623582 w 9019600"/>
              <a:gd name="connsiteY11" fmla="*/ 2092656 h 3514988"/>
              <a:gd name="connsiteX12" fmla="*/ 3046890 w 9019600"/>
              <a:gd name="connsiteY12" fmla="*/ 2419893 h 3514988"/>
              <a:gd name="connsiteX0" fmla="*/ 3046890 w 9019600"/>
              <a:gd name="connsiteY0" fmla="*/ 2419893 h 3514988"/>
              <a:gd name="connsiteX1" fmla="*/ 382593 w 9019600"/>
              <a:gd name="connsiteY1" fmla="*/ 2497954 h 3514988"/>
              <a:gd name="connsiteX2" fmla="*/ 751332 w 9019600"/>
              <a:gd name="connsiteY2" fmla="*/ 3375546 h 3514988"/>
              <a:gd name="connsiteX3" fmla="*/ 4422579 w 9019600"/>
              <a:gd name="connsiteY3" fmla="*/ 3334603 h 3514988"/>
              <a:gd name="connsiteX4" fmla="*/ 6606221 w 9019600"/>
              <a:gd name="connsiteY4" fmla="*/ 2338316 h 3514988"/>
              <a:gd name="connsiteX5" fmla="*/ 8653385 w 9019600"/>
              <a:gd name="connsiteY5" fmla="*/ 2351964 h 3514988"/>
              <a:gd name="connsiteX6" fmla="*/ 8803511 w 9019600"/>
              <a:gd name="connsiteY6" fmla="*/ 1410268 h 3514988"/>
              <a:gd name="connsiteX7" fmla="*/ 8544203 w 9019600"/>
              <a:gd name="connsiteY7" fmla="*/ 195618 h 3514988"/>
              <a:gd name="connsiteX8" fmla="*/ 6346914 w 9019600"/>
              <a:gd name="connsiteY8" fmla="*/ 236561 h 3514988"/>
              <a:gd name="connsiteX9" fmla="*/ 6087606 w 9019600"/>
              <a:gd name="connsiteY9" fmla="*/ 1478507 h 3514988"/>
              <a:gd name="connsiteX10" fmla="*/ 5623582 w 9019600"/>
              <a:gd name="connsiteY10" fmla="*/ 2092656 h 3514988"/>
              <a:gd name="connsiteX11" fmla="*/ 3046890 w 9019600"/>
              <a:gd name="connsiteY11" fmla="*/ 2419893 h 3514988"/>
              <a:gd name="connsiteX0" fmla="*/ 3046890 w 8976382"/>
              <a:gd name="connsiteY0" fmla="*/ 2576842 h 3671937"/>
              <a:gd name="connsiteX1" fmla="*/ 382593 w 8976382"/>
              <a:gd name="connsiteY1" fmla="*/ 2654903 h 3671937"/>
              <a:gd name="connsiteX2" fmla="*/ 751332 w 8976382"/>
              <a:gd name="connsiteY2" fmla="*/ 3532495 h 3671937"/>
              <a:gd name="connsiteX3" fmla="*/ 4422579 w 8976382"/>
              <a:gd name="connsiteY3" fmla="*/ 3491552 h 3671937"/>
              <a:gd name="connsiteX4" fmla="*/ 6606221 w 8976382"/>
              <a:gd name="connsiteY4" fmla="*/ 2495265 h 3671937"/>
              <a:gd name="connsiteX5" fmla="*/ 8653385 w 8976382"/>
              <a:gd name="connsiteY5" fmla="*/ 2508913 h 3671937"/>
              <a:gd name="connsiteX6" fmla="*/ 8544203 w 8976382"/>
              <a:gd name="connsiteY6" fmla="*/ 352567 h 3671937"/>
              <a:gd name="connsiteX7" fmla="*/ 6346914 w 8976382"/>
              <a:gd name="connsiteY7" fmla="*/ 393510 h 3671937"/>
              <a:gd name="connsiteX8" fmla="*/ 6087606 w 8976382"/>
              <a:gd name="connsiteY8" fmla="*/ 1635456 h 3671937"/>
              <a:gd name="connsiteX9" fmla="*/ 5623582 w 8976382"/>
              <a:gd name="connsiteY9" fmla="*/ 2249605 h 3671937"/>
              <a:gd name="connsiteX10" fmla="*/ 3046890 w 8976382"/>
              <a:gd name="connsiteY10" fmla="*/ 2576842 h 3671937"/>
              <a:gd name="connsiteX0" fmla="*/ 3046890 w 8976382"/>
              <a:gd name="connsiteY0" fmla="*/ 2576842 h 3671937"/>
              <a:gd name="connsiteX1" fmla="*/ 382593 w 8976382"/>
              <a:gd name="connsiteY1" fmla="*/ 2654903 h 3671937"/>
              <a:gd name="connsiteX2" fmla="*/ 751332 w 8976382"/>
              <a:gd name="connsiteY2" fmla="*/ 3532495 h 3671937"/>
              <a:gd name="connsiteX3" fmla="*/ 4422579 w 8976382"/>
              <a:gd name="connsiteY3" fmla="*/ 3491552 h 3671937"/>
              <a:gd name="connsiteX4" fmla="*/ 6606221 w 8976382"/>
              <a:gd name="connsiteY4" fmla="*/ 2495265 h 3671937"/>
              <a:gd name="connsiteX5" fmla="*/ 8653385 w 8976382"/>
              <a:gd name="connsiteY5" fmla="*/ 2508913 h 3671937"/>
              <a:gd name="connsiteX6" fmla="*/ 8544203 w 8976382"/>
              <a:gd name="connsiteY6" fmla="*/ 352567 h 3671937"/>
              <a:gd name="connsiteX7" fmla="*/ 6346914 w 8976382"/>
              <a:gd name="connsiteY7" fmla="*/ 393510 h 3671937"/>
              <a:gd name="connsiteX8" fmla="*/ 5623582 w 8976382"/>
              <a:gd name="connsiteY8" fmla="*/ 2249605 h 3671937"/>
              <a:gd name="connsiteX9" fmla="*/ 3046890 w 8976382"/>
              <a:gd name="connsiteY9" fmla="*/ 2576842 h 3671937"/>
              <a:gd name="connsiteX0" fmla="*/ 3046890 w 8976382"/>
              <a:gd name="connsiteY0" fmla="*/ 2576842 h 3671937"/>
              <a:gd name="connsiteX1" fmla="*/ 382593 w 8976382"/>
              <a:gd name="connsiteY1" fmla="*/ 2654903 h 3671937"/>
              <a:gd name="connsiteX2" fmla="*/ 751332 w 8976382"/>
              <a:gd name="connsiteY2" fmla="*/ 3532495 h 3671937"/>
              <a:gd name="connsiteX3" fmla="*/ 4422579 w 8976382"/>
              <a:gd name="connsiteY3" fmla="*/ 3491552 h 3671937"/>
              <a:gd name="connsiteX4" fmla="*/ 6606221 w 8976382"/>
              <a:gd name="connsiteY4" fmla="*/ 2495265 h 3671937"/>
              <a:gd name="connsiteX5" fmla="*/ 8653385 w 8976382"/>
              <a:gd name="connsiteY5" fmla="*/ 2508913 h 3671937"/>
              <a:gd name="connsiteX6" fmla="*/ 8544203 w 8976382"/>
              <a:gd name="connsiteY6" fmla="*/ 352567 h 3671937"/>
              <a:gd name="connsiteX7" fmla="*/ 6346914 w 8976382"/>
              <a:gd name="connsiteY7" fmla="*/ 393510 h 3671937"/>
              <a:gd name="connsiteX8" fmla="*/ 5623582 w 8976382"/>
              <a:gd name="connsiteY8" fmla="*/ 2249605 h 3671937"/>
              <a:gd name="connsiteX9" fmla="*/ 3046890 w 8976382"/>
              <a:gd name="connsiteY9" fmla="*/ 2576842 h 3671937"/>
              <a:gd name="connsiteX0" fmla="*/ 3046890 w 8976382"/>
              <a:gd name="connsiteY0" fmla="*/ 2576842 h 3671937"/>
              <a:gd name="connsiteX1" fmla="*/ 382593 w 8976382"/>
              <a:gd name="connsiteY1" fmla="*/ 2654903 h 3671937"/>
              <a:gd name="connsiteX2" fmla="*/ 751332 w 8976382"/>
              <a:gd name="connsiteY2" fmla="*/ 3532495 h 3671937"/>
              <a:gd name="connsiteX3" fmla="*/ 4422579 w 8976382"/>
              <a:gd name="connsiteY3" fmla="*/ 3491552 h 3671937"/>
              <a:gd name="connsiteX4" fmla="*/ 6606221 w 8976382"/>
              <a:gd name="connsiteY4" fmla="*/ 2495265 h 3671937"/>
              <a:gd name="connsiteX5" fmla="*/ 8653385 w 8976382"/>
              <a:gd name="connsiteY5" fmla="*/ 2508913 h 3671937"/>
              <a:gd name="connsiteX6" fmla="*/ 8544203 w 8976382"/>
              <a:gd name="connsiteY6" fmla="*/ 352567 h 3671937"/>
              <a:gd name="connsiteX7" fmla="*/ 6346914 w 8976382"/>
              <a:gd name="connsiteY7" fmla="*/ 393510 h 3671937"/>
              <a:gd name="connsiteX8" fmla="*/ 5623582 w 8976382"/>
              <a:gd name="connsiteY8" fmla="*/ 2249605 h 3671937"/>
              <a:gd name="connsiteX9" fmla="*/ 3046890 w 8976382"/>
              <a:gd name="connsiteY9" fmla="*/ 2576842 h 3671937"/>
              <a:gd name="connsiteX0" fmla="*/ 3046890 w 8976382"/>
              <a:gd name="connsiteY0" fmla="*/ 2551218 h 3646313"/>
              <a:gd name="connsiteX1" fmla="*/ 382593 w 8976382"/>
              <a:gd name="connsiteY1" fmla="*/ 2629279 h 3646313"/>
              <a:gd name="connsiteX2" fmla="*/ 751332 w 8976382"/>
              <a:gd name="connsiteY2" fmla="*/ 3506871 h 3646313"/>
              <a:gd name="connsiteX3" fmla="*/ 4422579 w 8976382"/>
              <a:gd name="connsiteY3" fmla="*/ 3465928 h 3646313"/>
              <a:gd name="connsiteX4" fmla="*/ 6606221 w 8976382"/>
              <a:gd name="connsiteY4" fmla="*/ 2469641 h 3646313"/>
              <a:gd name="connsiteX5" fmla="*/ 8653385 w 8976382"/>
              <a:gd name="connsiteY5" fmla="*/ 2483289 h 3646313"/>
              <a:gd name="connsiteX6" fmla="*/ 8544203 w 8976382"/>
              <a:gd name="connsiteY6" fmla="*/ 326943 h 3646313"/>
              <a:gd name="connsiteX7" fmla="*/ 6287249 w 8976382"/>
              <a:gd name="connsiteY7" fmla="*/ 521632 h 3646313"/>
              <a:gd name="connsiteX8" fmla="*/ 5623582 w 8976382"/>
              <a:gd name="connsiteY8" fmla="*/ 2223981 h 3646313"/>
              <a:gd name="connsiteX9" fmla="*/ 3046890 w 8976382"/>
              <a:gd name="connsiteY9" fmla="*/ 2551218 h 3646313"/>
              <a:gd name="connsiteX0" fmla="*/ 3046890 w 8928246"/>
              <a:gd name="connsiteY0" fmla="*/ 2523509 h 3618604"/>
              <a:gd name="connsiteX1" fmla="*/ 382593 w 8928246"/>
              <a:gd name="connsiteY1" fmla="*/ 2601570 h 3618604"/>
              <a:gd name="connsiteX2" fmla="*/ 751332 w 8928246"/>
              <a:gd name="connsiteY2" fmla="*/ 3479162 h 3618604"/>
              <a:gd name="connsiteX3" fmla="*/ 4422579 w 8928246"/>
              <a:gd name="connsiteY3" fmla="*/ 3438219 h 3618604"/>
              <a:gd name="connsiteX4" fmla="*/ 6606221 w 8928246"/>
              <a:gd name="connsiteY4" fmla="*/ 2441932 h 3618604"/>
              <a:gd name="connsiteX5" fmla="*/ 8591505 w 8928246"/>
              <a:gd name="connsiteY5" fmla="*/ 2289326 h 3618604"/>
              <a:gd name="connsiteX6" fmla="*/ 8544203 w 8928246"/>
              <a:gd name="connsiteY6" fmla="*/ 299234 h 3618604"/>
              <a:gd name="connsiteX7" fmla="*/ 6287249 w 8928246"/>
              <a:gd name="connsiteY7" fmla="*/ 493923 h 3618604"/>
              <a:gd name="connsiteX8" fmla="*/ 5623582 w 8928246"/>
              <a:gd name="connsiteY8" fmla="*/ 2196272 h 3618604"/>
              <a:gd name="connsiteX9" fmla="*/ 3046890 w 8928246"/>
              <a:gd name="connsiteY9" fmla="*/ 2523509 h 3618604"/>
              <a:gd name="connsiteX0" fmla="*/ 3046890 w 8928246"/>
              <a:gd name="connsiteY0" fmla="*/ 2523509 h 3609264"/>
              <a:gd name="connsiteX1" fmla="*/ 382593 w 8928246"/>
              <a:gd name="connsiteY1" fmla="*/ 2601570 h 3609264"/>
              <a:gd name="connsiteX2" fmla="*/ 751332 w 8928246"/>
              <a:gd name="connsiteY2" fmla="*/ 3479162 h 3609264"/>
              <a:gd name="connsiteX3" fmla="*/ 4415041 w 8928246"/>
              <a:gd name="connsiteY3" fmla="*/ 3382181 h 3609264"/>
              <a:gd name="connsiteX4" fmla="*/ 6606221 w 8928246"/>
              <a:gd name="connsiteY4" fmla="*/ 2441932 h 3609264"/>
              <a:gd name="connsiteX5" fmla="*/ 8591505 w 8928246"/>
              <a:gd name="connsiteY5" fmla="*/ 2289326 h 3609264"/>
              <a:gd name="connsiteX6" fmla="*/ 8544203 w 8928246"/>
              <a:gd name="connsiteY6" fmla="*/ 299234 h 3609264"/>
              <a:gd name="connsiteX7" fmla="*/ 6287249 w 8928246"/>
              <a:gd name="connsiteY7" fmla="*/ 493923 h 3609264"/>
              <a:gd name="connsiteX8" fmla="*/ 5623582 w 8928246"/>
              <a:gd name="connsiteY8" fmla="*/ 2196272 h 3609264"/>
              <a:gd name="connsiteX9" fmla="*/ 3046890 w 8928246"/>
              <a:gd name="connsiteY9" fmla="*/ 2523509 h 3609264"/>
              <a:gd name="connsiteX0" fmla="*/ 3036338 w 8917694"/>
              <a:gd name="connsiteY0" fmla="*/ 2523509 h 3538889"/>
              <a:gd name="connsiteX1" fmla="*/ 372041 w 8917694"/>
              <a:gd name="connsiteY1" fmla="*/ 2601570 h 3538889"/>
              <a:gd name="connsiteX2" fmla="*/ 804089 w 8917694"/>
              <a:gd name="connsiteY2" fmla="*/ 3382181 h 3538889"/>
              <a:gd name="connsiteX3" fmla="*/ 4404489 w 8917694"/>
              <a:gd name="connsiteY3" fmla="*/ 3382181 h 3538889"/>
              <a:gd name="connsiteX4" fmla="*/ 6595669 w 8917694"/>
              <a:gd name="connsiteY4" fmla="*/ 2441932 h 3538889"/>
              <a:gd name="connsiteX5" fmla="*/ 8580953 w 8917694"/>
              <a:gd name="connsiteY5" fmla="*/ 2289326 h 3538889"/>
              <a:gd name="connsiteX6" fmla="*/ 8533651 w 8917694"/>
              <a:gd name="connsiteY6" fmla="*/ 299234 h 3538889"/>
              <a:gd name="connsiteX7" fmla="*/ 6276697 w 8917694"/>
              <a:gd name="connsiteY7" fmla="*/ 493923 h 3538889"/>
              <a:gd name="connsiteX8" fmla="*/ 5613030 w 8917694"/>
              <a:gd name="connsiteY8" fmla="*/ 2196272 h 3538889"/>
              <a:gd name="connsiteX9" fmla="*/ 3036338 w 8917694"/>
              <a:gd name="connsiteY9" fmla="*/ 2523509 h 3538889"/>
              <a:gd name="connsiteX0" fmla="*/ 3036338 w 8917694"/>
              <a:gd name="connsiteY0" fmla="*/ 2523509 h 3538889"/>
              <a:gd name="connsiteX1" fmla="*/ 372041 w 8917694"/>
              <a:gd name="connsiteY1" fmla="*/ 2601570 h 3538889"/>
              <a:gd name="connsiteX2" fmla="*/ 804089 w 8917694"/>
              <a:gd name="connsiteY2" fmla="*/ 3382181 h 3538889"/>
              <a:gd name="connsiteX3" fmla="*/ 4404489 w 8917694"/>
              <a:gd name="connsiteY3" fmla="*/ 3382181 h 3538889"/>
              <a:gd name="connsiteX4" fmla="*/ 6595669 w 8917694"/>
              <a:gd name="connsiteY4" fmla="*/ 2441932 h 3538889"/>
              <a:gd name="connsiteX5" fmla="*/ 8580953 w 8917694"/>
              <a:gd name="connsiteY5" fmla="*/ 2289326 h 3538889"/>
              <a:gd name="connsiteX6" fmla="*/ 8533651 w 8917694"/>
              <a:gd name="connsiteY6" fmla="*/ 299234 h 3538889"/>
              <a:gd name="connsiteX7" fmla="*/ 6276697 w 8917694"/>
              <a:gd name="connsiteY7" fmla="*/ 493923 h 3538889"/>
              <a:gd name="connsiteX8" fmla="*/ 5484609 w 8917694"/>
              <a:gd name="connsiteY8" fmla="*/ 1977082 h 3538889"/>
              <a:gd name="connsiteX9" fmla="*/ 3036338 w 8917694"/>
              <a:gd name="connsiteY9" fmla="*/ 2523509 h 353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17694" h="3538889">
                <a:moveTo>
                  <a:pt x="3036338" y="2523509"/>
                </a:moveTo>
                <a:cubicBezTo>
                  <a:pt x="2150746" y="2518033"/>
                  <a:pt x="744082" y="2458458"/>
                  <a:pt x="372041" y="2601570"/>
                </a:cubicBezTo>
                <a:cubicBezTo>
                  <a:pt x="0" y="2744682"/>
                  <a:pt x="132014" y="3252079"/>
                  <a:pt x="804089" y="3382181"/>
                </a:cubicBezTo>
                <a:cubicBezTo>
                  <a:pt x="1476164" y="3512283"/>
                  <a:pt x="3439226" y="3538889"/>
                  <a:pt x="4404489" y="3382181"/>
                </a:cubicBezTo>
                <a:cubicBezTo>
                  <a:pt x="5369752" y="3225473"/>
                  <a:pt x="5899592" y="2624074"/>
                  <a:pt x="6595669" y="2441932"/>
                </a:cubicBezTo>
                <a:cubicBezTo>
                  <a:pt x="7291746" y="2259790"/>
                  <a:pt x="8257956" y="2646442"/>
                  <a:pt x="8580953" y="2289326"/>
                </a:cubicBezTo>
                <a:cubicBezTo>
                  <a:pt x="8903950" y="1932210"/>
                  <a:pt x="8917694" y="598468"/>
                  <a:pt x="8533651" y="299234"/>
                </a:cubicBezTo>
                <a:cubicBezTo>
                  <a:pt x="8149608" y="0"/>
                  <a:pt x="6784871" y="214282"/>
                  <a:pt x="6276697" y="493923"/>
                </a:cubicBezTo>
                <a:cubicBezTo>
                  <a:pt x="5768523" y="773564"/>
                  <a:pt x="6024669" y="1638818"/>
                  <a:pt x="5484609" y="1977082"/>
                </a:cubicBezTo>
                <a:cubicBezTo>
                  <a:pt x="4944549" y="2315346"/>
                  <a:pt x="3912427" y="2528926"/>
                  <a:pt x="3036338" y="2523509"/>
                </a:cubicBez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en-US" dirty="0" smtClean="0"/>
              <a:t>Local path sampling</a:t>
            </a:r>
            <a:endParaRPr lang="en-US" dirty="0"/>
          </a:p>
        </p:txBody>
      </p:sp>
      <p:sp>
        <p:nvSpPr>
          <p:cNvPr id="3" name="Zástupný symbol pro obsah 2"/>
          <p:cNvSpPr>
            <a:spLocks noGrp="1"/>
          </p:cNvSpPr>
          <p:nvPr>
            <p:ph idx="1"/>
          </p:nvPr>
        </p:nvSpPr>
        <p:spPr/>
        <p:txBody>
          <a:bodyPr/>
          <a:lstStyle/>
          <a:p>
            <a:r>
              <a:rPr lang="en-US" dirty="0" smtClean="0"/>
              <a:t>Sample one path vertex at a time</a:t>
            </a:r>
          </a:p>
          <a:p>
            <a:pPr>
              <a:buNone/>
            </a:pPr>
            <a:endParaRPr lang="en-US" dirty="0" smtClean="0"/>
          </a:p>
          <a:p>
            <a:pPr marL="457200" indent="-457200">
              <a:buFont typeface="+mj-lt"/>
              <a:buAutoNum type="arabicPeriod"/>
            </a:pPr>
            <a:r>
              <a:rPr lang="en-US" dirty="0" smtClean="0"/>
              <a:t>From an a priori distribution</a:t>
            </a:r>
          </a:p>
          <a:p>
            <a:pPr marL="784225" lvl="1" indent="-457200"/>
            <a:r>
              <a:rPr lang="en-US" dirty="0" smtClean="0"/>
              <a:t>lights, camera sensors</a:t>
            </a:r>
          </a:p>
          <a:p>
            <a:pPr marL="457200" indent="-457200">
              <a:buFont typeface="+mj-lt"/>
              <a:buAutoNum type="arabicPeriod"/>
            </a:pPr>
            <a:endParaRPr lang="en-US" dirty="0" smtClean="0"/>
          </a:p>
          <a:p>
            <a:pPr marL="457200" indent="-457200">
              <a:buFont typeface="+mj-lt"/>
              <a:buAutoNum type="arabicPeriod"/>
            </a:pPr>
            <a:r>
              <a:rPr lang="en-US" dirty="0" smtClean="0"/>
              <a:t>Sample direction from an existing vertex</a:t>
            </a:r>
          </a:p>
          <a:p>
            <a:pPr marL="457200" indent="-457200">
              <a:buFont typeface="+mj-lt"/>
              <a:buAutoNum type="arabicPeriod"/>
            </a:pPr>
            <a:endParaRPr lang="en-US" dirty="0" smtClean="0"/>
          </a:p>
          <a:p>
            <a:pPr marL="457200" indent="-457200">
              <a:buFont typeface="+mj-lt"/>
              <a:buAutoNum type="arabicPeriod"/>
            </a:pPr>
            <a:r>
              <a:rPr lang="en-US" dirty="0" smtClean="0"/>
              <a:t>Connect sub-paths</a:t>
            </a:r>
          </a:p>
          <a:p>
            <a:pPr marL="784225" lvl="1" indent="-457200"/>
            <a:r>
              <a:rPr lang="en-US" dirty="0" smtClean="0"/>
              <a:t>test visibility between vertices</a:t>
            </a:r>
          </a:p>
        </p:txBody>
      </p:sp>
      <p:grpSp>
        <p:nvGrpSpPr>
          <p:cNvPr id="7" name="Skupina 6" descr="CornellBox - a priori distrib"/>
          <p:cNvGrpSpPr/>
          <p:nvPr/>
        </p:nvGrpSpPr>
        <p:grpSpPr>
          <a:xfrm>
            <a:off x="6693106" y="476672"/>
            <a:ext cx="1695318" cy="1872208"/>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p:grpSpPr>
        <p:sp>
          <p:nvSpPr>
            <p:cNvPr id="8" name="Volný tvar 7"/>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Volný tvar 11"/>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Volný tvar 12"/>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Elipsa 32"/>
          <p:cNvSpPr/>
          <p:nvPr/>
        </p:nvSpPr>
        <p:spPr>
          <a:xfrm>
            <a:off x="7380312" y="712792"/>
            <a:ext cx="144016" cy="45719"/>
          </a:xfrm>
          <a:prstGeom prst="ellipse">
            <a:avLst/>
          </a:prstGeom>
          <a:solidFill>
            <a:schemeClr val="accent2">
              <a:lumMod val="20000"/>
              <a:lumOff val="8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45" name="Skupina 44"/>
          <p:cNvGrpSpPr/>
          <p:nvPr/>
        </p:nvGrpSpPr>
        <p:grpSpPr>
          <a:xfrm>
            <a:off x="6693106" y="2636912"/>
            <a:ext cx="1695318" cy="1872208"/>
            <a:chOff x="6693106" y="2636912"/>
            <a:chExt cx="1695318" cy="1872208"/>
          </a:xfrm>
        </p:grpSpPr>
        <p:grpSp>
          <p:nvGrpSpPr>
            <p:cNvPr id="14" name="Skupina 13"/>
            <p:cNvGrpSpPr/>
            <p:nvPr/>
          </p:nvGrpSpPr>
          <p:grpSpPr>
            <a:xfrm>
              <a:off x="6693106" y="2636912"/>
              <a:ext cx="1695318" cy="1872208"/>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p:grpSpPr>
          <p:sp>
            <p:nvSpPr>
              <p:cNvPr id="15" name="Volný tvar 14"/>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Volný tvar 15"/>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Volný tvar 16"/>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Volný tvar 17"/>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Volný tvar 18"/>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Volný tvar 19"/>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Elipsa 33"/>
            <p:cNvSpPr/>
            <p:nvPr/>
          </p:nvSpPr>
          <p:spPr>
            <a:xfrm>
              <a:off x="7444932" y="4175369"/>
              <a:ext cx="1440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35" name="Elipsa 34"/>
          <p:cNvSpPr/>
          <p:nvPr/>
        </p:nvSpPr>
        <p:spPr>
          <a:xfrm rot="16200000">
            <a:off x="8127385" y="3551360"/>
            <a:ext cx="144016" cy="45719"/>
          </a:xfrm>
          <a:prstGeom prst="ellipse">
            <a:avLst/>
          </a:prstGeom>
          <a:solidFill>
            <a:schemeClr val="accent2">
              <a:lumMod val="20000"/>
              <a:lumOff val="8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Straight Arrow Connector 13"/>
          <p:cNvCxnSpPr/>
          <p:nvPr/>
        </p:nvCxnSpPr>
        <p:spPr>
          <a:xfrm flipH="1">
            <a:off x="7511845" y="3574026"/>
            <a:ext cx="693175" cy="626806"/>
          </a:xfrm>
          <a:prstGeom prst="straightConnector1">
            <a:avLst/>
          </a:prstGeom>
          <a:ln w="12700">
            <a:solidFill>
              <a:schemeClr val="accent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nvGrpSpPr>
          <p:cNvPr id="53" name="Skupina 52"/>
          <p:cNvGrpSpPr/>
          <p:nvPr/>
        </p:nvGrpSpPr>
        <p:grpSpPr>
          <a:xfrm>
            <a:off x="6732240" y="4797152"/>
            <a:ext cx="1695318" cy="1872208"/>
            <a:chOff x="6732240" y="4797152"/>
            <a:chExt cx="1695318" cy="1872208"/>
          </a:xfrm>
        </p:grpSpPr>
        <p:grpSp>
          <p:nvGrpSpPr>
            <p:cNvPr id="21" name="Skupina 20"/>
            <p:cNvGrpSpPr/>
            <p:nvPr/>
          </p:nvGrpSpPr>
          <p:grpSpPr>
            <a:xfrm>
              <a:off x="6732240" y="4797152"/>
              <a:ext cx="1695318" cy="1872208"/>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p:grpSpPr>
          <p:sp>
            <p:nvSpPr>
              <p:cNvPr id="22" name="Volný tvar 21"/>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Volný tvar 22"/>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Volný tvar 23"/>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Volný tvar 24"/>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Volný tvar 25"/>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Volný tvar 26"/>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Elipsa 45"/>
            <p:cNvSpPr/>
            <p:nvPr/>
          </p:nvSpPr>
          <p:spPr>
            <a:xfrm>
              <a:off x="7668344" y="6381328"/>
              <a:ext cx="1440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Elipsa 46"/>
            <p:cNvSpPr/>
            <p:nvPr/>
          </p:nvSpPr>
          <p:spPr>
            <a:xfrm rot="5400000">
              <a:off x="6876256" y="5445224"/>
              <a:ext cx="1440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49" name="Přímá spojovací čára 48"/>
          <p:cNvCxnSpPr/>
          <p:nvPr/>
        </p:nvCxnSpPr>
        <p:spPr>
          <a:xfrm>
            <a:off x="6958052" y="5471202"/>
            <a:ext cx="784727" cy="927022"/>
          </a:xfrm>
          <a:prstGeom prst="line">
            <a:avLst/>
          </a:prstGeom>
          <a:ln w="12700">
            <a:solidFill>
              <a:schemeClr val="accent2"/>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1" name="Zástupný symbol pro zápatí 40"/>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1178614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500"/>
                                        <p:tgtEl>
                                          <p:spTgt spid="36"/>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wipe(down)">
                                      <p:cBhvr>
                                        <p:cTn id="6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30" grpId="0" animBg="1"/>
      <p:bldP spid="33" grpId="0" animBg="1"/>
      <p:bldP spid="3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Example – Path tracing</a:t>
            </a:r>
            <a:endParaRPr lang="en-US" dirty="0"/>
          </a:p>
        </p:txBody>
      </p:sp>
      <p:sp>
        <p:nvSpPr>
          <p:cNvPr id="3" name="Zástupný symbol pro obsah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457200" indent="-457200">
              <a:buFont typeface="+mj-lt"/>
              <a:buAutoNum type="arabicPeriod"/>
            </a:pPr>
            <a:r>
              <a:rPr lang="en-US" dirty="0" smtClean="0"/>
              <a:t>A priori </a:t>
            </a:r>
            <a:r>
              <a:rPr lang="en-US" dirty="0" err="1" smtClean="0"/>
              <a:t>distrib</a:t>
            </a:r>
            <a:r>
              <a:rPr lang="en-US" dirty="0" smtClean="0"/>
              <a:t>.</a:t>
            </a:r>
          </a:p>
          <a:p>
            <a:pPr marL="457200" indent="-457200">
              <a:buFont typeface="+mj-lt"/>
              <a:buAutoNum type="arabicPeriod"/>
            </a:pPr>
            <a:r>
              <a:rPr lang="en-US" dirty="0" smtClean="0"/>
              <a:t>Direction sampling</a:t>
            </a:r>
          </a:p>
          <a:p>
            <a:pPr marL="457200" indent="-457200">
              <a:buFont typeface="+mj-lt"/>
              <a:buAutoNum type="arabicPeriod"/>
            </a:pPr>
            <a:r>
              <a:rPr lang="en-US" dirty="0" smtClean="0"/>
              <a:t>Connect vertices</a:t>
            </a:r>
            <a:endParaRPr lang="en-US" dirty="0"/>
          </a:p>
        </p:txBody>
      </p:sp>
      <p:grpSp>
        <p:nvGrpSpPr>
          <p:cNvPr id="5" name="Skupina 4"/>
          <p:cNvGrpSpPr/>
          <p:nvPr/>
        </p:nvGrpSpPr>
        <p:grpSpPr>
          <a:xfrm>
            <a:off x="4355976" y="177281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971600" y="2204864"/>
            <a:ext cx="1504950" cy="1550988"/>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3" name="Straight Arrow Connector 13"/>
          <p:cNvCxnSpPr/>
          <p:nvPr/>
        </p:nvCxnSpPr>
        <p:spPr>
          <a:xfrm flipH="1" flipV="1">
            <a:off x="2275696" y="3317237"/>
            <a:ext cx="3520440" cy="1983971"/>
          </a:xfrm>
          <a:prstGeom prst="straightConnector1">
            <a:avLst/>
          </a:prstGeom>
          <a:ln w="12700">
            <a:solidFill>
              <a:schemeClr val="tx1">
                <a:lumMod val="65000"/>
                <a:lumOff val="35000"/>
              </a:schemeClr>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4" name="Oval 11"/>
          <p:cNvSpPr/>
          <p:nvPr/>
        </p:nvSpPr>
        <p:spPr>
          <a:xfrm>
            <a:off x="2209546" y="325273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6" name="Oval 11"/>
          <p:cNvSpPr/>
          <p:nvPr/>
        </p:nvSpPr>
        <p:spPr>
          <a:xfrm>
            <a:off x="5803189" y="5252604"/>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7" name="Oval 11"/>
          <p:cNvSpPr/>
          <p:nvPr/>
        </p:nvSpPr>
        <p:spPr>
          <a:xfrm>
            <a:off x="6363351" y="231707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8" name="Straight Arrow Connector 13"/>
          <p:cNvCxnSpPr/>
          <p:nvPr/>
        </p:nvCxnSpPr>
        <p:spPr>
          <a:xfrm flipV="1">
            <a:off x="5875699" y="2467992"/>
            <a:ext cx="531019" cy="2761894"/>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13"/>
          <p:cNvCxnSpPr/>
          <p:nvPr/>
        </p:nvCxnSpPr>
        <p:spPr>
          <a:xfrm flipH="1">
            <a:off x="5948127" y="3717032"/>
            <a:ext cx="1864233" cy="1549067"/>
          </a:xfrm>
          <a:prstGeom prst="straightConnector1">
            <a:avLst/>
          </a:prstGeom>
          <a:ln w="12700">
            <a:solidFill>
              <a:schemeClr val="tx1">
                <a:lumMod val="65000"/>
                <a:lumOff val="35000"/>
              </a:schemeClr>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29" name="Oval 11"/>
          <p:cNvSpPr/>
          <p:nvPr/>
        </p:nvSpPr>
        <p:spPr>
          <a:xfrm>
            <a:off x="6588224" y="227687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0" name="Straight Arrow Connector 13"/>
          <p:cNvCxnSpPr/>
          <p:nvPr/>
        </p:nvCxnSpPr>
        <p:spPr>
          <a:xfrm>
            <a:off x="6709340" y="2403806"/>
            <a:ext cx="1102329" cy="1234160"/>
          </a:xfrm>
          <a:prstGeom prst="straightConnector1">
            <a:avLst/>
          </a:prstGeom>
          <a:ln w="12700">
            <a:solidFill>
              <a:schemeClr val="tx1">
                <a:lumMod val="65000"/>
                <a:lumOff val="35000"/>
              </a:schemeClr>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25" name="Oval 11"/>
          <p:cNvSpPr/>
          <p:nvPr/>
        </p:nvSpPr>
        <p:spPr>
          <a:xfrm>
            <a:off x="7804409" y="3613220"/>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7" name="TextovéPole 36"/>
          <p:cNvSpPr txBox="1"/>
          <p:nvPr/>
        </p:nvSpPr>
        <p:spPr>
          <a:xfrm>
            <a:off x="1979712" y="3491716"/>
            <a:ext cx="346570" cy="369332"/>
          </a:xfrm>
          <a:prstGeom prst="rect">
            <a:avLst/>
          </a:prstGeom>
          <a:solidFill>
            <a:schemeClr val="accent1"/>
          </a:solidFill>
          <a:effectLst>
            <a:outerShdw blurRad="63500" sx="102000" sy="102000" algn="ctr" rotWithShape="0">
              <a:prstClr val="black">
                <a:alpha val="40000"/>
              </a:prstClr>
            </a:outerShdw>
            <a:softEdge rad="31750"/>
          </a:effectLst>
        </p:spPr>
        <p:txBody>
          <a:bodyPr wrap="none" rtlCol="0">
            <a:spAutoFit/>
          </a:bodyPr>
          <a:lstStyle/>
          <a:p>
            <a:r>
              <a:rPr lang="en-US" dirty="0" smtClean="0">
                <a:latin typeface="+mn-lt"/>
              </a:rPr>
              <a:t>1.</a:t>
            </a:r>
            <a:endParaRPr lang="cs-CZ" dirty="0" smtClean="0">
              <a:latin typeface="+mn-lt"/>
            </a:endParaRPr>
          </a:p>
        </p:txBody>
      </p:sp>
      <p:sp>
        <p:nvSpPr>
          <p:cNvPr id="38" name="TextovéPole 37"/>
          <p:cNvSpPr txBox="1"/>
          <p:nvPr/>
        </p:nvSpPr>
        <p:spPr>
          <a:xfrm>
            <a:off x="5940152" y="5373216"/>
            <a:ext cx="375424" cy="369332"/>
          </a:xfrm>
          <a:prstGeom prst="rect">
            <a:avLst/>
          </a:prstGeom>
          <a:solidFill>
            <a:schemeClr val="accent1"/>
          </a:solidFill>
          <a:effectLst>
            <a:outerShdw blurRad="63500" sx="102000" sy="102000" algn="ctr" rotWithShape="0">
              <a:prstClr val="black">
                <a:alpha val="40000"/>
              </a:prstClr>
            </a:outerShdw>
            <a:softEdge rad="31750"/>
          </a:effectLst>
        </p:spPr>
        <p:txBody>
          <a:bodyPr wrap="none" rtlCol="0">
            <a:spAutoFit/>
          </a:bodyPr>
          <a:lstStyle/>
          <a:p>
            <a:r>
              <a:rPr lang="en-US" dirty="0" smtClean="0">
                <a:latin typeface="+mn-lt"/>
              </a:rPr>
              <a:t>2.</a:t>
            </a:r>
            <a:endParaRPr lang="cs-CZ" dirty="0" smtClean="0">
              <a:latin typeface="+mn-lt"/>
            </a:endParaRPr>
          </a:p>
        </p:txBody>
      </p:sp>
      <p:sp>
        <p:nvSpPr>
          <p:cNvPr id="39" name="TextovéPole 38"/>
          <p:cNvSpPr txBox="1"/>
          <p:nvPr/>
        </p:nvSpPr>
        <p:spPr>
          <a:xfrm>
            <a:off x="5934496" y="2022372"/>
            <a:ext cx="346570" cy="369332"/>
          </a:xfrm>
          <a:prstGeom prst="rect">
            <a:avLst/>
          </a:prstGeom>
          <a:solidFill>
            <a:schemeClr val="accent1"/>
          </a:solidFill>
          <a:effectLst>
            <a:outerShdw blurRad="63500" sx="102000" sy="102000" algn="ctr" rotWithShape="0">
              <a:prstClr val="black">
                <a:alpha val="40000"/>
              </a:prstClr>
            </a:outerShdw>
            <a:softEdge rad="31750"/>
          </a:effectLst>
        </p:spPr>
        <p:txBody>
          <a:bodyPr wrap="none" rtlCol="0">
            <a:spAutoFit/>
          </a:bodyPr>
          <a:lstStyle/>
          <a:p>
            <a:r>
              <a:rPr lang="en-US" dirty="0" smtClean="0">
                <a:latin typeface="+mn-lt"/>
              </a:rPr>
              <a:t>1.</a:t>
            </a:r>
            <a:endParaRPr lang="cs-CZ" dirty="0" smtClean="0">
              <a:latin typeface="+mn-lt"/>
            </a:endParaRPr>
          </a:p>
        </p:txBody>
      </p:sp>
      <p:sp>
        <p:nvSpPr>
          <p:cNvPr id="42" name="TextovéPole 41"/>
          <p:cNvSpPr txBox="1"/>
          <p:nvPr/>
        </p:nvSpPr>
        <p:spPr>
          <a:xfrm>
            <a:off x="5724128" y="3501008"/>
            <a:ext cx="373820" cy="369332"/>
          </a:xfrm>
          <a:prstGeom prst="rect">
            <a:avLst/>
          </a:prstGeom>
          <a:solidFill>
            <a:schemeClr val="accent1"/>
          </a:solidFill>
          <a:effectLst>
            <a:outerShdw blurRad="63500" sx="102000" sy="102000" algn="ctr" rotWithShape="0">
              <a:prstClr val="black">
                <a:alpha val="40000"/>
              </a:prstClr>
            </a:outerShdw>
            <a:softEdge rad="31750"/>
          </a:effectLst>
        </p:spPr>
        <p:txBody>
          <a:bodyPr wrap="none" rtlCol="0">
            <a:spAutoFit/>
          </a:bodyPr>
          <a:lstStyle/>
          <a:p>
            <a:r>
              <a:rPr lang="en-US" dirty="0" smtClean="0">
                <a:latin typeface="+mn-lt"/>
              </a:rPr>
              <a:t>3.</a:t>
            </a:r>
            <a:endParaRPr lang="cs-CZ" dirty="0" smtClean="0">
              <a:latin typeface="+mn-lt"/>
            </a:endParaRPr>
          </a:p>
        </p:txBody>
      </p:sp>
      <p:sp>
        <p:nvSpPr>
          <p:cNvPr id="43" name="TextovéPole 42"/>
          <p:cNvSpPr txBox="1"/>
          <p:nvPr/>
        </p:nvSpPr>
        <p:spPr>
          <a:xfrm>
            <a:off x="7812360" y="3789040"/>
            <a:ext cx="375424" cy="369332"/>
          </a:xfrm>
          <a:prstGeom prst="rect">
            <a:avLst/>
          </a:prstGeom>
          <a:solidFill>
            <a:schemeClr val="accent1"/>
          </a:solidFill>
          <a:effectLst>
            <a:outerShdw blurRad="63500" sx="102000" sy="102000" algn="ctr" rotWithShape="0">
              <a:prstClr val="black">
                <a:alpha val="40000"/>
              </a:prstClr>
            </a:outerShdw>
            <a:softEdge rad="31750"/>
          </a:effectLst>
        </p:spPr>
        <p:txBody>
          <a:bodyPr wrap="none" rtlCol="0">
            <a:spAutoFit/>
          </a:bodyPr>
          <a:lstStyle/>
          <a:p>
            <a:r>
              <a:rPr lang="en-US" dirty="0" smtClean="0">
                <a:latin typeface="+mn-lt"/>
              </a:rPr>
              <a:t>2.</a:t>
            </a:r>
            <a:endParaRPr lang="cs-CZ" dirty="0" smtClean="0">
              <a:latin typeface="+mn-lt"/>
            </a:endParaRPr>
          </a:p>
        </p:txBody>
      </p:sp>
      <p:sp>
        <p:nvSpPr>
          <p:cNvPr id="44" name="TextovéPole 43"/>
          <p:cNvSpPr txBox="1"/>
          <p:nvPr/>
        </p:nvSpPr>
        <p:spPr>
          <a:xfrm>
            <a:off x="6755768" y="1969384"/>
            <a:ext cx="375424" cy="369332"/>
          </a:xfrm>
          <a:prstGeom prst="rect">
            <a:avLst/>
          </a:prstGeom>
          <a:solidFill>
            <a:schemeClr val="accent1"/>
          </a:solidFill>
          <a:effectLst>
            <a:outerShdw blurRad="63500" sx="102000" sy="102000" algn="ctr" rotWithShape="0">
              <a:prstClr val="black">
                <a:alpha val="40000"/>
              </a:prstClr>
            </a:outerShdw>
            <a:softEdge rad="31750"/>
          </a:effectLst>
        </p:spPr>
        <p:txBody>
          <a:bodyPr wrap="none" rtlCol="0">
            <a:spAutoFit/>
          </a:bodyPr>
          <a:lstStyle/>
          <a:p>
            <a:r>
              <a:rPr lang="en-US" dirty="0" smtClean="0">
                <a:latin typeface="+mn-lt"/>
              </a:rPr>
              <a:t>2.</a:t>
            </a:r>
            <a:endParaRPr lang="cs-CZ" dirty="0" smtClean="0">
              <a:latin typeface="+mn-lt"/>
            </a:endParaRPr>
          </a:p>
        </p:txBody>
      </p:sp>
      <p:sp>
        <p:nvSpPr>
          <p:cNvPr id="45" name="Volný tvar 44"/>
          <p:cNvSpPr/>
          <p:nvPr/>
        </p:nvSpPr>
        <p:spPr>
          <a:xfrm>
            <a:off x="2493496" y="2461097"/>
            <a:ext cx="3839211" cy="2738919"/>
          </a:xfrm>
          <a:custGeom>
            <a:avLst/>
            <a:gdLst>
              <a:gd name="connsiteX0" fmla="*/ 0 w 3900792"/>
              <a:gd name="connsiteY0" fmla="*/ 787940 h 2626468"/>
              <a:gd name="connsiteX1" fmla="*/ 3229583 w 3900792"/>
              <a:gd name="connsiteY1" fmla="*/ 2626468 h 2626468"/>
              <a:gd name="connsiteX2" fmla="*/ 3900792 w 3900792"/>
              <a:gd name="connsiteY2" fmla="*/ 0 h 2626468"/>
              <a:gd name="connsiteX3" fmla="*/ 3900792 w 3900792"/>
              <a:gd name="connsiteY3" fmla="*/ 0 h 2626468"/>
              <a:gd name="connsiteX0" fmla="*/ 0 w 3900792"/>
              <a:gd name="connsiteY0" fmla="*/ 787940 h 2738919"/>
              <a:gd name="connsiteX1" fmla="*/ 3373949 w 3900792"/>
              <a:gd name="connsiteY1" fmla="*/ 2738919 h 2738919"/>
              <a:gd name="connsiteX2" fmla="*/ 3900792 w 3900792"/>
              <a:gd name="connsiteY2" fmla="*/ 0 h 2738919"/>
              <a:gd name="connsiteX3" fmla="*/ 3900792 w 3900792"/>
              <a:gd name="connsiteY3" fmla="*/ 0 h 2738919"/>
              <a:gd name="connsiteX0" fmla="*/ 0 w 3839211"/>
              <a:gd name="connsiteY0" fmla="*/ 866711 h 2738919"/>
              <a:gd name="connsiteX1" fmla="*/ 3312368 w 3839211"/>
              <a:gd name="connsiteY1" fmla="*/ 2738919 h 2738919"/>
              <a:gd name="connsiteX2" fmla="*/ 3839211 w 3839211"/>
              <a:gd name="connsiteY2" fmla="*/ 0 h 2738919"/>
              <a:gd name="connsiteX3" fmla="*/ 3839211 w 3839211"/>
              <a:gd name="connsiteY3" fmla="*/ 0 h 2738919"/>
            </a:gdLst>
            <a:ahLst/>
            <a:cxnLst>
              <a:cxn ang="0">
                <a:pos x="connsiteX0" y="connsiteY0"/>
              </a:cxn>
              <a:cxn ang="0">
                <a:pos x="connsiteX1" y="connsiteY1"/>
              </a:cxn>
              <a:cxn ang="0">
                <a:pos x="connsiteX2" y="connsiteY2"/>
              </a:cxn>
              <a:cxn ang="0">
                <a:pos x="connsiteX3" y="connsiteY3"/>
              </a:cxn>
            </a:cxnLst>
            <a:rect l="l" t="t" r="r" b="b"/>
            <a:pathLst>
              <a:path w="3839211" h="2738919">
                <a:moveTo>
                  <a:pt x="0" y="866711"/>
                </a:moveTo>
                <a:lnTo>
                  <a:pt x="3312368" y="2738919"/>
                </a:lnTo>
                <a:lnTo>
                  <a:pt x="3839211" y="0"/>
                </a:lnTo>
                <a:lnTo>
                  <a:pt x="3839211" y="0"/>
                </a:lnTo>
              </a:path>
            </a:pathLst>
          </a:custGeom>
          <a:ln w="38100">
            <a:solidFill>
              <a:srgbClr val="FFCC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6" name="Volný tvar 45"/>
          <p:cNvSpPr/>
          <p:nvPr/>
        </p:nvSpPr>
        <p:spPr>
          <a:xfrm>
            <a:off x="2441643" y="2393004"/>
            <a:ext cx="5593404" cy="3112851"/>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3404" h="3112851">
                <a:moveTo>
                  <a:pt x="0" y="1157592"/>
                </a:moveTo>
                <a:lnTo>
                  <a:pt x="3472774" y="3112851"/>
                </a:lnTo>
                <a:lnTo>
                  <a:pt x="5593404" y="1303507"/>
                </a:lnTo>
                <a:lnTo>
                  <a:pt x="4406629" y="0"/>
                </a:lnTo>
                <a:lnTo>
                  <a:pt x="4406629" y="0"/>
                </a:lnTo>
                <a:lnTo>
                  <a:pt x="4406629" y="0"/>
                </a:lnTo>
              </a:path>
            </a:pathLst>
          </a:custGeom>
          <a:ln w="3810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4" name="Zástupný symbol pro zápatí 33"/>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4060359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down)">
                                      <p:cBhvr>
                                        <p:cTn id="65" dur="500"/>
                                        <p:tgtEl>
                                          <p:spTgt spid="30"/>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29" grpId="0" animBg="1"/>
      <p:bldP spid="25" grpId="0" animBg="1"/>
      <p:bldP spid="37" grpId="0" animBg="1"/>
      <p:bldP spid="38" grpId="0" animBg="1"/>
      <p:bldP spid="39" grpId="0" animBg="1"/>
      <p:bldP spid="42" grpId="0" animBg="1"/>
      <p:bldP spid="43" grpId="0" animBg="1"/>
      <p:bldP spid="44" grpId="0" animBg="1"/>
      <p:bldP spid="45"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Path Tracing </a:t>
            </a:r>
            <a:r>
              <a:rPr lang="en-US" dirty="0" err="1" smtClean="0"/>
              <a:t>funguje</a:t>
            </a:r>
            <a:r>
              <a:rPr lang="en-US" dirty="0" smtClean="0"/>
              <a:t>! </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pPr>
              <a:defRPr/>
            </a:pPr>
            <a:r>
              <a:rPr lang="en-US" altLang="en-US" smtClean="0"/>
              <a:t>PG III (NPGR010) - J. Křivánek 2014</a:t>
            </a:r>
            <a:endParaRPr lang="en-US" altLang="en-US"/>
          </a:p>
        </p:txBody>
      </p:sp>
      <p:pic>
        <p:nvPicPr>
          <p:cNvPr id="600066" name="Picture 2" descr="http://corona-renderer.com/img/gallery/full/chakib-rocher.jpg"/>
          <p:cNvPicPr>
            <a:picLocks noChangeAspect="1" noChangeArrowheads="1"/>
          </p:cNvPicPr>
          <p:nvPr/>
        </p:nvPicPr>
        <p:blipFill>
          <a:blip r:embed="rId2" cstate="print"/>
          <a:srcRect/>
          <a:stretch>
            <a:fillRect/>
          </a:stretch>
        </p:blipFill>
        <p:spPr bwMode="auto">
          <a:xfrm>
            <a:off x="0" y="1167944"/>
            <a:ext cx="9144000" cy="5141376"/>
          </a:xfrm>
          <a:prstGeom prst="rect">
            <a:avLst/>
          </a:prstGeom>
          <a:noFill/>
        </p:spPr>
      </p:pic>
      <p:sp>
        <p:nvSpPr>
          <p:cNvPr id="9" name="TextovéPole 8"/>
          <p:cNvSpPr txBox="1"/>
          <p:nvPr/>
        </p:nvSpPr>
        <p:spPr>
          <a:xfrm>
            <a:off x="7236296" y="5877272"/>
            <a:ext cx="1907704" cy="369332"/>
          </a:xfrm>
          <a:prstGeom prst="rect">
            <a:avLst/>
          </a:prstGeom>
          <a:solidFill>
            <a:schemeClr val="bg1">
              <a:alpha val="17000"/>
            </a:schemeClr>
          </a:solidFill>
        </p:spPr>
        <p:txBody>
          <a:bodyPr wrap="square" rtlCol="0">
            <a:spAutoFit/>
          </a:bodyPr>
          <a:lstStyle/>
          <a:p>
            <a:r>
              <a:rPr lang="en-US" dirty="0" err="1" smtClean="0">
                <a:solidFill>
                  <a:schemeClr val="bg1"/>
                </a:solidFill>
                <a:latin typeface="+mj-lt"/>
              </a:rPr>
              <a:t>Chakib</a:t>
            </a:r>
            <a:r>
              <a:rPr lang="en-US" dirty="0" smtClean="0">
                <a:solidFill>
                  <a:schemeClr val="bg1"/>
                </a:solidFill>
                <a:latin typeface="+mj-lt"/>
              </a:rPr>
              <a:t> </a:t>
            </a:r>
            <a:r>
              <a:rPr lang="en-US" dirty="0" err="1" smtClean="0">
                <a:solidFill>
                  <a:schemeClr val="bg1"/>
                </a:solidFill>
                <a:latin typeface="+mj-lt"/>
              </a:rPr>
              <a:t>Rabia</a:t>
            </a:r>
            <a:endParaRPr lang="en-US" dirty="0" smtClean="0">
              <a:solidFill>
                <a:schemeClr val="bg1"/>
              </a:solidFill>
              <a:latin typeface="+mj-lt"/>
            </a:endParaRPr>
          </a:p>
        </p:txBody>
      </p:sp>
      <p:pic>
        <p:nvPicPr>
          <p:cNvPr id="10" name="Picture 2" descr="Corona Alpha fo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32" y="1273323"/>
            <a:ext cx="293370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245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Use of local path sampling</a:t>
            </a:r>
            <a:endParaRPr lang="cs-CZ" dirty="0"/>
          </a:p>
        </p:txBody>
      </p:sp>
      <p:sp>
        <p:nvSpPr>
          <p:cNvPr id="3" name="Zástupný symbol pro obsah 2"/>
          <p:cNvSpPr>
            <a:spLocks noGrp="1"/>
          </p:cNvSpPr>
          <p:nvPr>
            <p:ph idx="1"/>
          </p:nvPr>
        </p:nvSpPr>
        <p:spPr/>
        <p:txBody>
          <a:bodyPr/>
          <a:lstStyle/>
          <a:p>
            <a:endParaRPr lang="cs-CZ" dirty="0"/>
          </a:p>
        </p:txBody>
      </p:sp>
      <p:grpSp>
        <p:nvGrpSpPr>
          <p:cNvPr id="20" name="Skupina 19"/>
          <p:cNvGrpSpPr/>
          <p:nvPr/>
        </p:nvGrpSpPr>
        <p:grpSpPr>
          <a:xfrm>
            <a:off x="35496" y="3023343"/>
            <a:ext cx="2521406" cy="1828800"/>
            <a:chOff x="2493350" y="2161456"/>
            <a:chExt cx="5956738" cy="4320480"/>
          </a:xfrm>
        </p:grpSpPr>
        <p:grpSp>
          <p:nvGrpSpPr>
            <p:cNvPr id="5" name="Skupina 36"/>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3"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4" name="Oval 11"/>
            <p:cNvSpPr/>
            <p:nvPr/>
          </p:nvSpPr>
          <p:spPr>
            <a:xfrm>
              <a:off x="3497816" y="4283026"/>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5"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6" name="Oval 11"/>
            <p:cNvSpPr/>
            <p:nvPr/>
          </p:nvSpPr>
          <p:spPr>
            <a:xfrm>
              <a:off x="6793904" y="2665512"/>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7" name="Straight Arrow Connector 13"/>
            <p:cNvCxnSpPr/>
            <p:nvPr/>
          </p:nvCxnSpPr>
          <p:spPr>
            <a:xfrm>
              <a:off x="6915020" y="2792447"/>
              <a:ext cx="1102329" cy="1234160"/>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8" name="Oval 11"/>
            <p:cNvSpPr/>
            <p:nvPr/>
          </p:nvSpPr>
          <p:spPr>
            <a:xfrm>
              <a:off x="8010089" y="4001861"/>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9" name="Oval 11"/>
            <p:cNvSpPr/>
            <p:nvPr/>
          </p:nvSpPr>
          <p:spPr>
            <a:xfrm>
              <a:off x="6008870" y="5641245"/>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nvGrpSpPr>
          <p:cNvPr id="36" name="Skupina 35"/>
          <p:cNvGrpSpPr/>
          <p:nvPr/>
        </p:nvGrpSpPr>
        <p:grpSpPr>
          <a:xfrm>
            <a:off x="3084105" y="3023343"/>
            <a:ext cx="2544867" cy="1845817"/>
            <a:chOff x="2493350" y="2161456"/>
            <a:chExt cx="5956738" cy="4320480"/>
          </a:xfrm>
        </p:grpSpPr>
        <p:grpSp>
          <p:nvGrpSpPr>
            <p:cNvPr id="21" name="Skupina 20"/>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22" name="Volný tvar 21"/>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Volný tvar 22"/>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Volný tvar 23"/>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Volný tvar 24"/>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Volný tvar 25"/>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Volný tvar 26"/>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29"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0" name="Oval 11"/>
            <p:cNvSpPr/>
            <p:nvPr/>
          </p:nvSpPr>
          <p:spPr>
            <a:xfrm>
              <a:off x="3497816" y="4283026"/>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1"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2" name="Oval 11"/>
            <p:cNvSpPr/>
            <p:nvPr/>
          </p:nvSpPr>
          <p:spPr>
            <a:xfrm>
              <a:off x="6793904" y="2665512"/>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3" name="Straight Arrow Connector 13"/>
            <p:cNvCxnSpPr/>
            <p:nvPr/>
          </p:nvCxnSpPr>
          <p:spPr>
            <a:xfrm>
              <a:off x="6915020" y="2792447"/>
              <a:ext cx="1102329" cy="1234160"/>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4" name="Oval 11"/>
            <p:cNvSpPr/>
            <p:nvPr/>
          </p:nvSpPr>
          <p:spPr>
            <a:xfrm>
              <a:off x="8010089" y="4001861"/>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5" name="Oval 11"/>
            <p:cNvSpPr/>
            <p:nvPr/>
          </p:nvSpPr>
          <p:spPr>
            <a:xfrm>
              <a:off x="6008870" y="5641245"/>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nvGrpSpPr>
          <p:cNvPr id="52" name="Skupina 51"/>
          <p:cNvGrpSpPr/>
          <p:nvPr/>
        </p:nvGrpSpPr>
        <p:grpSpPr>
          <a:xfrm>
            <a:off x="6156176" y="3023343"/>
            <a:ext cx="2522876" cy="1829866"/>
            <a:chOff x="2493350" y="2161456"/>
            <a:chExt cx="5956738" cy="4320480"/>
          </a:xfrm>
        </p:grpSpPr>
        <p:grpSp>
          <p:nvGrpSpPr>
            <p:cNvPr id="37" name="Skupina 36"/>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38" name="Volný tvar 37"/>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olný tvar 38"/>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olný tvar 39"/>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Volný tvar 40"/>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Volný tvar 41"/>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Volný tvar 42"/>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45"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6" name="Oval 11"/>
            <p:cNvSpPr/>
            <p:nvPr/>
          </p:nvSpPr>
          <p:spPr>
            <a:xfrm>
              <a:off x="3497816" y="4283026"/>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7"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8" name="Oval 11"/>
            <p:cNvSpPr/>
            <p:nvPr/>
          </p:nvSpPr>
          <p:spPr>
            <a:xfrm>
              <a:off x="6793904" y="2665512"/>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9" name="Straight Arrow Connector 13"/>
            <p:cNvCxnSpPr/>
            <p:nvPr/>
          </p:nvCxnSpPr>
          <p:spPr>
            <a:xfrm>
              <a:off x="6915020" y="2792447"/>
              <a:ext cx="1102329" cy="1234160"/>
            </a:xfrm>
            <a:prstGeom prst="straightConnector1">
              <a:avLst/>
            </a:prstGeom>
            <a:ln w="12700">
              <a:solidFill>
                <a:schemeClr val="tx1">
                  <a:lumMod val="65000"/>
                  <a:lumOff val="35000"/>
                </a:schemeClr>
              </a:solidFill>
              <a:prstDash val="solid"/>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50" name="Oval 11"/>
            <p:cNvSpPr/>
            <p:nvPr/>
          </p:nvSpPr>
          <p:spPr>
            <a:xfrm>
              <a:off x="8010089" y="4001861"/>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1" name="Oval 11"/>
            <p:cNvSpPr/>
            <p:nvPr/>
          </p:nvSpPr>
          <p:spPr>
            <a:xfrm>
              <a:off x="6008870" y="5641245"/>
              <a:ext cx="130206" cy="130204"/>
            </a:xfrm>
            <a:prstGeom prst="ellipse">
              <a:avLst/>
            </a:prstGeom>
            <a:solidFill>
              <a:schemeClr val="bg2"/>
            </a:solidFill>
            <a:ln w="1905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sp>
        <p:nvSpPr>
          <p:cNvPr id="53" name="TextovéPole 52"/>
          <p:cNvSpPr txBox="1"/>
          <p:nvPr/>
        </p:nvSpPr>
        <p:spPr>
          <a:xfrm>
            <a:off x="650707" y="2276872"/>
            <a:ext cx="2121093" cy="461665"/>
          </a:xfrm>
          <a:prstGeom prst="rect">
            <a:avLst/>
          </a:prstGeom>
          <a:noFill/>
        </p:spPr>
        <p:txBody>
          <a:bodyPr wrap="none" rtlCol="0">
            <a:spAutoFit/>
          </a:bodyPr>
          <a:lstStyle/>
          <a:p>
            <a:r>
              <a:rPr lang="en-US" sz="2400" b="1" dirty="0" smtClean="0">
                <a:solidFill>
                  <a:schemeClr val="tx2"/>
                </a:solidFill>
                <a:latin typeface="+mn-lt"/>
              </a:rPr>
              <a:t>Path tracing</a:t>
            </a:r>
            <a:endParaRPr lang="cs-CZ" sz="2400" b="1" dirty="0" smtClean="0">
              <a:solidFill>
                <a:schemeClr val="tx2"/>
              </a:solidFill>
              <a:latin typeface="+mn-lt"/>
            </a:endParaRPr>
          </a:p>
        </p:txBody>
      </p:sp>
      <p:sp>
        <p:nvSpPr>
          <p:cNvPr id="54" name="TextovéPole 53"/>
          <p:cNvSpPr txBox="1"/>
          <p:nvPr/>
        </p:nvSpPr>
        <p:spPr>
          <a:xfrm>
            <a:off x="3707904" y="2276872"/>
            <a:ext cx="2220480" cy="461665"/>
          </a:xfrm>
          <a:prstGeom prst="rect">
            <a:avLst/>
          </a:prstGeom>
          <a:noFill/>
        </p:spPr>
        <p:txBody>
          <a:bodyPr wrap="none" rtlCol="0">
            <a:spAutoFit/>
          </a:bodyPr>
          <a:lstStyle/>
          <a:p>
            <a:r>
              <a:rPr lang="en-US" sz="2400" b="1" dirty="0" smtClean="0">
                <a:solidFill>
                  <a:schemeClr val="tx2"/>
                </a:solidFill>
                <a:latin typeface="+mn-lt"/>
              </a:rPr>
              <a:t>Light tracing</a:t>
            </a:r>
            <a:endParaRPr lang="cs-CZ" sz="2400" b="1" dirty="0" smtClean="0">
              <a:solidFill>
                <a:schemeClr val="tx2"/>
              </a:solidFill>
              <a:latin typeface="+mn-lt"/>
            </a:endParaRPr>
          </a:p>
        </p:txBody>
      </p:sp>
      <p:sp>
        <p:nvSpPr>
          <p:cNvPr id="55" name="TextovéPole 54"/>
          <p:cNvSpPr txBox="1"/>
          <p:nvPr/>
        </p:nvSpPr>
        <p:spPr>
          <a:xfrm>
            <a:off x="6672000" y="2093947"/>
            <a:ext cx="2265364" cy="830997"/>
          </a:xfrm>
          <a:prstGeom prst="rect">
            <a:avLst/>
          </a:prstGeom>
          <a:noFill/>
        </p:spPr>
        <p:txBody>
          <a:bodyPr wrap="none" rtlCol="0">
            <a:spAutoFit/>
          </a:bodyPr>
          <a:lstStyle/>
          <a:p>
            <a:pPr algn="ctr"/>
            <a:r>
              <a:rPr lang="en-US" sz="2400" b="1" dirty="0" smtClean="0">
                <a:solidFill>
                  <a:schemeClr val="tx2"/>
                </a:solidFill>
                <a:latin typeface="+mn-lt"/>
              </a:rPr>
              <a:t>Bidirectional</a:t>
            </a:r>
            <a:br>
              <a:rPr lang="en-US" sz="2400" b="1" dirty="0" smtClean="0">
                <a:solidFill>
                  <a:schemeClr val="tx2"/>
                </a:solidFill>
                <a:latin typeface="+mn-lt"/>
              </a:rPr>
            </a:br>
            <a:r>
              <a:rPr lang="en-US" sz="2400" b="1" dirty="0" smtClean="0">
                <a:solidFill>
                  <a:schemeClr val="tx2"/>
                </a:solidFill>
                <a:latin typeface="+mn-lt"/>
              </a:rPr>
              <a:t>path tracing</a:t>
            </a:r>
            <a:endParaRPr lang="cs-CZ" sz="2400" b="1" dirty="0" smtClean="0">
              <a:solidFill>
                <a:schemeClr val="tx2"/>
              </a:solidFill>
              <a:latin typeface="+mn-lt"/>
            </a:endParaRPr>
          </a:p>
        </p:txBody>
      </p:sp>
      <p:sp>
        <p:nvSpPr>
          <p:cNvPr id="59" name="Zástupný symbol pro zápatí 58"/>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2248043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par>
                                <p:cTn id="15" presetID="10"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buNone/>
            </a:pPr>
            <a:endParaRPr lang="en-US" dirty="0" smtClean="0"/>
          </a:p>
        </p:txBody>
      </p:sp>
      <p:sp>
        <p:nvSpPr>
          <p:cNvPr id="4" name="Title 3"/>
          <p:cNvSpPr>
            <a:spLocks noGrp="1"/>
          </p:cNvSpPr>
          <p:nvPr>
            <p:ph type="title"/>
          </p:nvPr>
        </p:nvSpPr>
        <p:spPr/>
        <p:txBody>
          <a:bodyPr/>
          <a:lstStyle/>
          <a:p>
            <a:r>
              <a:rPr lang="en-US" dirty="0" smtClean="0"/>
              <a:t>Probability density function (PDF)</a:t>
            </a:r>
            <a:endParaRPr lang="cs-CZ" dirty="0"/>
          </a:p>
        </p:txBody>
      </p:sp>
      <p:grpSp>
        <p:nvGrpSpPr>
          <p:cNvPr id="46" name="Skupina 45"/>
          <p:cNvGrpSpPr/>
          <p:nvPr/>
        </p:nvGrpSpPr>
        <p:grpSpPr>
          <a:xfrm>
            <a:off x="2267744" y="1268760"/>
            <a:ext cx="4824536" cy="1872208"/>
            <a:chOff x="2339752" y="1844824"/>
            <a:chExt cx="4824536" cy="1872208"/>
          </a:xfrm>
        </p:grpSpPr>
        <p:sp>
          <p:nvSpPr>
            <p:cNvPr id="45" name="Obdélník 44"/>
            <p:cNvSpPr/>
            <p:nvPr/>
          </p:nvSpPr>
          <p:spPr>
            <a:xfrm>
              <a:off x="2339752" y="1844824"/>
              <a:ext cx="4824536" cy="18722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2646834" y="2070606"/>
              <a:ext cx="1292341" cy="369332"/>
            </a:xfrm>
            <a:prstGeom prst="rect">
              <a:avLst/>
            </a:prstGeom>
            <a:noFill/>
          </p:spPr>
          <p:txBody>
            <a:bodyPr wrap="none" rtlCol="0">
              <a:spAutoFit/>
            </a:bodyPr>
            <a:lstStyle/>
            <a:p>
              <a:r>
                <a:rPr lang="en-US" b="1" dirty="0" smtClean="0">
                  <a:solidFill>
                    <a:schemeClr val="tx2"/>
                  </a:solidFill>
                  <a:latin typeface="+mn-lt"/>
                </a:rPr>
                <a:t>path PDF</a:t>
              </a:r>
              <a:endParaRPr lang="cs-CZ" b="1" dirty="0" smtClean="0">
                <a:solidFill>
                  <a:schemeClr val="tx2"/>
                </a:solidFill>
                <a:latin typeface="+mn-lt"/>
              </a:endParaRPr>
            </a:p>
          </p:txBody>
        </p:sp>
        <p:graphicFrame>
          <p:nvGraphicFramePr>
            <p:cNvPr id="57346" name="Object 2"/>
            <p:cNvGraphicFramePr>
              <a:graphicFrameLocks noChangeAspect="1"/>
            </p:cNvGraphicFramePr>
            <p:nvPr/>
          </p:nvGraphicFramePr>
          <p:xfrm>
            <a:off x="2843808" y="2420888"/>
            <a:ext cx="3486150" cy="571500"/>
          </p:xfrm>
          <a:graphic>
            <a:graphicData uri="http://schemas.openxmlformats.org/presentationml/2006/ole">
              <mc:AlternateContent xmlns:mc="http://schemas.openxmlformats.org/markup-compatibility/2006">
                <mc:Choice xmlns:v="urn:schemas-microsoft-com:vml" Requires="v">
                  <p:oleObj spid="_x0000_s429563" name="Equation" r:id="rId4" imgW="1397000" imgH="228600" progId="Equation.3">
                    <p:embed/>
                  </p:oleObj>
                </mc:Choice>
                <mc:Fallback>
                  <p:oleObj name="Equation" r:id="rId4" imgW="1397000" imgH="228600" progId="Equation.3">
                    <p:embed/>
                    <p:pic>
                      <p:nvPicPr>
                        <p:cNvPr id="0" name="Picture 172"/>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2843808" y="2420888"/>
                          <a:ext cx="3486150"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8" name="Přímá spojovací čára 7"/>
            <p:cNvCxnSpPr/>
            <p:nvPr/>
          </p:nvCxnSpPr>
          <p:spPr>
            <a:xfrm>
              <a:off x="2843808" y="2924944"/>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ovací čára 8"/>
            <p:cNvCxnSpPr/>
            <p:nvPr/>
          </p:nvCxnSpPr>
          <p:spPr>
            <a:xfrm>
              <a:off x="4557142" y="2924944"/>
              <a:ext cx="172819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4067944" y="3068960"/>
              <a:ext cx="2930610" cy="369332"/>
            </a:xfrm>
            <a:prstGeom prst="rect">
              <a:avLst/>
            </a:prstGeom>
            <a:noFill/>
          </p:spPr>
          <p:txBody>
            <a:bodyPr wrap="none" rtlCol="0">
              <a:spAutoFit/>
            </a:bodyPr>
            <a:lstStyle/>
            <a:p>
              <a:r>
                <a:rPr lang="en-US" b="1" dirty="0" smtClean="0">
                  <a:solidFill>
                    <a:schemeClr val="tx2"/>
                  </a:solidFill>
                  <a:latin typeface="+mn-lt"/>
                </a:rPr>
                <a:t>joint PDF</a:t>
              </a:r>
              <a:r>
                <a:rPr lang="en-US" dirty="0" smtClean="0">
                  <a:solidFill>
                    <a:schemeClr val="tx2"/>
                  </a:solidFill>
                  <a:latin typeface="+mn-lt"/>
                </a:rPr>
                <a:t> of path vertices</a:t>
              </a:r>
              <a:endParaRPr lang="cs-CZ" dirty="0" smtClean="0">
                <a:solidFill>
                  <a:schemeClr val="tx2"/>
                </a:solidFill>
                <a:latin typeface="+mn-lt"/>
              </a:endParaRPr>
            </a:p>
          </p:txBody>
        </p:sp>
      </p:grpSp>
      <p:sp>
        <p:nvSpPr>
          <p:cNvPr id="49" name="Rectangle 4"/>
          <p:cNvSpPr/>
          <p:nvPr/>
        </p:nvSpPr>
        <p:spPr>
          <a:xfrm>
            <a:off x="3273668" y="6115248"/>
            <a:ext cx="1049823" cy="122064"/>
          </a:xfrm>
          <a:prstGeom prst="rect">
            <a:avLst/>
          </a:prstGeom>
          <a:solidFill>
            <a:schemeClr val="accent5">
              <a:lumMod val="40000"/>
              <a:lumOff val="60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sp>
        <p:nvSpPr>
          <p:cNvPr id="50" name="Rectangle 5"/>
          <p:cNvSpPr/>
          <p:nvPr/>
        </p:nvSpPr>
        <p:spPr>
          <a:xfrm>
            <a:off x="4882956" y="4725144"/>
            <a:ext cx="1049823" cy="122064"/>
          </a:xfrm>
          <a:prstGeom prst="rect">
            <a:avLst/>
          </a:prstGeom>
          <a:solidFill>
            <a:schemeClr val="accent5">
              <a:lumMod val="40000"/>
              <a:lumOff val="60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cxnSp>
        <p:nvCxnSpPr>
          <p:cNvPr id="51" name="Straight Arrow Connector 6"/>
          <p:cNvCxnSpPr>
            <a:stCxn id="52" idx="1"/>
            <a:endCxn id="60" idx="5"/>
          </p:cNvCxnSpPr>
          <p:nvPr/>
        </p:nvCxnSpPr>
        <p:spPr>
          <a:xfrm flipH="1" flipV="1">
            <a:off x="5453903" y="4900015"/>
            <a:ext cx="1369413" cy="636285"/>
          </a:xfrm>
          <a:prstGeom prst="straightConnector1">
            <a:avLst/>
          </a:prstGeom>
          <a:ln w="12700">
            <a:solidFill>
              <a:schemeClr val="tx1">
                <a:lumMod val="65000"/>
                <a:lumOff val="35000"/>
              </a:schemeClr>
            </a:solidFill>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52" name="Oval 7"/>
          <p:cNvSpPr/>
          <p:nvPr/>
        </p:nvSpPr>
        <p:spPr>
          <a:xfrm>
            <a:off x="6804248" y="5517232"/>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3" name="Sun 8"/>
          <p:cNvSpPr/>
          <p:nvPr/>
        </p:nvSpPr>
        <p:spPr>
          <a:xfrm rot="1134788">
            <a:off x="6938558" y="5363510"/>
            <a:ext cx="642942" cy="642942"/>
          </a:xfrm>
          <a:prstGeom prst="sun">
            <a:avLst/>
          </a:prstGeom>
          <a:solidFill>
            <a:srgbClr val="FFC000"/>
          </a:solidFill>
          <a:ln w="3175">
            <a:solidFill>
              <a:srgbClr val="000000">
                <a:alpha val="23922"/>
              </a:srgbClr>
            </a:solidFill>
          </a:ln>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cxnSp>
        <p:nvCxnSpPr>
          <p:cNvPr id="54" name="Straight Arrow Connector 9"/>
          <p:cNvCxnSpPr>
            <a:stCxn id="60" idx="3"/>
            <a:endCxn id="61" idx="7"/>
          </p:cNvCxnSpPr>
          <p:nvPr/>
        </p:nvCxnSpPr>
        <p:spPr>
          <a:xfrm flipH="1">
            <a:off x="3844615" y="4900015"/>
            <a:ext cx="1517218" cy="1165129"/>
          </a:xfrm>
          <a:prstGeom prst="straightConnector1">
            <a:avLst/>
          </a:prstGeom>
          <a:ln w="12700">
            <a:solidFill>
              <a:schemeClr val="tx1">
                <a:lumMod val="65000"/>
                <a:lumOff val="35000"/>
              </a:schemeClr>
            </a:solidFill>
            <a:prstDash val="solid"/>
            <a:tailEnd type="none" w="med" len="lg"/>
          </a:ln>
        </p:spPr>
        <p:style>
          <a:lnRef idx="1">
            <a:schemeClr val="accent1"/>
          </a:lnRef>
          <a:fillRef idx="0">
            <a:schemeClr val="accent1"/>
          </a:fillRef>
          <a:effectRef idx="0">
            <a:schemeClr val="accent1"/>
          </a:effectRef>
          <a:fontRef idx="minor">
            <a:schemeClr val="tx1"/>
          </a:fontRef>
        </p:style>
      </p:cxnSp>
      <p:cxnSp>
        <p:nvCxnSpPr>
          <p:cNvPr id="55" name="Straight Arrow Connector 10"/>
          <p:cNvCxnSpPr>
            <a:stCxn id="61" idx="1"/>
            <a:endCxn id="56" idx="5"/>
          </p:cNvCxnSpPr>
          <p:nvPr/>
        </p:nvCxnSpPr>
        <p:spPr>
          <a:xfrm flipH="1" flipV="1">
            <a:off x="2320684" y="5210132"/>
            <a:ext cx="1431861" cy="855012"/>
          </a:xfrm>
          <a:prstGeom prst="straightConnector1">
            <a:avLst/>
          </a:prstGeom>
          <a:ln w="12700">
            <a:solidFill>
              <a:schemeClr val="tx1">
                <a:lumMod val="65000"/>
                <a:lumOff val="35000"/>
              </a:schemeClr>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sp>
        <p:nvSpPr>
          <p:cNvPr id="56" name="Oval 11"/>
          <p:cNvSpPr/>
          <p:nvPr/>
        </p:nvSpPr>
        <p:spPr>
          <a:xfrm>
            <a:off x="2209546" y="5098996"/>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nvGrpSpPr>
          <p:cNvPr id="57" name="Group 12"/>
          <p:cNvGrpSpPr/>
          <p:nvPr/>
        </p:nvGrpSpPr>
        <p:grpSpPr>
          <a:xfrm rot="21283642">
            <a:off x="1737382" y="4857759"/>
            <a:ext cx="410270" cy="298378"/>
            <a:chOff x="3192789" y="1005143"/>
            <a:chExt cx="785815" cy="571503"/>
          </a:xfrm>
        </p:grpSpPr>
        <p:sp>
          <p:nvSpPr>
            <p:cNvPr id="58" name="Isosceles Triangle 13"/>
            <p:cNvSpPr/>
            <p:nvPr/>
          </p:nvSpPr>
          <p:spPr>
            <a:xfrm rot="18039103">
              <a:off x="3299945" y="897987"/>
              <a:ext cx="571503" cy="78581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59" name="Rectangle 14"/>
            <p:cNvSpPr/>
            <p:nvPr/>
          </p:nvSpPr>
          <p:spPr>
            <a:xfrm rot="1836285">
              <a:off x="3220084" y="1020162"/>
              <a:ext cx="373079" cy="33197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sp>
        <p:nvSpPr>
          <p:cNvPr id="60" name="Oval 15"/>
          <p:cNvSpPr/>
          <p:nvPr/>
        </p:nvSpPr>
        <p:spPr>
          <a:xfrm>
            <a:off x="5342765" y="4788879"/>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1" name="Oval 16"/>
          <p:cNvSpPr/>
          <p:nvPr/>
        </p:nvSpPr>
        <p:spPr>
          <a:xfrm>
            <a:off x="3733477" y="6046076"/>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aphicFrame>
        <p:nvGraphicFramePr>
          <p:cNvPr id="62" name="Object 4"/>
          <p:cNvGraphicFramePr>
            <a:graphicFrameLocks noChangeAspect="1"/>
          </p:cNvGraphicFramePr>
          <p:nvPr/>
        </p:nvGraphicFramePr>
        <p:xfrm>
          <a:off x="6487641" y="5464274"/>
          <a:ext cx="411162" cy="568325"/>
        </p:xfrm>
        <a:graphic>
          <a:graphicData uri="http://schemas.openxmlformats.org/presentationml/2006/ole">
            <mc:AlternateContent xmlns:mc="http://schemas.openxmlformats.org/markup-compatibility/2006">
              <mc:Choice xmlns:v="urn:schemas-microsoft-com:vml" Requires="v">
                <p:oleObj spid="_x0000_s429564" name="Rovnice" r:id="rId6" imgW="165028" imgH="228501" progId="Equation.3">
                  <p:embed/>
                </p:oleObj>
              </mc:Choice>
              <mc:Fallback>
                <p:oleObj name="Rovnice" r:id="rId6" imgW="165028" imgH="228501" progId="Equation.3">
                  <p:embed/>
                  <p:pic>
                    <p:nvPicPr>
                      <p:cNvPr id="0" name="Picture 173"/>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6487641" y="5464274"/>
                        <a:ext cx="41116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3" name="Object 5"/>
          <p:cNvGraphicFramePr>
            <a:graphicFrameLocks noChangeAspect="1"/>
          </p:cNvGraphicFramePr>
          <p:nvPr/>
        </p:nvGraphicFramePr>
        <p:xfrm>
          <a:off x="5295503" y="4793208"/>
          <a:ext cx="381000" cy="536575"/>
        </p:xfrm>
        <a:graphic>
          <a:graphicData uri="http://schemas.openxmlformats.org/presentationml/2006/ole">
            <mc:AlternateContent xmlns:mc="http://schemas.openxmlformats.org/markup-compatibility/2006">
              <mc:Choice xmlns:v="urn:schemas-microsoft-com:vml" Requires="v">
                <p:oleObj spid="_x0000_s429565" name="Rovnice" r:id="rId8" imgW="152268" imgH="215713" progId="Equation.3">
                  <p:embed/>
                </p:oleObj>
              </mc:Choice>
              <mc:Fallback>
                <p:oleObj name="Rovnice" r:id="rId8" imgW="152268" imgH="215713" progId="Equation.3">
                  <p:embed/>
                  <p:pic>
                    <p:nvPicPr>
                      <p:cNvPr id="0" name="Picture 174"/>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5295503" y="4793208"/>
                        <a:ext cx="381000"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4" name="Object 6"/>
          <p:cNvGraphicFramePr>
            <a:graphicFrameLocks noChangeAspect="1"/>
          </p:cNvGraphicFramePr>
          <p:nvPr/>
        </p:nvGraphicFramePr>
        <p:xfrm>
          <a:off x="3594299" y="5511899"/>
          <a:ext cx="411162" cy="536575"/>
        </p:xfrm>
        <a:graphic>
          <a:graphicData uri="http://schemas.openxmlformats.org/presentationml/2006/ole">
            <mc:AlternateContent xmlns:mc="http://schemas.openxmlformats.org/markup-compatibility/2006">
              <mc:Choice xmlns:v="urn:schemas-microsoft-com:vml" Requires="v">
                <p:oleObj spid="_x0000_s429566" name="Rovnice" r:id="rId10" imgW="164885" imgH="215619" progId="Equation.3">
                  <p:embed/>
                </p:oleObj>
              </mc:Choice>
              <mc:Fallback>
                <p:oleObj name="Rovnice" r:id="rId10" imgW="164885" imgH="215619" progId="Equation.3">
                  <p:embed/>
                  <p:pic>
                    <p:nvPicPr>
                      <p:cNvPr id="0" name="Picture 175"/>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3594299" y="5511899"/>
                        <a:ext cx="411162"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5" name="Object 7"/>
          <p:cNvGraphicFramePr>
            <a:graphicFrameLocks noChangeAspect="1"/>
          </p:cNvGraphicFramePr>
          <p:nvPr/>
        </p:nvGraphicFramePr>
        <p:xfrm>
          <a:off x="1998762" y="5092923"/>
          <a:ext cx="411163" cy="568325"/>
        </p:xfrm>
        <a:graphic>
          <a:graphicData uri="http://schemas.openxmlformats.org/presentationml/2006/ole">
            <mc:AlternateContent xmlns:mc="http://schemas.openxmlformats.org/markup-compatibility/2006">
              <mc:Choice xmlns:v="urn:schemas-microsoft-com:vml" Requires="v">
                <p:oleObj spid="_x0000_s429567" name="Rovnice" r:id="rId12" imgW="165028" imgH="228501" progId="Equation.3">
                  <p:embed/>
                </p:oleObj>
              </mc:Choice>
              <mc:Fallback>
                <p:oleObj name="Rovnice" r:id="rId12" imgW="165028" imgH="228501" progId="Equation.3">
                  <p:embed/>
                  <p:pic>
                    <p:nvPicPr>
                      <p:cNvPr id="0" name="Picture 176"/>
                      <p:cNvPicPr>
                        <a:picLocks noChangeAspect="1" noChangeArrowheads="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1998762" y="5092923"/>
                        <a:ext cx="411163"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32" name="Zástupný symbol pro zápatí 31"/>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1883584018"/>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buNone/>
            </a:pPr>
            <a:endParaRPr lang="en-US" dirty="0" smtClean="0"/>
          </a:p>
        </p:txBody>
      </p:sp>
      <p:sp>
        <p:nvSpPr>
          <p:cNvPr id="4" name="Title 3"/>
          <p:cNvSpPr>
            <a:spLocks noGrp="1"/>
          </p:cNvSpPr>
          <p:nvPr>
            <p:ph type="title"/>
          </p:nvPr>
        </p:nvSpPr>
        <p:spPr/>
        <p:txBody>
          <a:bodyPr/>
          <a:lstStyle/>
          <a:p>
            <a:r>
              <a:rPr lang="en-US" dirty="0" smtClean="0"/>
              <a:t>Probability density function (PDF)</a:t>
            </a:r>
            <a:endParaRPr lang="cs-CZ" dirty="0"/>
          </a:p>
        </p:txBody>
      </p:sp>
      <p:grpSp>
        <p:nvGrpSpPr>
          <p:cNvPr id="3" name="Skupina 45"/>
          <p:cNvGrpSpPr/>
          <p:nvPr/>
        </p:nvGrpSpPr>
        <p:grpSpPr>
          <a:xfrm>
            <a:off x="2574826" y="1494542"/>
            <a:ext cx="4351720" cy="1367686"/>
            <a:chOff x="2646834" y="2070606"/>
            <a:chExt cx="4351720" cy="1367686"/>
          </a:xfrm>
        </p:grpSpPr>
        <p:sp>
          <p:nvSpPr>
            <p:cNvPr id="6" name="TextovéPole 5"/>
            <p:cNvSpPr txBox="1"/>
            <p:nvPr/>
          </p:nvSpPr>
          <p:spPr>
            <a:xfrm>
              <a:off x="2646834" y="2070606"/>
              <a:ext cx="1292341" cy="369332"/>
            </a:xfrm>
            <a:prstGeom prst="rect">
              <a:avLst/>
            </a:prstGeom>
            <a:noFill/>
          </p:spPr>
          <p:txBody>
            <a:bodyPr wrap="none" rtlCol="0">
              <a:spAutoFit/>
            </a:bodyPr>
            <a:lstStyle/>
            <a:p>
              <a:r>
                <a:rPr lang="en-US" b="1" dirty="0" smtClean="0">
                  <a:solidFill>
                    <a:schemeClr val="tx2"/>
                  </a:solidFill>
                  <a:latin typeface="+mn-lt"/>
                </a:rPr>
                <a:t>path PDF</a:t>
              </a:r>
              <a:endParaRPr lang="cs-CZ" b="1" dirty="0" smtClean="0">
                <a:solidFill>
                  <a:schemeClr val="tx2"/>
                </a:solidFill>
                <a:latin typeface="+mn-lt"/>
              </a:endParaRPr>
            </a:p>
          </p:txBody>
        </p:sp>
        <p:graphicFrame>
          <p:nvGraphicFramePr>
            <p:cNvPr id="57346" name="Object 2"/>
            <p:cNvGraphicFramePr>
              <a:graphicFrameLocks noChangeAspect="1"/>
            </p:cNvGraphicFramePr>
            <p:nvPr/>
          </p:nvGraphicFramePr>
          <p:xfrm>
            <a:off x="2843808" y="2420888"/>
            <a:ext cx="3486150" cy="571500"/>
          </p:xfrm>
          <a:graphic>
            <a:graphicData uri="http://schemas.openxmlformats.org/presentationml/2006/ole">
              <mc:AlternateContent xmlns:mc="http://schemas.openxmlformats.org/markup-compatibility/2006">
                <mc:Choice xmlns:v="urn:schemas-microsoft-com:vml" Requires="v">
                  <p:oleObj spid="_x0000_s430587" name="Equation" r:id="rId4" imgW="1397000" imgH="228600" progId="Equation.3">
                    <p:embed/>
                  </p:oleObj>
                </mc:Choice>
                <mc:Fallback>
                  <p:oleObj name="Equation" r:id="rId4" imgW="1397000" imgH="228600" progId="Equation.3">
                    <p:embed/>
                    <p:pic>
                      <p:nvPicPr>
                        <p:cNvPr id="0" name="Picture 172"/>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2843808" y="2420888"/>
                          <a:ext cx="3486150"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8" name="Přímá spojovací čára 7"/>
            <p:cNvCxnSpPr/>
            <p:nvPr/>
          </p:nvCxnSpPr>
          <p:spPr>
            <a:xfrm>
              <a:off x="2843808" y="2924944"/>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ovací čára 8"/>
            <p:cNvCxnSpPr/>
            <p:nvPr/>
          </p:nvCxnSpPr>
          <p:spPr>
            <a:xfrm>
              <a:off x="4557142" y="2924944"/>
              <a:ext cx="172819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4067944" y="3068960"/>
              <a:ext cx="2930610" cy="369332"/>
            </a:xfrm>
            <a:prstGeom prst="rect">
              <a:avLst/>
            </a:prstGeom>
            <a:noFill/>
          </p:spPr>
          <p:txBody>
            <a:bodyPr wrap="none" rtlCol="0">
              <a:spAutoFit/>
            </a:bodyPr>
            <a:lstStyle/>
            <a:p>
              <a:r>
                <a:rPr lang="en-US" b="1" dirty="0" smtClean="0">
                  <a:solidFill>
                    <a:schemeClr val="tx2"/>
                  </a:solidFill>
                  <a:latin typeface="+mn-lt"/>
                </a:rPr>
                <a:t>joint PDF</a:t>
              </a:r>
              <a:r>
                <a:rPr lang="en-US" dirty="0" smtClean="0">
                  <a:solidFill>
                    <a:schemeClr val="tx2"/>
                  </a:solidFill>
                  <a:latin typeface="+mn-lt"/>
                </a:rPr>
                <a:t> of path vertices</a:t>
              </a:r>
              <a:endParaRPr lang="cs-CZ" dirty="0" smtClean="0">
                <a:solidFill>
                  <a:schemeClr val="tx2"/>
                </a:solidFill>
                <a:latin typeface="+mn-lt"/>
              </a:endParaRPr>
            </a:p>
          </p:txBody>
        </p:sp>
      </p:grpSp>
      <p:sp>
        <p:nvSpPr>
          <p:cNvPr id="33" name="Rectangle 4"/>
          <p:cNvSpPr/>
          <p:nvPr/>
        </p:nvSpPr>
        <p:spPr>
          <a:xfrm>
            <a:off x="3273668" y="6115248"/>
            <a:ext cx="1049823" cy="122064"/>
          </a:xfrm>
          <a:prstGeom prst="rect">
            <a:avLst/>
          </a:prstGeom>
          <a:solidFill>
            <a:schemeClr val="accent5">
              <a:lumMod val="40000"/>
              <a:lumOff val="60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sp>
        <p:nvSpPr>
          <p:cNvPr id="34" name="Rectangle 5"/>
          <p:cNvSpPr/>
          <p:nvPr/>
        </p:nvSpPr>
        <p:spPr>
          <a:xfrm>
            <a:off x="4882956" y="4725144"/>
            <a:ext cx="1049823" cy="122064"/>
          </a:xfrm>
          <a:prstGeom prst="rect">
            <a:avLst/>
          </a:prstGeom>
          <a:solidFill>
            <a:schemeClr val="accent5">
              <a:lumMod val="40000"/>
              <a:lumOff val="60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cxnSp>
        <p:nvCxnSpPr>
          <p:cNvPr id="35" name="Straight Arrow Connector 6"/>
          <p:cNvCxnSpPr>
            <a:stCxn id="36" idx="1"/>
            <a:endCxn id="44" idx="5"/>
          </p:cNvCxnSpPr>
          <p:nvPr/>
        </p:nvCxnSpPr>
        <p:spPr>
          <a:xfrm flipH="1" flipV="1">
            <a:off x="5453903" y="4900015"/>
            <a:ext cx="1369413" cy="636285"/>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36" name="Oval 7"/>
          <p:cNvSpPr/>
          <p:nvPr/>
        </p:nvSpPr>
        <p:spPr>
          <a:xfrm>
            <a:off x="6804248" y="5517232"/>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7" name="Sun 8"/>
          <p:cNvSpPr/>
          <p:nvPr/>
        </p:nvSpPr>
        <p:spPr>
          <a:xfrm rot="1134788">
            <a:off x="6938558" y="5363510"/>
            <a:ext cx="642942" cy="642942"/>
          </a:xfrm>
          <a:prstGeom prst="sun">
            <a:avLst/>
          </a:prstGeom>
          <a:solidFill>
            <a:srgbClr val="FFC000"/>
          </a:solidFill>
          <a:ln w="3175">
            <a:solidFill>
              <a:srgbClr val="000000">
                <a:alpha val="23922"/>
              </a:srgbClr>
            </a:solidFill>
          </a:ln>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cxnSp>
        <p:nvCxnSpPr>
          <p:cNvPr id="38" name="Straight Arrow Connector 9"/>
          <p:cNvCxnSpPr>
            <a:stCxn id="44" idx="3"/>
            <a:endCxn id="46" idx="7"/>
          </p:cNvCxnSpPr>
          <p:nvPr/>
        </p:nvCxnSpPr>
        <p:spPr>
          <a:xfrm flipH="1">
            <a:off x="3844615" y="4900015"/>
            <a:ext cx="1517218" cy="1165129"/>
          </a:xfrm>
          <a:prstGeom prst="straightConnector1">
            <a:avLst/>
          </a:prstGeom>
          <a:ln w="12700">
            <a:solidFill>
              <a:schemeClr val="tx1">
                <a:lumMod val="65000"/>
                <a:lumOff val="35000"/>
              </a:schemeClr>
            </a:solidFill>
            <a:prstDash val="dash"/>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10"/>
          <p:cNvCxnSpPr>
            <a:stCxn id="46" idx="1"/>
            <a:endCxn id="40" idx="5"/>
          </p:cNvCxnSpPr>
          <p:nvPr/>
        </p:nvCxnSpPr>
        <p:spPr>
          <a:xfrm flipH="1" flipV="1">
            <a:off x="2320684" y="5210132"/>
            <a:ext cx="1431861" cy="855012"/>
          </a:xfrm>
          <a:prstGeom prst="straightConnector1">
            <a:avLst/>
          </a:prstGeom>
          <a:ln w="12700">
            <a:solidFill>
              <a:schemeClr val="tx1">
                <a:lumMod val="65000"/>
                <a:lumOff val="35000"/>
              </a:schemeClr>
            </a:solidFill>
            <a:prstDash val="dash"/>
            <a:headEnd type="none" w="med" len="lg"/>
            <a:tailEnd type="none" w="med" len="lg"/>
          </a:ln>
        </p:spPr>
        <p:style>
          <a:lnRef idx="1">
            <a:schemeClr val="accent1"/>
          </a:lnRef>
          <a:fillRef idx="0">
            <a:schemeClr val="accent1"/>
          </a:fillRef>
          <a:effectRef idx="0">
            <a:schemeClr val="accent1"/>
          </a:effectRef>
          <a:fontRef idx="minor">
            <a:schemeClr val="tx1"/>
          </a:fontRef>
        </p:style>
      </p:cxnSp>
      <p:sp>
        <p:nvSpPr>
          <p:cNvPr id="40" name="Oval 11"/>
          <p:cNvSpPr/>
          <p:nvPr/>
        </p:nvSpPr>
        <p:spPr>
          <a:xfrm>
            <a:off x="2209546" y="5098996"/>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nvGrpSpPr>
          <p:cNvPr id="41" name="Group 12"/>
          <p:cNvGrpSpPr/>
          <p:nvPr/>
        </p:nvGrpSpPr>
        <p:grpSpPr>
          <a:xfrm rot="21283642">
            <a:off x="1737382" y="4857759"/>
            <a:ext cx="410270" cy="298378"/>
            <a:chOff x="3192789" y="1005143"/>
            <a:chExt cx="785815" cy="571503"/>
          </a:xfrm>
        </p:grpSpPr>
        <p:sp>
          <p:nvSpPr>
            <p:cNvPr id="42" name="Isosceles Triangle 13"/>
            <p:cNvSpPr/>
            <p:nvPr/>
          </p:nvSpPr>
          <p:spPr>
            <a:xfrm rot="18039103">
              <a:off x="3299945" y="897987"/>
              <a:ext cx="571503" cy="78581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43" name="Rectangle 14"/>
            <p:cNvSpPr/>
            <p:nvPr/>
          </p:nvSpPr>
          <p:spPr>
            <a:xfrm rot="1836285">
              <a:off x="3220084" y="1020162"/>
              <a:ext cx="373079" cy="33197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sp>
        <p:nvSpPr>
          <p:cNvPr id="44" name="Oval 15"/>
          <p:cNvSpPr/>
          <p:nvPr/>
        </p:nvSpPr>
        <p:spPr>
          <a:xfrm>
            <a:off x="5342765" y="4788879"/>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6" name="Oval 16"/>
          <p:cNvSpPr/>
          <p:nvPr/>
        </p:nvSpPr>
        <p:spPr>
          <a:xfrm>
            <a:off x="3733477" y="6046076"/>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aphicFrame>
        <p:nvGraphicFramePr>
          <p:cNvPr id="49" name="Object 4"/>
          <p:cNvGraphicFramePr>
            <a:graphicFrameLocks noChangeAspect="1"/>
          </p:cNvGraphicFramePr>
          <p:nvPr/>
        </p:nvGraphicFramePr>
        <p:xfrm>
          <a:off x="6487641" y="5464274"/>
          <a:ext cx="411162" cy="568325"/>
        </p:xfrm>
        <a:graphic>
          <a:graphicData uri="http://schemas.openxmlformats.org/presentationml/2006/ole">
            <mc:AlternateContent xmlns:mc="http://schemas.openxmlformats.org/markup-compatibility/2006">
              <mc:Choice xmlns:v="urn:schemas-microsoft-com:vml" Requires="v">
                <p:oleObj spid="_x0000_s430588" name="Rovnice" r:id="rId6" imgW="165028" imgH="228501" progId="Equation.3">
                  <p:embed/>
                </p:oleObj>
              </mc:Choice>
              <mc:Fallback>
                <p:oleObj name="Rovnice" r:id="rId6" imgW="165028" imgH="228501" progId="Equation.3">
                  <p:embed/>
                  <p:pic>
                    <p:nvPicPr>
                      <p:cNvPr id="0" name="Picture 173"/>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6487641" y="5464274"/>
                        <a:ext cx="41116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0" name="Object 5"/>
          <p:cNvGraphicFramePr>
            <a:graphicFrameLocks noChangeAspect="1"/>
          </p:cNvGraphicFramePr>
          <p:nvPr/>
        </p:nvGraphicFramePr>
        <p:xfrm>
          <a:off x="5295503" y="4793208"/>
          <a:ext cx="381000" cy="536575"/>
        </p:xfrm>
        <a:graphic>
          <a:graphicData uri="http://schemas.openxmlformats.org/presentationml/2006/ole">
            <mc:AlternateContent xmlns:mc="http://schemas.openxmlformats.org/markup-compatibility/2006">
              <mc:Choice xmlns:v="urn:schemas-microsoft-com:vml" Requires="v">
                <p:oleObj spid="_x0000_s430589" name="Rovnice" r:id="rId8" imgW="152268" imgH="215713" progId="Equation.3">
                  <p:embed/>
                </p:oleObj>
              </mc:Choice>
              <mc:Fallback>
                <p:oleObj name="Rovnice" r:id="rId8" imgW="152268" imgH="215713" progId="Equation.3">
                  <p:embed/>
                  <p:pic>
                    <p:nvPicPr>
                      <p:cNvPr id="0" name="Picture 174"/>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5295503" y="4793208"/>
                        <a:ext cx="381000"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1" name="Object 6"/>
          <p:cNvGraphicFramePr>
            <a:graphicFrameLocks noChangeAspect="1"/>
          </p:cNvGraphicFramePr>
          <p:nvPr/>
        </p:nvGraphicFramePr>
        <p:xfrm>
          <a:off x="3594299" y="5511899"/>
          <a:ext cx="411162" cy="536575"/>
        </p:xfrm>
        <a:graphic>
          <a:graphicData uri="http://schemas.openxmlformats.org/presentationml/2006/ole">
            <mc:AlternateContent xmlns:mc="http://schemas.openxmlformats.org/markup-compatibility/2006">
              <mc:Choice xmlns:v="urn:schemas-microsoft-com:vml" Requires="v">
                <p:oleObj spid="_x0000_s430590" name="Rovnice" r:id="rId10" imgW="164885" imgH="215619" progId="Equation.3">
                  <p:embed/>
                </p:oleObj>
              </mc:Choice>
              <mc:Fallback>
                <p:oleObj name="Rovnice" r:id="rId10" imgW="164885" imgH="215619" progId="Equation.3">
                  <p:embed/>
                  <p:pic>
                    <p:nvPicPr>
                      <p:cNvPr id="0" name="Picture 175"/>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3594299" y="5511899"/>
                        <a:ext cx="411162"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2" name="Object 7"/>
          <p:cNvGraphicFramePr>
            <a:graphicFrameLocks noChangeAspect="1"/>
          </p:cNvGraphicFramePr>
          <p:nvPr/>
        </p:nvGraphicFramePr>
        <p:xfrm>
          <a:off x="1998762" y="5092923"/>
          <a:ext cx="411163" cy="568325"/>
        </p:xfrm>
        <a:graphic>
          <a:graphicData uri="http://schemas.openxmlformats.org/presentationml/2006/ole">
            <mc:AlternateContent xmlns:mc="http://schemas.openxmlformats.org/markup-compatibility/2006">
              <mc:Choice xmlns:v="urn:schemas-microsoft-com:vml" Requires="v">
                <p:oleObj spid="_x0000_s430591" name="Rovnice" r:id="rId12" imgW="165028" imgH="228501" progId="Equation.3">
                  <p:embed/>
                </p:oleObj>
              </mc:Choice>
              <mc:Fallback>
                <p:oleObj name="Rovnice" r:id="rId12" imgW="165028" imgH="228501" progId="Equation.3">
                  <p:embed/>
                  <p:pic>
                    <p:nvPicPr>
                      <p:cNvPr id="0" name="Picture 176"/>
                      <p:cNvPicPr>
                        <a:picLocks noChangeAspect="1" noChangeArrowheads="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1998762" y="5092923"/>
                        <a:ext cx="411163"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31" name="Zástupný symbol pro zápatí 30"/>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27094952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4.44444E-6 2.22222E-6 L -0.20868 2.22222E-6 " pathEditMode="relative" rAng="0" ptsTypes="AA">
                                      <p:cBhvr>
                                        <p:cTn id="6" dur="500" fill="hold"/>
                                        <p:tgtEl>
                                          <p:spTgt spid="3"/>
                                        </p:tgtEl>
                                        <p:attrNameLst>
                                          <p:attrName>ppt_x</p:attrName>
                                          <p:attrName>ppt_y</p:attrName>
                                        </p:attrNameLst>
                                      </p:cBhvr>
                                      <p:rCtr x="-10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buNone/>
            </a:pPr>
            <a:endParaRPr lang="en-US" dirty="0" smtClean="0"/>
          </a:p>
        </p:txBody>
      </p:sp>
      <p:sp>
        <p:nvSpPr>
          <p:cNvPr id="4" name="Title 3"/>
          <p:cNvSpPr>
            <a:spLocks noGrp="1"/>
          </p:cNvSpPr>
          <p:nvPr>
            <p:ph type="title"/>
          </p:nvPr>
        </p:nvSpPr>
        <p:spPr/>
        <p:txBody>
          <a:bodyPr/>
          <a:lstStyle/>
          <a:p>
            <a:r>
              <a:rPr lang="en-US" dirty="0" smtClean="0"/>
              <a:t>Probability density function (PDF)</a:t>
            </a:r>
            <a:endParaRPr lang="cs-CZ" dirty="0"/>
          </a:p>
        </p:txBody>
      </p:sp>
      <p:grpSp>
        <p:nvGrpSpPr>
          <p:cNvPr id="3" name="Skupina 45"/>
          <p:cNvGrpSpPr/>
          <p:nvPr/>
        </p:nvGrpSpPr>
        <p:grpSpPr>
          <a:xfrm>
            <a:off x="664518" y="1494542"/>
            <a:ext cx="4351720" cy="1367686"/>
            <a:chOff x="2646834" y="2070606"/>
            <a:chExt cx="4351720" cy="1367686"/>
          </a:xfrm>
        </p:grpSpPr>
        <p:sp>
          <p:nvSpPr>
            <p:cNvPr id="6" name="TextovéPole 5"/>
            <p:cNvSpPr txBox="1"/>
            <p:nvPr/>
          </p:nvSpPr>
          <p:spPr>
            <a:xfrm>
              <a:off x="2646834" y="2070606"/>
              <a:ext cx="1292341" cy="369332"/>
            </a:xfrm>
            <a:prstGeom prst="rect">
              <a:avLst/>
            </a:prstGeom>
            <a:noFill/>
          </p:spPr>
          <p:txBody>
            <a:bodyPr wrap="none" rtlCol="0">
              <a:spAutoFit/>
            </a:bodyPr>
            <a:lstStyle/>
            <a:p>
              <a:r>
                <a:rPr lang="en-US" b="1" dirty="0" smtClean="0">
                  <a:solidFill>
                    <a:schemeClr val="tx2"/>
                  </a:solidFill>
                  <a:latin typeface="+mn-lt"/>
                </a:rPr>
                <a:t>path PDF</a:t>
              </a:r>
              <a:endParaRPr lang="cs-CZ" b="1" dirty="0" smtClean="0">
                <a:solidFill>
                  <a:schemeClr val="tx2"/>
                </a:solidFill>
                <a:latin typeface="+mn-lt"/>
              </a:endParaRPr>
            </a:p>
          </p:txBody>
        </p:sp>
        <p:graphicFrame>
          <p:nvGraphicFramePr>
            <p:cNvPr id="57346" name="Object 2"/>
            <p:cNvGraphicFramePr>
              <a:graphicFrameLocks noChangeAspect="1"/>
            </p:cNvGraphicFramePr>
            <p:nvPr/>
          </p:nvGraphicFramePr>
          <p:xfrm>
            <a:off x="2843808" y="2420888"/>
            <a:ext cx="3486150" cy="571500"/>
          </p:xfrm>
          <a:graphic>
            <a:graphicData uri="http://schemas.openxmlformats.org/presentationml/2006/ole">
              <mc:AlternateContent xmlns:mc="http://schemas.openxmlformats.org/markup-compatibility/2006">
                <mc:Choice xmlns:v="urn:schemas-microsoft-com:vml" Requires="v">
                  <p:oleObj spid="_x0000_s432116" name="Equation" r:id="rId4" imgW="1397000" imgH="228600" progId="Equation.3">
                    <p:embed/>
                  </p:oleObj>
                </mc:Choice>
                <mc:Fallback>
                  <p:oleObj name="Equation" r:id="rId4" imgW="1397000" imgH="228600" progId="Equation.3">
                    <p:embed/>
                    <p:pic>
                      <p:nvPicPr>
                        <p:cNvPr id="0" name="Picture 342"/>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2843808" y="2420888"/>
                          <a:ext cx="3486150"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8" name="Přímá spojovací čára 7"/>
            <p:cNvCxnSpPr/>
            <p:nvPr/>
          </p:nvCxnSpPr>
          <p:spPr>
            <a:xfrm>
              <a:off x="2843808" y="2924944"/>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ovací čára 8"/>
            <p:cNvCxnSpPr/>
            <p:nvPr/>
          </p:nvCxnSpPr>
          <p:spPr>
            <a:xfrm>
              <a:off x="4557142" y="2924944"/>
              <a:ext cx="172819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4067944" y="3068960"/>
              <a:ext cx="2930610" cy="369332"/>
            </a:xfrm>
            <a:prstGeom prst="rect">
              <a:avLst/>
            </a:prstGeom>
            <a:noFill/>
          </p:spPr>
          <p:txBody>
            <a:bodyPr wrap="none" rtlCol="0">
              <a:spAutoFit/>
            </a:bodyPr>
            <a:lstStyle/>
            <a:p>
              <a:r>
                <a:rPr lang="en-US" b="1" dirty="0" smtClean="0">
                  <a:solidFill>
                    <a:schemeClr val="tx2"/>
                  </a:solidFill>
                  <a:latin typeface="+mn-lt"/>
                </a:rPr>
                <a:t>joint PDF</a:t>
              </a:r>
              <a:r>
                <a:rPr lang="en-US" dirty="0" smtClean="0">
                  <a:solidFill>
                    <a:schemeClr val="tx2"/>
                  </a:solidFill>
                  <a:latin typeface="+mn-lt"/>
                </a:rPr>
                <a:t> of path vertices</a:t>
              </a:r>
              <a:endParaRPr lang="cs-CZ" dirty="0" smtClean="0">
                <a:solidFill>
                  <a:schemeClr val="tx2"/>
                </a:solidFill>
                <a:latin typeface="+mn-lt"/>
              </a:endParaRPr>
            </a:p>
          </p:txBody>
        </p:sp>
      </p:grpSp>
      <p:graphicFrame>
        <p:nvGraphicFramePr>
          <p:cNvPr id="32" name="Object 2"/>
          <p:cNvGraphicFramePr>
            <a:graphicFrameLocks noChangeAspect="1"/>
          </p:cNvGraphicFramePr>
          <p:nvPr/>
        </p:nvGraphicFramePr>
        <p:xfrm>
          <a:off x="4860032" y="2008337"/>
          <a:ext cx="317500" cy="254000"/>
        </p:xfrm>
        <a:graphic>
          <a:graphicData uri="http://schemas.openxmlformats.org/presentationml/2006/ole">
            <mc:AlternateContent xmlns:mc="http://schemas.openxmlformats.org/markup-compatibility/2006">
              <mc:Choice xmlns:v="urn:schemas-microsoft-com:vml" Requires="v">
                <p:oleObj spid="_x0000_s432117" name="Equation" r:id="rId6" imgW="126780" imgH="101424" progId="Equation.3">
                  <p:embed/>
                </p:oleObj>
              </mc:Choice>
              <mc:Fallback>
                <p:oleObj name="Equation" r:id="rId6" imgW="126780" imgH="101424" progId="Equation.3">
                  <p:embed/>
                  <p:pic>
                    <p:nvPicPr>
                      <p:cNvPr id="0" name="Picture 343"/>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4860032" y="2008337"/>
                        <a:ext cx="317500" cy="2540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33" name="Rectangle 4"/>
          <p:cNvSpPr/>
          <p:nvPr/>
        </p:nvSpPr>
        <p:spPr>
          <a:xfrm>
            <a:off x="3273668" y="6115248"/>
            <a:ext cx="1049823" cy="122064"/>
          </a:xfrm>
          <a:prstGeom prst="rect">
            <a:avLst/>
          </a:prstGeom>
          <a:solidFill>
            <a:schemeClr val="accent5">
              <a:lumMod val="40000"/>
              <a:lumOff val="60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sp>
        <p:nvSpPr>
          <p:cNvPr id="34" name="Rectangle 5"/>
          <p:cNvSpPr/>
          <p:nvPr/>
        </p:nvSpPr>
        <p:spPr>
          <a:xfrm>
            <a:off x="4882956" y="4725144"/>
            <a:ext cx="1049823" cy="122064"/>
          </a:xfrm>
          <a:prstGeom prst="rect">
            <a:avLst/>
          </a:prstGeom>
          <a:solidFill>
            <a:schemeClr val="accent5">
              <a:lumMod val="40000"/>
              <a:lumOff val="60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cxnSp>
        <p:nvCxnSpPr>
          <p:cNvPr id="35" name="Straight Arrow Connector 6"/>
          <p:cNvCxnSpPr>
            <a:stCxn id="36" idx="1"/>
            <a:endCxn id="44" idx="5"/>
          </p:cNvCxnSpPr>
          <p:nvPr/>
        </p:nvCxnSpPr>
        <p:spPr>
          <a:xfrm flipH="1" flipV="1">
            <a:off x="5453903" y="4900015"/>
            <a:ext cx="1369413" cy="636285"/>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36" name="Oval 7"/>
          <p:cNvSpPr/>
          <p:nvPr/>
        </p:nvSpPr>
        <p:spPr>
          <a:xfrm>
            <a:off x="6804248" y="5517232"/>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7" name="Sun 8"/>
          <p:cNvSpPr/>
          <p:nvPr/>
        </p:nvSpPr>
        <p:spPr>
          <a:xfrm rot="1134788">
            <a:off x="6938558" y="5363510"/>
            <a:ext cx="642942" cy="642942"/>
          </a:xfrm>
          <a:prstGeom prst="sun">
            <a:avLst/>
          </a:prstGeom>
          <a:solidFill>
            <a:srgbClr val="FFC000"/>
          </a:solidFill>
          <a:ln w="3175">
            <a:solidFill>
              <a:srgbClr val="000000">
                <a:alpha val="23922"/>
              </a:srgbClr>
            </a:solidFill>
          </a:ln>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cxnSp>
        <p:nvCxnSpPr>
          <p:cNvPr id="38" name="Straight Arrow Connector 9"/>
          <p:cNvCxnSpPr>
            <a:stCxn id="44" idx="3"/>
            <a:endCxn id="46" idx="7"/>
          </p:cNvCxnSpPr>
          <p:nvPr/>
        </p:nvCxnSpPr>
        <p:spPr>
          <a:xfrm flipH="1">
            <a:off x="3844615" y="4900015"/>
            <a:ext cx="1517218" cy="1165129"/>
          </a:xfrm>
          <a:prstGeom prst="straightConnector1">
            <a:avLst/>
          </a:prstGeom>
          <a:ln w="12700">
            <a:solidFill>
              <a:schemeClr val="tx1">
                <a:lumMod val="65000"/>
                <a:lumOff val="35000"/>
              </a:schemeClr>
            </a:solidFill>
            <a:prstDash val="dash"/>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10"/>
          <p:cNvCxnSpPr>
            <a:stCxn id="46" idx="1"/>
            <a:endCxn id="40" idx="5"/>
          </p:cNvCxnSpPr>
          <p:nvPr/>
        </p:nvCxnSpPr>
        <p:spPr>
          <a:xfrm flipH="1" flipV="1">
            <a:off x="2320684" y="5210132"/>
            <a:ext cx="1431861" cy="855012"/>
          </a:xfrm>
          <a:prstGeom prst="straightConnector1">
            <a:avLst/>
          </a:prstGeom>
          <a:ln w="12700">
            <a:solidFill>
              <a:schemeClr val="tx1">
                <a:lumMod val="65000"/>
                <a:lumOff val="35000"/>
              </a:schemeClr>
            </a:solidFill>
            <a:prstDash val="dash"/>
            <a:headEnd type="none" w="med" len="lg"/>
            <a:tailEnd type="none" w="med" len="lg"/>
          </a:ln>
        </p:spPr>
        <p:style>
          <a:lnRef idx="1">
            <a:schemeClr val="accent1"/>
          </a:lnRef>
          <a:fillRef idx="0">
            <a:schemeClr val="accent1"/>
          </a:fillRef>
          <a:effectRef idx="0">
            <a:schemeClr val="accent1"/>
          </a:effectRef>
          <a:fontRef idx="minor">
            <a:schemeClr val="tx1"/>
          </a:fontRef>
        </p:style>
      </p:cxnSp>
      <p:sp>
        <p:nvSpPr>
          <p:cNvPr id="40" name="Oval 11"/>
          <p:cNvSpPr/>
          <p:nvPr/>
        </p:nvSpPr>
        <p:spPr>
          <a:xfrm>
            <a:off x="2209546" y="5098996"/>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nvGrpSpPr>
          <p:cNvPr id="7" name="Group 12"/>
          <p:cNvGrpSpPr/>
          <p:nvPr/>
        </p:nvGrpSpPr>
        <p:grpSpPr>
          <a:xfrm rot="21283642">
            <a:off x="1737382" y="4857759"/>
            <a:ext cx="410270" cy="298378"/>
            <a:chOff x="3192789" y="1005143"/>
            <a:chExt cx="785815" cy="571503"/>
          </a:xfrm>
        </p:grpSpPr>
        <p:sp>
          <p:nvSpPr>
            <p:cNvPr id="42" name="Isosceles Triangle 13"/>
            <p:cNvSpPr/>
            <p:nvPr/>
          </p:nvSpPr>
          <p:spPr>
            <a:xfrm rot="18039103">
              <a:off x="3299945" y="897987"/>
              <a:ext cx="571503" cy="78581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43" name="Rectangle 14"/>
            <p:cNvSpPr/>
            <p:nvPr/>
          </p:nvSpPr>
          <p:spPr>
            <a:xfrm rot="1836285">
              <a:off x="3220084" y="1020162"/>
              <a:ext cx="373079" cy="33197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sp>
        <p:nvSpPr>
          <p:cNvPr id="44" name="Oval 15"/>
          <p:cNvSpPr/>
          <p:nvPr/>
        </p:nvSpPr>
        <p:spPr>
          <a:xfrm>
            <a:off x="5342765" y="4788879"/>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6" name="Oval 16"/>
          <p:cNvSpPr/>
          <p:nvPr/>
        </p:nvSpPr>
        <p:spPr>
          <a:xfrm>
            <a:off x="3733477" y="6046076"/>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aphicFrame>
        <p:nvGraphicFramePr>
          <p:cNvPr id="58381" name="Object 13"/>
          <p:cNvGraphicFramePr>
            <a:graphicFrameLocks noChangeAspect="1"/>
          </p:cNvGraphicFramePr>
          <p:nvPr/>
        </p:nvGraphicFramePr>
        <p:xfrm>
          <a:off x="5493295" y="2318461"/>
          <a:ext cx="1520825" cy="571500"/>
        </p:xfrm>
        <a:graphic>
          <a:graphicData uri="http://schemas.openxmlformats.org/presentationml/2006/ole">
            <mc:AlternateContent xmlns:mc="http://schemas.openxmlformats.org/markup-compatibility/2006">
              <mc:Choice xmlns:v="urn:schemas-microsoft-com:vml" Requires="v">
                <p:oleObj spid="_x0000_s432118" name="Equation" r:id="rId8" imgW="609600" imgH="228600" progId="Equation.3">
                  <p:embed/>
                </p:oleObj>
              </mc:Choice>
              <mc:Fallback>
                <p:oleObj name="Equation" r:id="rId8" imgW="609600" imgH="228600" progId="Equation.3">
                  <p:embed/>
                  <p:pic>
                    <p:nvPicPr>
                      <p:cNvPr id="0" name="Picture 344"/>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5493295" y="2318461"/>
                        <a:ext cx="1520825"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8382" name="Object 14"/>
          <p:cNvGraphicFramePr>
            <a:graphicFrameLocks noChangeAspect="1"/>
          </p:cNvGraphicFramePr>
          <p:nvPr/>
        </p:nvGraphicFramePr>
        <p:xfrm>
          <a:off x="5493295" y="2786616"/>
          <a:ext cx="1489075" cy="539750"/>
        </p:xfrm>
        <a:graphic>
          <a:graphicData uri="http://schemas.openxmlformats.org/presentationml/2006/ole">
            <mc:AlternateContent xmlns:mc="http://schemas.openxmlformats.org/markup-compatibility/2006">
              <mc:Choice xmlns:v="urn:schemas-microsoft-com:vml" Requires="v">
                <p:oleObj spid="_x0000_s432119" name="Equation" r:id="rId10" imgW="596641" imgH="215806" progId="Equation.3">
                  <p:embed/>
                </p:oleObj>
              </mc:Choice>
              <mc:Fallback>
                <p:oleObj name="Equation" r:id="rId10" imgW="596641" imgH="215806" progId="Equation.3">
                  <p:embed/>
                  <p:pic>
                    <p:nvPicPr>
                      <p:cNvPr id="0" name="Picture 345"/>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5493295" y="2786616"/>
                        <a:ext cx="1489075" cy="5397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8383" name="Object 15"/>
          <p:cNvGraphicFramePr>
            <a:graphicFrameLocks noChangeAspect="1"/>
          </p:cNvGraphicFramePr>
          <p:nvPr/>
        </p:nvGraphicFramePr>
        <p:xfrm>
          <a:off x="5493295" y="3223022"/>
          <a:ext cx="982662" cy="571500"/>
        </p:xfrm>
        <a:graphic>
          <a:graphicData uri="http://schemas.openxmlformats.org/presentationml/2006/ole">
            <mc:AlternateContent xmlns:mc="http://schemas.openxmlformats.org/markup-compatibility/2006">
              <mc:Choice xmlns:v="urn:schemas-microsoft-com:vml" Requires="v">
                <p:oleObj spid="_x0000_s432120" name="Equation" r:id="rId12" imgW="393529" imgH="228501" progId="Equation.3">
                  <p:embed/>
                </p:oleObj>
              </mc:Choice>
              <mc:Fallback>
                <p:oleObj name="Equation" r:id="rId12" imgW="393529" imgH="228501" progId="Equation.3">
                  <p:embed/>
                  <p:pic>
                    <p:nvPicPr>
                      <p:cNvPr id="0" name="Picture 346"/>
                      <p:cNvPicPr>
                        <a:picLocks noChangeAspect="1" noChangeArrowheads="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5493295" y="3223022"/>
                        <a:ext cx="982662"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8384" name="Object 16"/>
          <p:cNvGraphicFramePr>
            <a:graphicFrameLocks noChangeAspect="1"/>
          </p:cNvGraphicFramePr>
          <p:nvPr/>
        </p:nvGraphicFramePr>
        <p:xfrm>
          <a:off x="5493295" y="1844824"/>
          <a:ext cx="950913" cy="571500"/>
        </p:xfrm>
        <a:graphic>
          <a:graphicData uri="http://schemas.openxmlformats.org/presentationml/2006/ole">
            <mc:AlternateContent xmlns:mc="http://schemas.openxmlformats.org/markup-compatibility/2006">
              <mc:Choice xmlns:v="urn:schemas-microsoft-com:vml" Requires="v">
                <p:oleObj spid="_x0000_s432121" name="Equation" r:id="rId14" imgW="381000" imgH="228600" progId="Equation.3">
                  <p:embed/>
                </p:oleObj>
              </mc:Choice>
              <mc:Fallback>
                <p:oleObj name="Equation" r:id="rId14" imgW="381000" imgH="228600" progId="Equation.3">
                  <p:embed/>
                  <p:pic>
                    <p:nvPicPr>
                      <p:cNvPr id="0" name="Picture 347"/>
                      <p:cNvPicPr>
                        <a:picLocks noChangeAspect="1" noChangeArrowheads="1"/>
                      </p:cNvPicPr>
                      <p:nvPr/>
                    </p:nvPicPr>
                    <p:blipFill>
                      <a:blip r:embed="rId15">
                        <a:lum bright="20000"/>
                        <a:extLst>
                          <a:ext uri="{28A0092B-C50C-407E-A947-70E740481C1C}">
                            <a14:useLocalDpi xmlns:a14="http://schemas.microsoft.com/office/drawing/2010/main" val="0"/>
                          </a:ext>
                        </a:extLst>
                      </a:blip>
                      <a:srcRect/>
                      <a:stretch>
                        <a:fillRect/>
                      </a:stretch>
                    </p:blipFill>
                    <p:spPr bwMode="auto">
                      <a:xfrm>
                        <a:off x="5493295" y="1844824"/>
                        <a:ext cx="950913"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pSp>
        <p:nvGrpSpPr>
          <p:cNvPr id="47" name="Skupina 46"/>
          <p:cNvGrpSpPr/>
          <p:nvPr/>
        </p:nvGrpSpPr>
        <p:grpSpPr>
          <a:xfrm>
            <a:off x="7135713" y="1844824"/>
            <a:ext cx="2008287" cy="2016224"/>
            <a:chOff x="7135713" y="1844824"/>
            <a:chExt cx="2008287" cy="2016224"/>
          </a:xfrm>
        </p:grpSpPr>
        <p:sp>
          <p:nvSpPr>
            <p:cNvPr id="41" name="Pravá složená závorka 40"/>
            <p:cNvSpPr/>
            <p:nvPr/>
          </p:nvSpPr>
          <p:spPr>
            <a:xfrm>
              <a:off x="7135713" y="1844824"/>
              <a:ext cx="144016" cy="2016224"/>
            </a:xfrm>
            <a:prstGeom prst="righ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5" name="TextovéPole 44"/>
            <p:cNvSpPr txBox="1"/>
            <p:nvPr/>
          </p:nvSpPr>
          <p:spPr>
            <a:xfrm>
              <a:off x="7323162" y="2386980"/>
              <a:ext cx="1820838" cy="923330"/>
            </a:xfrm>
            <a:prstGeom prst="rect">
              <a:avLst/>
            </a:prstGeom>
            <a:noFill/>
          </p:spPr>
          <p:txBody>
            <a:bodyPr wrap="square" rtlCol="0">
              <a:spAutoFit/>
            </a:bodyPr>
            <a:lstStyle/>
            <a:p>
              <a:r>
                <a:rPr lang="en-US" b="1" dirty="0" smtClean="0">
                  <a:solidFill>
                    <a:schemeClr val="tx2"/>
                  </a:solidFill>
                  <a:latin typeface="+mn-lt"/>
                </a:rPr>
                <a:t>product </a:t>
              </a:r>
            </a:p>
            <a:p>
              <a:r>
                <a:rPr lang="en-US" dirty="0" smtClean="0">
                  <a:solidFill>
                    <a:schemeClr val="tx2"/>
                  </a:solidFill>
                  <a:latin typeface="+mn-lt"/>
                </a:rPr>
                <a:t>of (conditional)</a:t>
              </a:r>
            </a:p>
            <a:p>
              <a:r>
                <a:rPr lang="en-US" dirty="0" smtClean="0">
                  <a:solidFill>
                    <a:schemeClr val="tx2"/>
                  </a:solidFill>
                  <a:latin typeface="+mn-lt"/>
                </a:rPr>
                <a:t>vertex PDFs</a:t>
              </a:r>
              <a:endParaRPr lang="cs-CZ" dirty="0" smtClean="0">
                <a:solidFill>
                  <a:schemeClr val="tx2"/>
                </a:solidFill>
                <a:latin typeface="+mn-lt"/>
              </a:endParaRPr>
            </a:p>
          </p:txBody>
        </p:sp>
      </p:grpSp>
      <p:cxnSp>
        <p:nvCxnSpPr>
          <p:cNvPr id="48" name="Straight Arrow Connector 10"/>
          <p:cNvCxnSpPr/>
          <p:nvPr/>
        </p:nvCxnSpPr>
        <p:spPr>
          <a:xfrm flipH="1" flipV="1">
            <a:off x="2339752" y="5224438"/>
            <a:ext cx="1431861" cy="855012"/>
          </a:xfrm>
          <a:prstGeom prst="straightConnector1">
            <a:avLst/>
          </a:prstGeom>
          <a:ln w="190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9"/>
          <p:cNvCxnSpPr/>
          <p:nvPr/>
        </p:nvCxnSpPr>
        <p:spPr>
          <a:xfrm flipH="1">
            <a:off x="3852204" y="4900117"/>
            <a:ext cx="1517218" cy="1165129"/>
          </a:xfrm>
          <a:prstGeom prst="straightConnector1">
            <a:avLst/>
          </a:prstGeom>
          <a:ln w="190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60428" name="Object 12"/>
          <p:cNvGraphicFramePr>
            <a:graphicFrameLocks noChangeAspect="1"/>
          </p:cNvGraphicFramePr>
          <p:nvPr/>
        </p:nvGraphicFramePr>
        <p:xfrm>
          <a:off x="6488113" y="5464175"/>
          <a:ext cx="411162" cy="568325"/>
        </p:xfrm>
        <a:graphic>
          <a:graphicData uri="http://schemas.openxmlformats.org/presentationml/2006/ole">
            <mc:AlternateContent xmlns:mc="http://schemas.openxmlformats.org/markup-compatibility/2006">
              <mc:Choice xmlns:v="urn:schemas-microsoft-com:vml" Requires="v">
                <p:oleObj spid="_x0000_s432122" name="Rovnice" r:id="rId16" imgW="165028" imgH="228501" progId="Equation.3">
                  <p:embed/>
                </p:oleObj>
              </mc:Choice>
              <mc:Fallback>
                <p:oleObj name="Rovnice" r:id="rId16" imgW="165028" imgH="228501" progId="Equation.3">
                  <p:embed/>
                  <p:pic>
                    <p:nvPicPr>
                      <p:cNvPr id="0" name="Picture 348"/>
                      <p:cNvPicPr>
                        <a:picLocks noChangeAspect="1" noChangeArrowheads="1"/>
                      </p:cNvPicPr>
                      <p:nvPr/>
                    </p:nvPicPr>
                    <p:blipFill>
                      <a:blip r:embed="rId17">
                        <a:lum bright="20000"/>
                        <a:extLst>
                          <a:ext uri="{28A0092B-C50C-407E-A947-70E740481C1C}">
                            <a14:useLocalDpi xmlns:a14="http://schemas.microsoft.com/office/drawing/2010/main" val="0"/>
                          </a:ext>
                        </a:extLst>
                      </a:blip>
                      <a:srcRect/>
                      <a:stretch>
                        <a:fillRect/>
                      </a:stretch>
                    </p:blipFill>
                    <p:spPr bwMode="auto">
                      <a:xfrm>
                        <a:off x="6488113" y="5464175"/>
                        <a:ext cx="41116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0429" name="Object 13"/>
          <p:cNvGraphicFramePr>
            <a:graphicFrameLocks noChangeAspect="1"/>
          </p:cNvGraphicFramePr>
          <p:nvPr/>
        </p:nvGraphicFramePr>
        <p:xfrm>
          <a:off x="5295900" y="4792663"/>
          <a:ext cx="381000" cy="536575"/>
        </p:xfrm>
        <a:graphic>
          <a:graphicData uri="http://schemas.openxmlformats.org/presentationml/2006/ole">
            <mc:AlternateContent xmlns:mc="http://schemas.openxmlformats.org/markup-compatibility/2006">
              <mc:Choice xmlns:v="urn:schemas-microsoft-com:vml" Requires="v">
                <p:oleObj spid="_x0000_s432123" name="Rovnice" r:id="rId18" imgW="152268" imgH="215713" progId="Equation.3">
                  <p:embed/>
                </p:oleObj>
              </mc:Choice>
              <mc:Fallback>
                <p:oleObj name="Rovnice" r:id="rId18" imgW="152268" imgH="215713" progId="Equation.3">
                  <p:embed/>
                  <p:pic>
                    <p:nvPicPr>
                      <p:cNvPr id="0" name="Picture 349"/>
                      <p:cNvPicPr>
                        <a:picLocks noChangeAspect="1" noChangeArrowheads="1"/>
                      </p:cNvPicPr>
                      <p:nvPr/>
                    </p:nvPicPr>
                    <p:blipFill>
                      <a:blip r:embed="rId19">
                        <a:lum bright="20000"/>
                        <a:extLst>
                          <a:ext uri="{28A0092B-C50C-407E-A947-70E740481C1C}">
                            <a14:useLocalDpi xmlns:a14="http://schemas.microsoft.com/office/drawing/2010/main" val="0"/>
                          </a:ext>
                        </a:extLst>
                      </a:blip>
                      <a:srcRect/>
                      <a:stretch>
                        <a:fillRect/>
                      </a:stretch>
                    </p:blipFill>
                    <p:spPr bwMode="auto">
                      <a:xfrm>
                        <a:off x="5295900" y="4792663"/>
                        <a:ext cx="381000"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0430" name="Object 14"/>
          <p:cNvGraphicFramePr>
            <a:graphicFrameLocks noChangeAspect="1"/>
          </p:cNvGraphicFramePr>
          <p:nvPr/>
        </p:nvGraphicFramePr>
        <p:xfrm>
          <a:off x="3594100" y="5511800"/>
          <a:ext cx="411163" cy="536575"/>
        </p:xfrm>
        <a:graphic>
          <a:graphicData uri="http://schemas.openxmlformats.org/presentationml/2006/ole">
            <mc:AlternateContent xmlns:mc="http://schemas.openxmlformats.org/markup-compatibility/2006">
              <mc:Choice xmlns:v="urn:schemas-microsoft-com:vml" Requires="v">
                <p:oleObj spid="_x0000_s432124" name="Rovnice" r:id="rId20" imgW="164885" imgH="215619" progId="Equation.3">
                  <p:embed/>
                </p:oleObj>
              </mc:Choice>
              <mc:Fallback>
                <p:oleObj name="Rovnice" r:id="rId20" imgW="164885" imgH="215619" progId="Equation.3">
                  <p:embed/>
                  <p:pic>
                    <p:nvPicPr>
                      <p:cNvPr id="0" name="Picture 350"/>
                      <p:cNvPicPr>
                        <a:picLocks noChangeAspect="1" noChangeArrowheads="1"/>
                      </p:cNvPicPr>
                      <p:nvPr/>
                    </p:nvPicPr>
                    <p:blipFill>
                      <a:blip r:embed="rId21">
                        <a:lum bright="20000"/>
                        <a:extLst>
                          <a:ext uri="{28A0092B-C50C-407E-A947-70E740481C1C}">
                            <a14:useLocalDpi xmlns:a14="http://schemas.microsoft.com/office/drawing/2010/main" val="0"/>
                          </a:ext>
                        </a:extLst>
                      </a:blip>
                      <a:srcRect/>
                      <a:stretch>
                        <a:fillRect/>
                      </a:stretch>
                    </p:blipFill>
                    <p:spPr bwMode="auto">
                      <a:xfrm>
                        <a:off x="3594100" y="5511800"/>
                        <a:ext cx="411163"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0431" name="Object 15"/>
          <p:cNvGraphicFramePr>
            <a:graphicFrameLocks noChangeAspect="1"/>
          </p:cNvGraphicFramePr>
          <p:nvPr/>
        </p:nvGraphicFramePr>
        <p:xfrm>
          <a:off x="1998663" y="5092700"/>
          <a:ext cx="411162" cy="568325"/>
        </p:xfrm>
        <a:graphic>
          <a:graphicData uri="http://schemas.openxmlformats.org/presentationml/2006/ole">
            <mc:AlternateContent xmlns:mc="http://schemas.openxmlformats.org/markup-compatibility/2006">
              <mc:Choice xmlns:v="urn:schemas-microsoft-com:vml" Requires="v">
                <p:oleObj spid="_x0000_s432125" name="Rovnice" r:id="rId22" imgW="165028" imgH="228501" progId="Equation.3">
                  <p:embed/>
                </p:oleObj>
              </mc:Choice>
              <mc:Fallback>
                <p:oleObj name="Rovnice" r:id="rId22" imgW="165028" imgH="228501" progId="Equation.3">
                  <p:embed/>
                  <p:pic>
                    <p:nvPicPr>
                      <p:cNvPr id="0" name="Picture 351"/>
                      <p:cNvPicPr>
                        <a:picLocks noChangeAspect="1" noChangeArrowheads="1"/>
                      </p:cNvPicPr>
                      <p:nvPr/>
                    </p:nvPicPr>
                    <p:blipFill>
                      <a:blip r:embed="rId23">
                        <a:lum bright="20000"/>
                        <a:extLst>
                          <a:ext uri="{28A0092B-C50C-407E-A947-70E740481C1C}">
                            <a14:useLocalDpi xmlns:a14="http://schemas.microsoft.com/office/drawing/2010/main" val="0"/>
                          </a:ext>
                        </a:extLst>
                      </a:blip>
                      <a:srcRect/>
                      <a:stretch>
                        <a:fillRect/>
                      </a:stretch>
                    </p:blipFill>
                    <p:spPr bwMode="auto">
                      <a:xfrm>
                        <a:off x="1998663" y="5092700"/>
                        <a:ext cx="41116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54" name="TextovéPole 53"/>
          <p:cNvSpPr txBox="1"/>
          <p:nvPr/>
        </p:nvSpPr>
        <p:spPr>
          <a:xfrm>
            <a:off x="251520" y="3543399"/>
            <a:ext cx="3650358" cy="461665"/>
          </a:xfrm>
          <a:prstGeom prst="rect">
            <a:avLst/>
          </a:prstGeom>
          <a:solidFill>
            <a:schemeClr val="bg2"/>
          </a:solidFill>
          <a:ln w="28575">
            <a:solidFill>
              <a:schemeClr val="accent1"/>
            </a:solidFill>
          </a:ln>
        </p:spPr>
        <p:txBody>
          <a:bodyPr wrap="none" rtlCol="0">
            <a:spAutoFit/>
          </a:bodyPr>
          <a:lstStyle/>
          <a:p>
            <a:r>
              <a:rPr lang="en-US" sz="2400" b="1" dirty="0" smtClean="0">
                <a:solidFill>
                  <a:schemeClr val="tx2"/>
                </a:solidFill>
                <a:latin typeface="+mn-lt"/>
              </a:rPr>
              <a:t>Path tracing example:</a:t>
            </a:r>
            <a:endParaRPr lang="cs-CZ" sz="2400" b="1" dirty="0" smtClean="0">
              <a:solidFill>
                <a:schemeClr val="tx2"/>
              </a:solidFill>
              <a:latin typeface="+mn-lt"/>
            </a:endParaRPr>
          </a:p>
        </p:txBody>
      </p:sp>
      <p:sp>
        <p:nvSpPr>
          <p:cNvPr id="52" name="Zástupný symbol pro zápatí 51"/>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4056065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mph" presetSubtype="2" fill="hold" nodeType="clickEffect">
                                  <p:stCondLst>
                                    <p:cond delay="0"/>
                                  </p:stCondLst>
                                  <p:childTnLst>
                                    <p:animClr clrSpc="rgb" dir="cw">
                                      <p:cBhvr>
                                        <p:cTn id="12" dur="500" fill="hold"/>
                                        <p:tgtEl>
                                          <p:spTgt spid="40"/>
                                        </p:tgtEl>
                                        <p:attrNameLst>
                                          <p:attrName>stroke.color</p:attrName>
                                        </p:attrNameLst>
                                      </p:cBhvr>
                                      <p:to>
                                        <a:schemeClr val="accent2"/>
                                      </p:to>
                                    </p:animClr>
                                    <p:set>
                                      <p:cBhvr>
                                        <p:cTn id="13" dur="500" fill="hold"/>
                                        <p:tgtEl>
                                          <p:spTgt spid="40"/>
                                        </p:tgtEl>
                                        <p:attrNameLst>
                                          <p:attrName>stroke.on</p:attrName>
                                        </p:attrNameLst>
                                      </p:cBhvr>
                                      <p:to>
                                        <p:strVal val="true"/>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8384"/>
                                        </p:tgtEl>
                                        <p:attrNameLst>
                                          <p:attrName>style.visibility</p:attrName>
                                        </p:attrNameLst>
                                      </p:cBhvr>
                                      <p:to>
                                        <p:strVal val="visible"/>
                                      </p:to>
                                    </p:set>
                                    <p:animEffect transition="in" filter="fade">
                                      <p:cBhvr>
                                        <p:cTn id="17" dur="500"/>
                                        <p:tgtEl>
                                          <p:spTgt spid="5838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500"/>
                            </p:stCondLst>
                            <p:childTnLst>
                              <p:par>
                                <p:cTn id="24" presetID="7" presetClass="emph" presetSubtype="2" fill="hold" nodeType="afterEffect">
                                  <p:stCondLst>
                                    <p:cond delay="0"/>
                                  </p:stCondLst>
                                  <p:childTnLst>
                                    <p:animClr clrSpc="rgb" dir="cw">
                                      <p:cBhvr>
                                        <p:cTn id="25" dur="500" fill="hold"/>
                                        <p:tgtEl>
                                          <p:spTgt spid="46"/>
                                        </p:tgtEl>
                                        <p:attrNameLst>
                                          <p:attrName>stroke.color</p:attrName>
                                        </p:attrNameLst>
                                      </p:cBhvr>
                                      <p:to>
                                        <a:schemeClr val="accent2"/>
                                      </p:to>
                                    </p:animClr>
                                    <p:set>
                                      <p:cBhvr>
                                        <p:cTn id="26" dur="500" fill="hold"/>
                                        <p:tgtEl>
                                          <p:spTgt spid="46"/>
                                        </p:tgtEl>
                                        <p:attrNameLst>
                                          <p:attrName>stroke.on</p:attrName>
                                        </p:attrNameLst>
                                      </p:cBhvr>
                                      <p:to>
                                        <p:strVal val="true"/>
                                      </p:to>
                                    </p:se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58381"/>
                                        </p:tgtEl>
                                        <p:attrNameLst>
                                          <p:attrName>style.visibility</p:attrName>
                                        </p:attrNameLst>
                                      </p:cBhvr>
                                      <p:to>
                                        <p:strVal val="visible"/>
                                      </p:to>
                                    </p:set>
                                    <p:animEffect transition="in" filter="fade">
                                      <p:cBhvr>
                                        <p:cTn id="30" dur="500"/>
                                        <p:tgtEl>
                                          <p:spTgt spid="5838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500"/>
                                        <p:tgtEl>
                                          <p:spTgt spid="53"/>
                                        </p:tgtEl>
                                      </p:cBhvr>
                                    </p:animEffect>
                                  </p:childTnLst>
                                </p:cTn>
                              </p:par>
                            </p:childTnLst>
                          </p:cTn>
                        </p:par>
                        <p:par>
                          <p:cTn id="36" fill="hold">
                            <p:stCondLst>
                              <p:cond delay="500"/>
                            </p:stCondLst>
                            <p:childTnLst>
                              <p:par>
                                <p:cTn id="37" presetID="7" presetClass="emph" presetSubtype="2" fill="hold" nodeType="afterEffect">
                                  <p:stCondLst>
                                    <p:cond delay="0"/>
                                  </p:stCondLst>
                                  <p:childTnLst>
                                    <p:animClr clrSpc="rgb" dir="cw">
                                      <p:cBhvr>
                                        <p:cTn id="38" dur="500" fill="hold"/>
                                        <p:tgtEl>
                                          <p:spTgt spid="44"/>
                                        </p:tgtEl>
                                        <p:attrNameLst>
                                          <p:attrName>stroke.color</p:attrName>
                                        </p:attrNameLst>
                                      </p:cBhvr>
                                      <p:to>
                                        <a:schemeClr val="accent2"/>
                                      </p:to>
                                    </p:animClr>
                                    <p:set>
                                      <p:cBhvr>
                                        <p:cTn id="39" dur="500" fill="hold"/>
                                        <p:tgtEl>
                                          <p:spTgt spid="44"/>
                                        </p:tgtEl>
                                        <p:attrNameLst>
                                          <p:attrName>stroke.on</p:attrName>
                                        </p:attrNameLst>
                                      </p:cBhvr>
                                      <p:to>
                                        <p:strVal val="true"/>
                                      </p:to>
                                    </p:se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8382"/>
                                        </p:tgtEl>
                                        <p:attrNameLst>
                                          <p:attrName>style.visibility</p:attrName>
                                        </p:attrNameLst>
                                      </p:cBhvr>
                                      <p:to>
                                        <p:strVal val="visible"/>
                                      </p:to>
                                    </p:set>
                                    <p:animEffect transition="in" filter="fade">
                                      <p:cBhvr>
                                        <p:cTn id="43" dur="500"/>
                                        <p:tgtEl>
                                          <p:spTgt spid="58382"/>
                                        </p:tgtEl>
                                      </p:cBhvr>
                                    </p:animEffect>
                                  </p:childTnLst>
                                </p:cTn>
                              </p:par>
                            </p:childTnLst>
                          </p:cTn>
                        </p:par>
                      </p:childTnLst>
                    </p:cTn>
                  </p:par>
                  <p:par>
                    <p:cTn id="44" fill="hold">
                      <p:stCondLst>
                        <p:cond delay="indefinite"/>
                      </p:stCondLst>
                      <p:childTnLst>
                        <p:par>
                          <p:cTn id="45" fill="hold">
                            <p:stCondLst>
                              <p:cond delay="0"/>
                            </p:stCondLst>
                            <p:childTnLst>
                              <p:par>
                                <p:cTn id="46" presetID="7" presetClass="emph" presetSubtype="2" fill="hold" nodeType="clickEffect">
                                  <p:stCondLst>
                                    <p:cond delay="0"/>
                                  </p:stCondLst>
                                  <p:childTnLst>
                                    <p:animClr clrSpc="rgb" dir="cw">
                                      <p:cBhvr>
                                        <p:cTn id="47" dur="500" fill="hold"/>
                                        <p:tgtEl>
                                          <p:spTgt spid="36"/>
                                        </p:tgtEl>
                                        <p:attrNameLst>
                                          <p:attrName>stroke.color</p:attrName>
                                        </p:attrNameLst>
                                      </p:cBhvr>
                                      <p:to>
                                        <a:schemeClr val="accent2"/>
                                      </p:to>
                                    </p:animClr>
                                    <p:set>
                                      <p:cBhvr>
                                        <p:cTn id="48" dur="500" fill="hold"/>
                                        <p:tgtEl>
                                          <p:spTgt spid="36"/>
                                        </p:tgtEl>
                                        <p:attrNameLst>
                                          <p:attrName>stroke.on</p:attrName>
                                        </p:attrNameLst>
                                      </p:cBhvr>
                                      <p:to>
                                        <p:strVal val="true"/>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8383"/>
                                        </p:tgtEl>
                                        <p:attrNameLst>
                                          <p:attrName>style.visibility</p:attrName>
                                        </p:attrNameLst>
                                      </p:cBhvr>
                                      <p:to>
                                        <p:strVal val="visible"/>
                                      </p:to>
                                    </p:set>
                                    <p:animEffect transition="in" filter="fade">
                                      <p:cBhvr>
                                        <p:cTn id="52" dur="500"/>
                                        <p:tgtEl>
                                          <p:spTgt spid="58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buNone/>
            </a:pPr>
            <a:endParaRPr lang="en-US" dirty="0" smtClean="0"/>
          </a:p>
        </p:txBody>
      </p:sp>
      <p:sp>
        <p:nvSpPr>
          <p:cNvPr id="4" name="Title 3"/>
          <p:cNvSpPr>
            <a:spLocks noGrp="1"/>
          </p:cNvSpPr>
          <p:nvPr>
            <p:ph type="title"/>
          </p:nvPr>
        </p:nvSpPr>
        <p:spPr/>
        <p:txBody>
          <a:bodyPr/>
          <a:lstStyle/>
          <a:p>
            <a:r>
              <a:rPr lang="en-US" dirty="0" smtClean="0"/>
              <a:t>Probability density function (PDF)</a:t>
            </a:r>
            <a:endParaRPr lang="cs-CZ" dirty="0"/>
          </a:p>
        </p:txBody>
      </p:sp>
      <p:grpSp>
        <p:nvGrpSpPr>
          <p:cNvPr id="3" name="Skupina 45"/>
          <p:cNvGrpSpPr/>
          <p:nvPr/>
        </p:nvGrpSpPr>
        <p:grpSpPr>
          <a:xfrm>
            <a:off x="664518" y="1494542"/>
            <a:ext cx="4351720" cy="1367686"/>
            <a:chOff x="2646834" y="2070606"/>
            <a:chExt cx="4351720" cy="1367686"/>
          </a:xfrm>
        </p:grpSpPr>
        <p:sp>
          <p:nvSpPr>
            <p:cNvPr id="6" name="TextovéPole 5"/>
            <p:cNvSpPr txBox="1"/>
            <p:nvPr/>
          </p:nvSpPr>
          <p:spPr>
            <a:xfrm>
              <a:off x="2646834" y="2070606"/>
              <a:ext cx="1292341" cy="369332"/>
            </a:xfrm>
            <a:prstGeom prst="rect">
              <a:avLst/>
            </a:prstGeom>
            <a:noFill/>
          </p:spPr>
          <p:txBody>
            <a:bodyPr wrap="none" rtlCol="0">
              <a:spAutoFit/>
            </a:bodyPr>
            <a:lstStyle/>
            <a:p>
              <a:r>
                <a:rPr lang="en-US" b="1" dirty="0" smtClean="0">
                  <a:solidFill>
                    <a:schemeClr val="tx2"/>
                  </a:solidFill>
                  <a:latin typeface="+mn-lt"/>
                </a:rPr>
                <a:t>path PDF</a:t>
              </a:r>
              <a:endParaRPr lang="cs-CZ" b="1" dirty="0" smtClean="0">
                <a:solidFill>
                  <a:schemeClr val="tx2"/>
                </a:solidFill>
                <a:latin typeface="+mn-lt"/>
              </a:endParaRPr>
            </a:p>
          </p:txBody>
        </p:sp>
        <p:graphicFrame>
          <p:nvGraphicFramePr>
            <p:cNvPr id="57346" name="Object 2"/>
            <p:cNvGraphicFramePr>
              <a:graphicFrameLocks noChangeAspect="1"/>
            </p:cNvGraphicFramePr>
            <p:nvPr/>
          </p:nvGraphicFramePr>
          <p:xfrm>
            <a:off x="2843808" y="2420888"/>
            <a:ext cx="3486150" cy="571500"/>
          </p:xfrm>
          <a:graphic>
            <a:graphicData uri="http://schemas.openxmlformats.org/presentationml/2006/ole">
              <mc:AlternateContent xmlns:mc="http://schemas.openxmlformats.org/markup-compatibility/2006">
                <mc:Choice xmlns:v="urn:schemas-microsoft-com:vml" Requires="v">
                  <p:oleObj spid="_x0000_s433140" name="Equation" r:id="rId4" imgW="1397000" imgH="228600" progId="Equation.3">
                    <p:embed/>
                  </p:oleObj>
                </mc:Choice>
                <mc:Fallback>
                  <p:oleObj name="Equation" r:id="rId4" imgW="1397000" imgH="228600" progId="Equation.3">
                    <p:embed/>
                    <p:pic>
                      <p:nvPicPr>
                        <p:cNvPr id="0" name="Picture 342"/>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2843808" y="2420888"/>
                          <a:ext cx="3486150"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8" name="Přímá spojovací čára 7"/>
            <p:cNvCxnSpPr/>
            <p:nvPr/>
          </p:nvCxnSpPr>
          <p:spPr>
            <a:xfrm>
              <a:off x="2843808" y="2924944"/>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ovací čára 8"/>
            <p:cNvCxnSpPr/>
            <p:nvPr/>
          </p:nvCxnSpPr>
          <p:spPr>
            <a:xfrm>
              <a:off x="4557142" y="2924944"/>
              <a:ext cx="172819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4067944" y="3068960"/>
              <a:ext cx="2930610" cy="369332"/>
            </a:xfrm>
            <a:prstGeom prst="rect">
              <a:avLst/>
            </a:prstGeom>
            <a:noFill/>
          </p:spPr>
          <p:txBody>
            <a:bodyPr wrap="none" rtlCol="0">
              <a:spAutoFit/>
            </a:bodyPr>
            <a:lstStyle/>
            <a:p>
              <a:r>
                <a:rPr lang="en-US" b="1" dirty="0" smtClean="0">
                  <a:solidFill>
                    <a:schemeClr val="tx2"/>
                  </a:solidFill>
                  <a:latin typeface="+mn-lt"/>
                </a:rPr>
                <a:t>joint PDF</a:t>
              </a:r>
              <a:r>
                <a:rPr lang="en-US" dirty="0" smtClean="0">
                  <a:solidFill>
                    <a:schemeClr val="tx2"/>
                  </a:solidFill>
                  <a:latin typeface="+mn-lt"/>
                </a:rPr>
                <a:t> of path vertices</a:t>
              </a:r>
              <a:endParaRPr lang="cs-CZ" dirty="0" smtClean="0">
                <a:solidFill>
                  <a:schemeClr val="tx2"/>
                </a:solidFill>
                <a:latin typeface="+mn-lt"/>
              </a:endParaRPr>
            </a:p>
          </p:txBody>
        </p:sp>
      </p:grpSp>
      <p:graphicFrame>
        <p:nvGraphicFramePr>
          <p:cNvPr id="32" name="Object 2"/>
          <p:cNvGraphicFramePr>
            <a:graphicFrameLocks noChangeAspect="1"/>
          </p:cNvGraphicFramePr>
          <p:nvPr/>
        </p:nvGraphicFramePr>
        <p:xfrm>
          <a:off x="4860032" y="2008337"/>
          <a:ext cx="317500" cy="254000"/>
        </p:xfrm>
        <a:graphic>
          <a:graphicData uri="http://schemas.openxmlformats.org/presentationml/2006/ole">
            <mc:AlternateContent xmlns:mc="http://schemas.openxmlformats.org/markup-compatibility/2006">
              <mc:Choice xmlns:v="urn:schemas-microsoft-com:vml" Requires="v">
                <p:oleObj spid="_x0000_s433141" name="Equation" r:id="rId6" imgW="126780" imgH="101424" progId="Equation.3">
                  <p:embed/>
                </p:oleObj>
              </mc:Choice>
              <mc:Fallback>
                <p:oleObj name="Equation" r:id="rId6" imgW="126780" imgH="101424" progId="Equation.3">
                  <p:embed/>
                  <p:pic>
                    <p:nvPicPr>
                      <p:cNvPr id="0" name="Picture 343"/>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4860032" y="2008337"/>
                        <a:ext cx="317500" cy="2540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33" name="Rectangle 4"/>
          <p:cNvSpPr/>
          <p:nvPr/>
        </p:nvSpPr>
        <p:spPr>
          <a:xfrm>
            <a:off x="3273668" y="6115248"/>
            <a:ext cx="1049823" cy="122064"/>
          </a:xfrm>
          <a:prstGeom prst="rect">
            <a:avLst/>
          </a:prstGeom>
          <a:solidFill>
            <a:schemeClr val="accent5">
              <a:lumMod val="40000"/>
              <a:lumOff val="60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sp>
        <p:nvSpPr>
          <p:cNvPr id="34" name="Rectangle 5"/>
          <p:cNvSpPr/>
          <p:nvPr/>
        </p:nvSpPr>
        <p:spPr>
          <a:xfrm>
            <a:off x="4882956" y="4725144"/>
            <a:ext cx="1049823" cy="122064"/>
          </a:xfrm>
          <a:prstGeom prst="rect">
            <a:avLst/>
          </a:prstGeom>
          <a:solidFill>
            <a:schemeClr val="accent5">
              <a:lumMod val="40000"/>
              <a:lumOff val="60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schemeClr val="tx1"/>
              </a:solidFill>
            </a:endParaRPr>
          </a:p>
        </p:txBody>
      </p:sp>
      <p:cxnSp>
        <p:nvCxnSpPr>
          <p:cNvPr id="35" name="Straight Arrow Connector 6"/>
          <p:cNvCxnSpPr>
            <a:stCxn id="36" idx="1"/>
            <a:endCxn id="44" idx="5"/>
          </p:cNvCxnSpPr>
          <p:nvPr/>
        </p:nvCxnSpPr>
        <p:spPr>
          <a:xfrm flipH="1" flipV="1">
            <a:off x="5453903" y="4900015"/>
            <a:ext cx="1369413" cy="636285"/>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36" name="Oval 7"/>
          <p:cNvSpPr/>
          <p:nvPr/>
        </p:nvSpPr>
        <p:spPr>
          <a:xfrm>
            <a:off x="6804248" y="5517232"/>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7" name="Sun 8"/>
          <p:cNvSpPr/>
          <p:nvPr/>
        </p:nvSpPr>
        <p:spPr>
          <a:xfrm rot="1134788">
            <a:off x="6938558" y="5363510"/>
            <a:ext cx="642942" cy="642942"/>
          </a:xfrm>
          <a:prstGeom prst="sun">
            <a:avLst/>
          </a:prstGeom>
          <a:solidFill>
            <a:srgbClr val="FFC000"/>
          </a:solidFill>
          <a:ln w="3175">
            <a:solidFill>
              <a:srgbClr val="000000">
                <a:alpha val="23922"/>
              </a:srgbClr>
            </a:solidFill>
          </a:ln>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cxnSp>
        <p:nvCxnSpPr>
          <p:cNvPr id="38" name="Straight Arrow Connector 9"/>
          <p:cNvCxnSpPr>
            <a:stCxn id="44" idx="3"/>
            <a:endCxn id="46" idx="7"/>
          </p:cNvCxnSpPr>
          <p:nvPr/>
        </p:nvCxnSpPr>
        <p:spPr>
          <a:xfrm flipH="1">
            <a:off x="3844615" y="4900015"/>
            <a:ext cx="1517218" cy="1165129"/>
          </a:xfrm>
          <a:prstGeom prst="straightConnector1">
            <a:avLst/>
          </a:prstGeom>
          <a:ln w="12700">
            <a:solidFill>
              <a:schemeClr val="tx1">
                <a:lumMod val="65000"/>
                <a:lumOff val="35000"/>
              </a:schemeClr>
            </a:solidFill>
            <a:prstDash val="dash"/>
            <a:tailEnd type="non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10"/>
          <p:cNvCxnSpPr>
            <a:stCxn id="46" idx="1"/>
            <a:endCxn id="40" idx="5"/>
          </p:cNvCxnSpPr>
          <p:nvPr/>
        </p:nvCxnSpPr>
        <p:spPr>
          <a:xfrm flipH="1" flipV="1">
            <a:off x="2320684" y="5210132"/>
            <a:ext cx="1431861" cy="855012"/>
          </a:xfrm>
          <a:prstGeom prst="straightConnector1">
            <a:avLst/>
          </a:prstGeom>
          <a:ln w="12700">
            <a:solidFill>
              <a:schemeClr val="tx1">
                <a:lumMod val="65000"/>
                <a:lumOff val="35000"/>
              </a:schemeClr>
            </a:solidFill>
            <a:prstDash val="dash"/>
            <a:headEnd type="none" w="med" len="lg"/>
            <a:tailEnd type="none" w="med" len="lg"/>
          </a:ln>
        </p:spPr>
        <p:style>
          <a:lnRef idx="1">
            <a:schemeClr val="accent1"/>
          </a:lnRef>
          <a:fillRef idx="0">
            <a:schemeClr val="accent1"/>
          </a:fillRef>
          <a:effectRef idx="0">
            <a:schemeClr val="accent1"/>
          </a:effectRef>
          <a:fontRef idx="minor">
            <a:schemeClr val="tx1"/>
          </a:fontRef>
        </p:style>
      </p:cxnSp>
      <p:sp>
        <p:nvSpPr>
          <p:cNvPr id="40" name="Oval 11"/>
          <p:cNvSpPr/>
          <p:nvPr/>
        </p:nvSpPr>
        <p:spPr>
          <a:xfrm>
            <a:off x="2209546" y="5098996"/>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nvGrpSpPr>
          <p:cNvPr id="7" name="Group 12"/>
          <p:cNvGrpSpPr/>
          <p:nvPr/>
        </p:nvGrpSpPr>
        <p:grpSpPr>
          <a:xfrm rot="21283642">
            <a:off x="1737382" y="4857759"/>
            <a:ext cx="410270" cy="298378"/>
            <a:chOff x="3192789" y="1005143"/>
            <a:chExt cx="785815" cy="571503"/>
          </a:xfrm>
        </p:grpSpPr>
        <p:sp>
          <p:nvSpPr>
            <p:cNvPr id="42" name="Isosceles Triangle 13"/>
            <p:cNvSpPr/>
            <p:nvPr/>
          </p:nvSpPr>
          <p:spPr>
            <a:xfrm rot="18039103">
              <a:off x="3299945" y="897987"/>
              <a:ext cx="571503" cy="78581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43" name="Rectangle 14"/>
            <p:cNvSpPr/>
            <p:nvPr/>
          </p:nvSpPr>
          <p:spPr>
            <a:xfrm rot="1836285">
              <a:off x="3220084" y="1020162"/>
              <a:ext cx="373079" cy="33197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sp>
        <p:nvSpPr>
          <p:cNvPr id="44" name="Oval 15"/>
          <p:cNvSpPr/>
          <p:nvPr/>
        </p:nvSpPr>
        <p:spPr>
          <a:xfrm>
            <a:off x="5342765" y="4788879"/>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6" name="Oval 16"/>
          <p:cNvSpPr/>
          <p:nvPr/>
        </p:nvSpPr>
        <p:spPr>
          <a:xfrm>
            <a:off x="3733477" y="6046076"/>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aphicFrame>
        <p:nvGraphicFramePr>
          <p:cNvPr id="58381" name="Object 13"/>
          <p:cNvGraphicFramePr>
            <a:graphicFrameLocks noChangeAspect="1"/>
          </p:cNvGraphicFramePr>
          <p:nvPr/>
        </p:nvGraphicFramePr>
        <p:xfrm>
          <a:off x="5489054" y="2318162"/>
          <a:ext cx="981075" cy="539750"/>
        </p:xfrm>
        <a:graphic>
          <a:graphicData uri="http://schemas.openxmlformats.org/presentationml/2006/ole">
            <mc:AlternateContent xmlns:mc="http://schemas.openxmlformats.org/markup-compatibility/2006">
              <mc:Choice xmlns:v="urn:schemas-microsoft-com:vml" Requires="v">
                <p:oleObj spid="_x0000_s433142" name="Equation" r:id="rId8" imgW="393359" imgH="215713" progId="Equation.3">
                  <p:embed/>
                </p:oleObj>
              </mc:Choice>
              <mc:Fallback>
                <p:oleObj name="Equation" r:id="rId8" imgW="393359" imgH="215713" progId="Equation.3">
                  <p:embed/>
                  <p:pic>
                    <p:nvPicPr>
                      <p:cNvPr id="0" name="Picture 344"/>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5489054" y="2318162"/>
                        <a:ext cx="981075" cy="5397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8382" name="Object 14"/>
          <p:cNvGraphicFramePr>
            <a:graphicFrameLocks noChangeAspect="1"/>
          </p:cNvGraphicFramePr>
          <p:nvPr/>
        </p:nvGraphicFramePr>
        <p:xfrm>
          <a:off x="5492641" y="2788414"/>
          <a:ext cx="949325" cy="539750"/>
        </p:xfrm>
        <a:graphic>
          <a:graphicData uri="http://schemas.openxmlformats.org/presentationml/2006/ole">
            <mc:AlternateContent xmlns:mc="http://schemas.openxmlformats.org/markup-compatibility/2006">
              <mc:Choice xmlns:v="urn:schemas-microsoft-com:vml" Requires="v">
                <p:oleObj spid="_x0000_s433143" name="Equation" r:id="rId10" imgW="380835" imgH="215806" progId="Equation.3">
                  <p:embed/>
                </p:oleObj>
              </mc:Choice>
              <mc:Fallback>
                <p:oleObj name="Equation" r:id="rId10" imgW="380835" imgH="215806" progId="Equation.3">
                  <p:embed/>
                  <p:pic>
                    <p:nvPicPr>
                      <p:cNvPr id="0" name="Picture 345"/>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5492641" y="2788414"/>
                        <a:ext cx="949325" cy="5397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8383" name="Object 15"/>
          <p:cNvGraphicFramePr>
            <a:graphicFrameLocks noChangeAspect="1"/>
          </p:cNvGraphicFramePr>
          <p:nvPr/>
        </p:nvGraphicFramePr>
        <p:xfrm>
          <a:off x="5493295" y="3223022"/>
          <a:ext cx="982662" cy="571500"/>
        </p:xfrm>
        <a:graphic>
          <a:graphicData uri="http://schemas.openxmlformats.org/presentationml/2006/ole">
            <mc:AlternateContent xmlns:mc="http://schemas.openxmlformats.org/markup-compatibility/2006">
              <mc:Choice xmlns:v="urn:schemas-microsoft-com:vml" Requires="v">
                <p:oleObj spid="_x0000_s433144" name="Equation" r:id="rId12" imgW="393529" imgH="228501" progId="Equation.3">
                  <p:embed/>
                </p:oleObj>
              </mc:Choice>
              <mc:Fallback>
                <p:oleObj name="Equation" r:id="rId12" imgW="393529" imgH="228501" progId="Equation.3">
                  <p:embed/>
                  <p:pic>
                    <p:nvPicPr>
                      <p:cNvPr id="0" name="Picture 346"/>
                      <p:cNvPicPr>
                        <a:picLocks noChangeAspect="1" noChangeArrowheads="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5493295" y="3223022"/>
                        <a:ext cx="982662"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58384" name="Object 16"/>
          <p:cNvGraphicFramePr>
            <a:graphicFrameLocks noChangeAspect="1"/>
          </p:cNvGraphicFramePr>
          <p:nvPr/>
        </p:nvGraphicFramePr>
        <p:xfrm>
          <a:off x="5493295" y="1844824"/>
          <a:ext cx="950913" cy="571500"/>
        </p:xfrm>
        <a:graphic>
          <a:graphicData uri="http://schemas.openxmlformats.org/presentationml/2006/ole">
            <mc:AlternateContent xmlns:mc="http://schemas.openxmlformats.org/markup-compatibility/2006">
              <mc:Choice xmlns:v="urn:schemas-microsoft-com:vml" Requires="v">
                <p:oleObj spid="_x0000_s433145" name="Equation" r:id="rId14" imgW="381000" imgH="228600" progId="Equation.3">
                  <p:embed/>
                </p:oleObj>
              </mc:Choice>
              <mc:Fallback>
                <p:oleObj name="Equation" r:id="rId14" imgW="381000" imgH="228600" progId="Equation.3">
                  <p:embed/>
                  <p:pic>
                    <p:nvPicPr>
                      <p:cNvPr id="0" name="Picture 347"/>
                      <p:cNvPicPr>
                        <a:picLocks noChangeAspect="1" noChangeArrowheads="1"/>
                      </p:cNvPicPr>
                      <p:nvPr/>
                    </p:nvPicPr>
                    <p:blipFill>
                      <a:blip r:embed="rId15">
                        <a:lum bright="20000"/>
                        <a:extLst>
                          <a:ext uri="{28A0092B-C50C-407E-A947-70E740481C1C}">
                            <a14:useLocalDpi xmlns:a14="http://schemas.microsoft.com/office/drawing/2010/main" val="0"/>
                          </a:ext>
                        </a:extLst>
                      </a:blip>
                      <a:srcRect/>
                      <a:stretch>
                        <a:fillRect/>
                      </a:stretch>
                    </p:blipFill>
                    <p:spPr bwMode="auto">
                      <a:xfrm>
                        <a:off x="5493295" y="1844824"/>
                        <a:ext cx="950913" cy="571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pSp>
        <p:nvGrpSpPr>
          <p:cNvPr id="10" name="Skupina 46"/>
          <p:cNvGrpSpPr/>
          <p:nvPr/>
        </p:nvGrpSpPr>
        <p:grpSpPr>
          <a:xfrm>
            <a:off x="7135713" y="1844824"/>
            <a:ext cx="2008287" cy="2016224"/>
            <a:chOff x="7135713" y="1844824"/>
            <a:chExt cx="2008287" cy="2016224"/>
          </a:xfrm>
        </p:grpSpPr>
        <p:sp>
          <p:nvSpPr>
            <p:cNvPr id="41" name="Pravá složená závorka 40"/>
            <p:cNvSpPr/>
            <p:nvPr/>
          </p:nvSpPr>
          <p:spPr>
            <a:xfrm>
              <a:off x="7135713" y="1844824"/>
              <a:ext cx="144016" cy="2016224"/>
            </a:xfrm>
            <a:prstGeom prst="righ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5" name="TextovéPole 44"/>
            <p:cNvSpPr txBox="1"/>
            <p:nvPr/>
          </p:nvSpPr>
          <p:spPr>
            <a:xfrm>
              <a:off x="7323162" y="2386980"/>
              <a:ext cx="1820838" cy="923330"/>
            </a:xfrm>
            <a:prstGeom prst="rect">
              <a:avLst/>
            </a:prstGeom>
            <a:noFill/>
          </p:spPr>
          <p:txBody>
            <a:bodyPr wrap="square" rtlCol="0">
              <a:spAutoFit/>
            </a:bodyPr>
            <a:lstStyle/>
            <a:p>
              <a:r>
                <a:rPr lang="en-US" b="1" dirty="0" smtClean="0">
                  <a:solidFill>
                    <a:schemeClr val="tx2"/>
                  </a:solidFill>
                  <a:latin typeface="+mn-lt"/>
                </a:rPr>
                <a:t>product </a:t>
              </a:r>
            </a:p>
            <a:p>
              <a:r>
                <a:rPr lang="en-US" dirty="0" smtClean="0">
                  <a:solidFill>
                    <a:schemeClr val="tx2"/>
                  </a:solidFill>
                  <a:latin typeface="+mn-lt"/>
                </a:rPr>
                <a:t>of (conditional)</a:t>
              </a:r>
            </a:p>
            <a:p>
              <a:r>
                <a:rPr lang="en-US" dirty="0" smtClean="0">
                  <a:solidFill>
                    <a:schemeClr val="tx2"/>
                  </a:solidFill>
                  <a:latin typeface="+mn-lt"/>
                </a:rPr>
                <a:t>vertex PDFs</a:t>
              </a:r>
              <a:endParaRPr lang="cs-CZ" dirty="0" smtClean="0">
                <a:solidFill>
                  <a:schemeClr val="tx2"/>
                </a:solidFill>
                <a:latin typeface="+mn-lt"/>
              </a:endParaRPr>
            </a:p>
          </p:txBody>
        </p:sp>
      </p:grpSp>
      <p:cxnSp>
        <p:nvCxnSpPr>
          <p:cNvPr id="48" name="Straight Arrow Connector 10"/>
          <p:cNvCxnSpPr/>
          <p:nvPr/>
        </p:nvCxnSpPr>
        <p:spPr>
          <a:xfrm flipH="1" flipV="1">
            <a:off x="2339752" y="5224438"/>
            <a:ext cx="1431861" cy="855012"/>
          </a:xfrm>
          <a:prstGeom prst="straightConnector1">
            <a:avLst/>
          </a:prstGeom>
          <a:ln w="190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9"/>
          <p:cNvCxnSpPr/>
          <p:nvPr/>
        </p:nvCxnSpPr>
        <p:spPr>
          <a:xfrm flipH="1">
            <a:off x="3852204" y="4900117"/>
            <a:ext cx="1517218" cy="1165129"/>
          </a:xfrm>
          <a:prstGeom prst="straightConnector1">
            <a:avLst/>
          </a:prstGeom>
          <a:ln w="19050">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60428" name="Object 12"/>
          <p:cNvGraphicFramePr>
            <a:graphicFrameLocks noChangeAspect="1"/>
          </p:cNvGraphicFramePr>
          <p:nvPr/>
        </p:nvGraphicFramePr>
        <p:xfrm>
          <a:off x="6488113" y="5464175"/>
          <a:ext cx="411162" cy="568325"/>
        </p:xfrm>
        <a:graphic>
          <a:graphicData uri="http://schemas.openxmlformats.org/presentationml/2006/ole">
            <mc:AlternateContent xmlns:mc="http://schemas.openxmlformats.org/markup-compatibility/2006">
              <mc:Choice xmlns:v="urn:schemas-microsoft-com:vml" Requires="v">
                <p:oleObj spid="_x0000_s433146" name="Rovnice" r:id="rId16" imgW="165028" imgH="228501" progId="Equation.3">
                  <p:embed/>
                </p:oleObj>
              </mc:Choice>
              <mc:Fallback>
                <p:oleObj name="Rovnice" r:id="rId16" imgW="165028" imgH="228501" progId="Equation.3">
                  <p:embed/>
                  <p:pic>
                    <p:nvPicPr>
                      <p:cNvPr id="0" name="Picture 348"/>
                      <p:cNvPicPr>
                        <a:picLocks noChangeAspect="1" noChangeArrowheads="1"/>
                      </p:cNvPicPr>
                      <p:nvPr/>
                    </p:nvPicPr>
                    <p:blipFill>
                      <a:blip r:embed="rId17">
                        <a:lum bright="20000"/>
                        <a:extLst>
                          <a:ext uri="{28A0092B-C50C-407E-A947-70E740481C1C}">
                            <a14:useLocalDpi xmlns:a14="http://schemas.microsoft.com/office/drawing/2010/main" val="0"/>
                          </a:ext>
                        </a:extLst>
                      </a:blip>
                      <a:srcRect/>
                      <a:stretch>
                        <a:fillRect/>
                      </a:stretch>
                    </p:blipFill>
                    <p:spPr bwMode="auto">
                      <a:xfrm>
                        <a:off x="6488113" y="5464175"/>
                        <a:ext cx="41116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0429" name="Object 13"/>
          <p:cNvGraphicFramePr>
            <a:graphicFrameLocks noChangeAspect="1"/>
          </p:cNvGraphicFramePr>
          <p:nvPr/>
        </p:nvGraphicFramePr>
        <p:xfrm>
          <a:off x="5295900" y="4792663"/>
          <a:ext cx="381000" cy="536575"/>
        </p:xfrm>
        <a:graphic>
          <a:graphicData uri="http://schemas.openxmlformats.org/presentationml/2006/ole">
            <mc:AlternateContent xmlns:mc="http://schemas.openxmlformats.org/markup-compatibility/2006">
              <mc:Choice xmlns:v="urn:schemas-microsoft-com:vml" Requires="v">
                <p:oleObj spid="_x0000_s433147" name="Rovnice" r:id="rId18" imgW="152268" imgH="215713" progId="Equation.3">
                  <p:embed/>
                </p:oleObj>
              </mc:Choice>
              <mc:Fallback>
                <p:oleObj name="Rovnice" r:id="rId18" imgW="152268" imgH="215713" progId="Equation.3">
                  <p:embed/>
                  <p:pic>
                    <p:nvPicPr>
                      <p:cNvPr id="0" name="Picture 349"/>
                      <p:cNvPicPr>
                        <a:picLocks noChangeAspect="1" noChangeArrowheads="1"/>
                      </p:cNvPicPr>
                      <p:nvPr/>
                    </p:nvPicPr>
                    <p:blipFill>
                      <a:blip r:embed="rId19">
                        <a:lum bright="20000"/>
                        <a:extLst>
                          <a:ext uri="{28A0092B-C50C-407E-A947-70E740481C1C}">
                            <a14:useLocalDpi xmlns:a14="http://schemas.microsoft.com/office/drawing/2010/main" val="0"/>
                          </a:ext>
                        </a:extLst>
                      </a:blip>
                      <a:srcRect/>
                      <a:stretch>
                        <a:fillRect/>
                      </a:stretch>
                    </p:blipFill>
                    <p:spPr bwMode="auto">
                      <a:xfrm>
                        <a:off x="5295900" y="4792663"/>
                        <a:ext cx="381000"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0430" name="Object 14"/>
          <p:cNvGraphicFramePr>
            <a:graphicFrameLocks noChangeAspect="1"/>
          </p:cNvGraphicFramePr>
          <p:nvPr/>
        </p:nvGraphicFramePr>
        <p:xfrm>
          <a:off x="3594100" y="5511800"/>
          <a:ext cx="411163" cy="536575"/>
        </p:xfrm>
        <a:graphic>
          <a:graphicData uri="http://schemas.openxmlformats.org/presentationml/2006/ole">
            <mc:AlternateContent xmlns:mc="http://schemas.openxmlformats.org/markup-compatibility/2006">
              <mc:Choice xmlns:v="urn:schemas-microsoft-com:vml" Requires="v">
                <p:oleObj spid="_x0000_s433148" name="Rovnice" r:id="rId20" imgW="164885" imgH="215619" progId="Equation.3">
                  <p:embed/>
                </p:oleObj>
              </mc:Choice>
              <mc:Fallback>
                <p:oleObj name="Rovnice" r:id="rId20" imgW="164885" imgH="215619" progId="Equation.3">
                  <p:embed/>
                  <p:pic>
                    <p:nvPicPr>
                      <p:cNvPr id="0" name="Picture 350"/>
                      <p:cNvPicPr>
                        <a:picLocks noChangeAspect="1" noChangeArrowheads="1"/>
                      </p:cNvPicPr>
                      <p:nvPr/>
                    </p:nvPicPr>
                    <p:blipFill>
                      <a:blip r:embed="rId21">
                        <a:lum bright="20000"/>
                        <a:extLst>
                          <a:ext uri="{28A0092B-C50C-407E-A947-70E740481C1C}">
                            <a14:useLocalDpi xmlns:a14="http://schemas.microsoft.com/office/drawing/2010/main" val="0"/>
                          </a:ext>
                        </a:extLst>
                      </a:blip>
                      <a:srcRect/>
                      <a:stretch>
                        <a:fillRect/>
                      </a:stretch>
                    </p:blipFill>
                    <p:spPr bwMode="auto">
                      <a:xfrm>
                        <a:off x="3594100" y="5511800"/>
                        <a:ext cx="411163"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0431" name="Object 15"/>
          <p:cNvGraphicFramePr>
            <a:graphicFrameLocks noChangeAspect="1"/>
          </p:cNvGraphicFramePr>
          <p:nvPr/>
        </p:nvGraphicFramePr>
        <p:xfrm>
          <a:off x="1998663" y="5092700"/>
          <a:ext cx="411162" cy="568325"/>
        </p:xfrm>
        <a:graphic>
          <a:graphicData uri="http://schemas.openxmlformats.org/presentationml/2006/ole">
            <mc:AlternateContent xmlns:mc="http://schemas.openxmlformats.org/markup-compatibility/2006">
              <mc:Choice xmlns:v="urn:schemas-microsoft-com:vml" Requires="v">
                <p:oleObj spid="_x0000_s433149" name="Rovnice" r:id="rId22" imgW="165028" imgH="228501" progId="Equation.3">
                  <p:embed/>
                </p:oleObj>
              </mc:Choice>
              <mc:Fallback>
                <p:oleObj name="Rovnice" r:id="rId22" imgW="165028" imgH="228501" progId="Equation.3">
                  <p:embed/>
                  <p:pic>
                    <p:nvPicPr>
                      <p:cNvPr id="0" name="Picture 351"/>
                      <p:cNvPicPr>
                        <a:picLocks noChangeAspect="1" noChangeArrowheads="1"/>
                      </p:cNvPicPr>
                      <p:nvPr/>
                    </p:nvPicPr>
                    <p:blipFill>
                      <a:blip r:embed="rId23">
                        <a:lum bright="20000"/>
                        <a:extLst>
                          <a:ext uri="{28A0092B-C50C-407E-A947-70E740481C1C}">
                            <a14:useLocalDpi xmlns:a14="http://schemas.microsoft.com/office/drawing/2010/main" val="0"/>
                          </a:ext>
                        </a:extLst>
                      </a:blip>
                      <a:srcRect/>
                      <a:stretch>
                        <a:fillRect/>
                      </a:stretch>
                    </p:blipFill>
                    <p:spPr bwMode="auto">
                      <a:xfrm>
                        <a:off x="1998663" y="5092700"/>
                        <a:ext cx="41116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49" name="TextovéPole 48"/>
          <p:cNvSpPr txBox="1"/>
          <p:nvPr/>
        </p:nvSpPr>
        <p:spPr>
          <a:xfrm>
            <a:off x="251520" y="3543399"/>
            <a:ext cx="3650358" cy="461665"/>
          </a:xfrm>
          <a:prstGeom prst="rect">
            <a:avLst/>
          </a:prstGeom>
          <a:solidFill>
            <a:schemeClr val="bg2"/>
          </a:solidFill>
          <a:ln w="28575">
            <a:solidFill>
              <a:schemeClr val="accent1"/>
            </a:solidFill>
          </a:ln>
        </p:spPr>
        <p:txBody>
          <a:bodyPr wrap="none" rtlCol="0">
            <a:spAutoFit/>
          </a:bodyPr>
          <a:lstStyle/>
          <a:p>
            <a:r>
              <a:rPr lang="en-US" sz="2400" b="1" dirty="0" smtClean="0">
                <a:solidFill>
                  <a:schemeClr val="tx2"/>
                </a:solidFill>
                <a:latin typeface="+mn-lt"/>
              </a:rPr>
              <a:t>Path tracing example:</a:t>
            </a:r>
            <a:endParaRPr lang="cs-CZ" sz="2400" b="1" dirty="0" smtClean="0">
              <a:solidFill>
                <a:schemeClr val="tx2"/>
              </a:solidFill>
              <a:latin typeface="+mn-lt"/>
            </a:endParaRPr>
          </a:p>
        </p:txBody>
      </p:sp>
      <p:sp>
        <p:nvSpPr>
          <p:cNvPr id="52" name="Zástupný symbol pro zápatí 51"/>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239265161"/>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Volný tvar 31"/>
          <p:cNvSpPr/>
          <p:nvPr/>
        </p:nvSpPr>
        <p:spPr>
          <a:xfrm>
            <a:off x="71500" y="4457319"/>
            <a:ext cx="9040904" cy="2421667"/>
          </a:xfrm>
          <a:custGeom>
            <a:avLst/>
            <a:gdLst>
              <a:gd name="connsiteX0" fmla="*/ 8093123 w 8679976"/>
              <a:gd name="connsiteY0" fmla="*/ 2197290 h 2197290"/>
              <a:gd name="connsiteX1" fmla="*/ 8666329 w 8679976"/>
              <a:gd name="connsiteY1" fmla="*/ 2033517 h 2197290"/>
              <a:gd name="connsiteX2" fmla="*/ 8679976 w 8679976"/>
              <a:gd name="connsiteY2" fmla="*/ 218364 h 2197290"/>
              <a:gd name="connsiteX3" fmla="*/ 6482687 w 8679976"/>
              <a:gd name="connsiteY3" fmla="*/ 136478 h 2197290"/>
              <a:gd name="connsiteX4" fmla="*/ 2251881 w 8679976"/>
              <a:gd name="connsiteY4" fmla="*/ 0 h 2197290"/>
              <a:gd name="connsiteX5" fmla="*/ 0 w 8679976"/>
              <a:gd name="connsiteY5" fmla="*/ 81887 h 2197290"/>
              <a:gd name="connsiteX6" fmla="*/ 136478 w 8679976"/>
              <a:gd name="connsiteY6" fmla="*/ 1119117 h 2197290"/>
              <a:gd name="connsiteX7" fmla="*/ 3480179 w 8679976"/>
              <a:gd name="connsiteY7" fmla="*/ 1146412 h 2197290"/>
              <a:gd name="connsiteX8" fmla="*/ 5773003 w 8679976"/>
              <a:gd name="connsiteY8" fmla="*/ 1064526 h 2197290"/>
              <a:gd name="connsiteX9" fmla="*/ 6550926 w 8679976"/>
              <a:gd name="connsiteY9" fmla="*/ 2033517 h 2197290"/>
              <a:gd name="connsiteX10" fmla="*/ 8093123 w 8679976"/>
              <a:gd name="connsiteY10" fmla="*/ 2197290 h 2197290"/>
              <a:gd name="connsiteX0" fmla="*/ 8093123 w 8679976"/>
              <a:gd name="connsiteY0" fmla="*/ 2197290 h 2363338"/>
              <a:gd name="connsiteX1" fmla="*/ 8666329 w 8679976"/>
              <a:gd name="connsiteY1" fmla="*/ 2033517 h 2363338"/>
              <a:gd name="connsiteX2" fmla="*/ 8679976 w 8679976"/>
              <a:gd name="connsiteY2" fmla="*/ 218364 h 2363338"/>
              <a:gd name="connsiteX3" fmla="*/ 6482687 w 8679976"/>
              <a:gd name="connsiteY3" fmla="*/ 136478 h 2363338"/>
              <a:gd name="connsiteX4" fmla="*/ 2251881 w 8679976"/>
              <a:gd name="connsiteY4" fmla="*/ 0 h 2363338"/>
              <a:gd name="connsiteX5" fmla="*/ 0 w 8679976"/>
              <a:gd name="connsiteY5" fmla="*/ 81887 h 2363338"/>
              <a:gd name="connsiteX6" fmla="*/ 136478 w 8679976"/>
              <a:gd name="connsiteY6" fmla="*/ 1119117 h 2363338"/>
              <a:gd name="connsiteX7" fmla="*/ 3480179 w 8679976"/>
              <a:gd name="connsiteY7" fmla="*/ 1146412 h 2363338"/>
              <a:gd name="connsiteX8" fmla="*/ 5773003 w 8679976"/>
              <a:gd name="connsiteY8" fmla="*/ 1064526 h 2363338"/>
              <a:gd name="connsiteX9" fmla="*/ 6550926 w 8679976"/>
              <a:gd name="connsiteY9" fmla="*/ 2033517 h 2363338"/>
              <a:gd name="connsiteX10" fmla="*/ 8093123 w 8679976"/>
              <a:gd name="connsiteY10" fmla="*/ 2197290 h 2363338"/>
              <a:gd name="connsiteX0" fmla="*/ 8093123 w 9043916"/>
              <a:gd name="connsiteY0" fmla="*/ 2197290 h 2363338"/>
              <a:gd name="connsiteX1" fmla="*/ 8666329 w 9043916"/>
              <a:gd name="connsiteY1" fmla="*/ 2033517 h 2363338"/>
              <a:gd name="connsiteX2" fmla="*/ 8679976 w 9043916"/>
              <a:gd name="connsiteY2" fmla="*/ 218364 h 2363338"/>
              <a:gd name="connsiteX3" fmla="*/ 6482687 w 9043916"/>
              <a:gd name="connsiteY3" fmla="*/ 136478 h 2363338"/>
              <a:gd name="connsiteX4" fmla="*/ 2251881 w 9043916"/>
              <a:gd name="connsiteY4" fmla="*/ 0 h 2363338"/>
              <a:gd name="connsiteX5" fmla="*/ 0 w 9043916"/>
              <a:gd name="connsiteY5" fmla="*/ 81887 h 2363338"/>
              <a:gd name="connsiteX6" fmla="*/ 136478 w 9043916"/>
              <a:gd name="connsiteY6" fmla="*/ 1119117 h 2363338"/>
              <a:gd name="connsiteX7" fmla="*/ 3480179 w 9043916"/>
              <a:gd name="connsiteY7" fmla="*/ 1146412 h 2363338"/>
              <a:gd name="connsiteX8" fmla="*/ 5773003 w 9043916"/>
              <a:gd name="connsiteY8" fmla="*/ 1064526 h 2363338"/>
              <a:gd name="connsiteX9" fmla="*/ 6550926 w 9043916"/>
              <a:gd name="connsiteY9" fmla="*/ 2033517 h 2363338"/>
              <a:gd name="connsiteX10" fmla="*/ 8093123 w 9043916"/>
              <a:gd name="connsiteY10" fmla="*/ 2197290 h 2363338"/>
              <a:gd name="connsiteX0" fmla="*/ 8093123 w 9043916"/>
              <a:gd name="connsiteY0" fmla="*/ 2295099 h 2461147"/>
              <a:gd name="connsiteX1" fmla="*/ 8666329 w 9043916"/>
              <a:gd name="connsiteY1" fmla="*/ 2131326 h 2461147"/>
              <a:gd name="connsiteX2" fmla="*/ 8679976 w 9043916"/>
              <a:gd name="connsiteY2" fmla="*/ 316173 h 2461147"/>
              <a:gd name="connsiteX3" fmla="*/ 6482687 w 9043916"/>
              <a:gd name="connsiteY3" fmla="*/ 234287 h 2461147"/>
              <a:gd name="connsiteX4" fmla="*/ 2251881 w 9043916"/>
              <a:gd name="connsiteY4" fmla="*/ 97809 h 2461147"/>
              <a:gd name="connsiteX5" fmla="*/ 0 w 9043916"/>
              <a:gd name="connsiteY5" fmla="*/ 179696 h 2461147"/>
              <a:gd name="connsiteX6" fmla="*/ 136478 w 9043916"/>
              <a:gd name="connsiteY6" fmla="*/ 1216926 h 2461147"/>
              <a:gd name="connsiteX7" fmla="*/ 3480179 w 9043916"/>
              <a:gd name="connsiteY7" fmla="*/ 1244221 h 2461147"/>
              <a:gd name="connsiteX8" fmla="*/ 5773003 w 9043916"/>
              <a:gd name="connsiteY8" fmla="*/ 1162335 h 2461147"/>
              <a:gd name="connsiteX9" fmla="*/ 6550926 w 9043916"/>
              <a:gd name="connsiteY9" fmla="*/ 2131326 h 2461147"/>
              <a:gd name="connsiteX10" fmla="*/ 8093123 w 9043916"/>
              <a:gd name="connsiteY10" fmla="*/ 2295099 h 2461147"/>
              <a:gd name="connsiteX0" fmla="*/ 8093123 w 9043916"/>
              <a:gd name="connsiteY0" fmla="*/ 2295099 h 2461147"/>
              <a:gd name="connsiteX1" fmla="*/ 8666329 w 9043916"/>
              <a:gd name="connsiteY1" fmla="*/ 2131326 h 2461147"/>
              <a:gd name="connsiteX2" fmla="*/ 8679976 w 9043916"/>
              <a:gd name="connsiteY2" fmla="*/ 316173 h 2461147"/>
              <a:gd name="connsiteX3" fmla="*/ 6482687 w 9043916"/>
              <a:gd name="connsiteY3" fmla="*/ 234287 h 2461147"/>
              <a:gd name="connsiteX4" fmla="*/ 2251881 w 9043916"/>
              <a:gd name="connsiteY4" fmla="*/ 97809 h 2461147"/>
              <a:gd name="connsiteX5" fmla="*/ 0 w 9043916"/>
              <a:gd name="connsiteY5" fmla="*/ 179696 h 2461147"/>
              <a:gd name="connsiteX6" fmla="*/ 136478 w 9043916"/>
              <a:gd name="connsiteY6" fmla="*/ 1216926 h 2461147"/>
              <a:gd name="connsiteX7" fmla="*/ 3480179 w 9043916"/>
              <a:gd name="connsiteY7" fmla="*/ 1244221 h 2461147"/>
              <a:gd name="connsiteX8" fmla="*/ 5773003 w 9043916"/>
              <a:gd name="connsiteY8" fmla="*/ 1162335 h 2461147"/>
              <a:gd name="connsiteX9" fmla="*/ 6550926 w 9043916"/>
              <a:gd name="connsiteY9" fmla="*/ 2131326 h 2461147"/>
              <a:gd name="connsiteX10" fmla="*/ 8093123 w 9043916"/>
              <a:gd name="connsiteY10" fmla="*/ 2295099 h 2461147"/>
              <a:gd name="connsiteX0" fmla="*/ 8093123 w 9043916"/>
              <a:gd name="connsiteY0" fmla="*/ 2301922 h 2467970"/>
              <a:gd name="connsiteX1" fmla="*/ 8666329 w 9043916"/>
              <a:gd name="connsiteY1" fmla="*/ 2138149 h 2467970"/>
              <a:gd name="connsiteX2" fmla="*/ 8679976 w 9043916"/>
              <a:gd name="connsiteY2" fmla="*/ 322996 h 2467970"/>
              <a:gd name="connsiteX3" fmla="*/ 6482687 w 9043916"/>
              <a:gd name="connsiteY3" fmla="*/ 241110 h 2467970"/>
              <a:gd name="connsiteX4" fmla="*/ 2251881 w 9043916"/>
              <a:gd name="connsiteY4" fmla="*/ 104632 h 2467970"/>
              <a:gd name="connsiteX5" fmla="*/ 0 w 9043916"/>
              <a:gd name="connsiteY5" fmla="*/ 186519 h 2467970"/>
              <a:gd name="connsiteX6" fmla="*/ 136478 w 9043916"/>
              <a:gd name="connsiteY6" fmla="*/ 1223749 h 2467970"/>
              <a:gd name="connsiteX7" fmla="*/ 3480179 w 9043916"/>
              <a:gd name="connsiteY7" fmla="*/ 1251044 h 2467970"/>
              <a:gd name="connsiteX8" fmla="*/ 5773003 w 9043916"/>
              <a:gd name="connsiteY8" fmla="*/ 1169158 h 2467970"/>
              <a:gd name="connsiteX9" fmla="*/ 6550926 w 9043916"/>
              <a:gd name="connsiteY9" fmla="*/ 2138149 h 2467970"/>
              <a:gd name="connsiteX10" fmla="*/ 8093123 w 9043916"/>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8536675 w 9487468"/>
              <a:gd name="connsiteY0" fmla="*/ 2301922 h 2467970"/>
              <a:gd name="connsiteX1" fmla="*/ 9109881 w 9487468"/>
              <a:gd name="connsiteY1" fmla="*/ 2138149 h 2467970"/>
              <a:gd name="connsiteX2" fmla="*/ 9123528 w 9487468"/>
              <a:gd name="connsiteY2" fmla="*/ 322996 h 2467970"/>
              <a:gd name="connsiteX3" fmla="*/ 6926239 w 9487468"/>
              <a:gd name="connsiteY3" fmla="*/ 241110 h 2467970"/>
              <a:gd name="connsiteX4" fmla="*/ 2695433 w 9487468"/>
              <a:gd name="connsiteY4" fmla="*/ 104632 h 2467970"/>
              <a:gd name="connsiteX5" fmla="*/ 443552 w 9487468"/>
              <a:gd name="connsiteY5" fmla="*/ 186519 h 2467970"/>
              <a:gd name="connsiteX6" fmla="*/ 580030 w 9487468"/>
              <a:gd name="connsiteY6" fmla="*/ 1223749 h 2467970"/>
              <a:gd name="connsiteX7" fmla="*/ 3923731 w 9487468"/>
              <a:gd name="connsiteY7" fmla="*/ 1251044 h 2467970"/>
              <a:gd name="connsiteX8" fmla="*/ 6216555 w 9487468"/>
              <a:gd name="connsiteY8" fmla="*/ 1169158 h 2467970"/>
              <a:gd name="connsiteX9" fmla="*/ 6994478 w 9487468"/>
              <a:gd name="connsiteY9" fmla="*/ 2138149 h 2467970"/>
              <a:gd name="connsiteX10" fmla="*/ 8536675 w 9487468"/>
              <a:gd name="connsiteY10" fmla="*/ 2301922 h 2467970"/>
              <a:gd name="connsiteX0" fmla="*/ 6994478 w 9487468"/>
              <a:gd name="connsiteY0" fmla="*/ 2138149 h 2440674"/>
              <a:gd name="connsiteX1" fmla="*/ 9109881 w 9487468"/>
              <a:gd name="connsiteY1" fmla="*/ 2138149 h 2440674"/>
              <a:gd name="connsiteX2" fmla="*/ 9123528 w 9487468"/>
              <a:gd name="connsiteY2" fmla="*/ 322996 h 2440674"/>
              <a:gd name="connsiteX3" fmla="*/ 6926239 w 9487468"/>
              <a:gd name="connsiteY3" fmla="*/ 241110 h 2440674"/>
              <a:gd name="connsiteX4" fmla="*/ 2695433 w 9487468"/>
              <a:gd name="connsiteY4" fmla="*/ 104632 h 2440674"/>
              <a:gd name="connsiteX5" fmla="*/ 443552 w 9487468"/>
              <a:gd name="connsiteY5" fmla="*/ 186519 h 2440674"/>
              <a:gd name="connsiteX6" fmla="*/ 580030 w 9487468"/>
              <a:gd name="connsiteY6" fmla="*/ 1223749 h 2440674"/>
              <a:gd name="connsiteX7" fmla="*/ 3923731 w 9487468"/>
              <a:gd name="connsiteY7" fmla="*/ 1251044 h 2440674"/>
              <a:gd name="connsiteX8" fmla="*/ 6216555 w 9487468"/>
              <a:gd name="connsiteY8" fmla="*/ 1169158 h 2440674"/>
              <a:gd name="connsiteX9" fmla="*/ 6994478 w 9487468"/>
              <a:gd name="connsiteY9" fmla="*/ 2138149 h 2440674"/>
              <a:gd name="connsiteX0" fmla="*/ 6932476 w 9425466"/>
              <a:gd name="connsiteY0" fmla="*/ 2197259 h 2499784"/>
              <a:gd name="connsiteX1" fmla="*/ 9047879 w 9425466"/>
              <a:gd name="connsiteY1" fmla="*/ 2197259 h 2499784"/>
              <a:gd name="connsiteX2" fmla="*/ 9061526 w 9425466"/>
              <a:gd name="connsiteY2" fmla="*/ 382106 h 2499784"/>
              <a:gd name="connsiteX3" fmla="*/ 6864237 w 9425466"/>
              <a:gd name="connsiteY3" fmla="*/ 300220 h 2499784"/>
              <a:gd name="connsiteX4" fmla="*/ 2633431 w 9425466"/>
              <a:gd name="connsiteY4" fmla="*/ 163742 h 2499784"/>
              <a:gd name="connsiteX5" fmla="*/ 753560 w 9425466"/>
              <a:gd name="connsiteY5" fmla="*/ 186519 h 2499784"/>
              <a:gd name="connsiteX6" fmla="*/ 518028 w 9425466"/>
              <a:gd name="connsiteY6" fmla="*/ 1282859 h 2499784"/>
              <a:gd name="connsiteX7" fmla="*/ 3861729 w 9425466"/>
              <a:gd name="connsiteY7" fmla="*/ 1310154 h 2499784"/>
              <a:gd name="connsiteX8" fmla="*/ 6154553 w 9425466"/>
              <a:gd name="connsiteY8" fmla="*/ 1228268 h 2499784"/>
              <a:gd name="connsiteX9" fmla="*/ 6932476 w 9425466"/>
              <a:gd name="connsiteY9" fmla="*/ 2197259 h 2499784"/>
              <a:gd name="connsiteX0" fmla="*/ 6696944 w 9189934"/>
              <a:gd name="connsiteY0" fmla="*/ 2206557 h 2509082"/>
              <a:gd name="connsiteX1" fmla="*/ 8812347 w 9189934"/>
              <a:gd name="connsiteY1" fmla="*/ 2206557 h 2509082"/>
              <a:gd name="connsiteX2" fmla="*/ 8825994 w 9189934"/>
              <a:gd name="connsiteY2" fmla="*/ 391404 h 2509082"/>
              <a:gd name="connsiteX3" fmla="*/ 6628705 w 9189934"/>
              <a:gd name="connsiteY3" fmla="*/ 309518 h 2509082"/>
              <a:gd name="connsiteX4" fmla="*/ 2397899 w 9189934"/>
              <a:gd name="connsiteY4" fmla="*/ 173040 h 2509082"/>
              <a:gd name="connsiteX5" fmla="*/ 518028 w 9189934"/>
              <a:gd name="connsiteY5" fmla="*/ 195817 h 2509082"/>
              <a:gd name="connsiteX6" fmla="*/ 518028 w 9189934"/>
              <a:gd name="connsiteY6" fmla="*/ 1347945 h 2509082"/>
              <a:gd name="connsiteX7" fmla="*/ 3626197 w 9189934"/>
              <a:gd name="connsiteY7" fmla="*/ 1319452 h 2509082"/>
              <a:gd name="connsiteX8" fmla="*/ 5919021 w 9189934"/>
              <a:gd name="connsiteY8" fmla="*/ 1237566 h 2509082"/>
              <a:gd name="connsiteX9" fmla="*/ 6696944 w 9189934"/>
              <a:gd name="connsiteY9" fmla="*/ 2206557 h 2509082"/>
              <a:gd name="connsiteX0" fmla="*/ 6696944 w 9162888"/>
              <a:gd name="connsiteY0" fmla="*/ 2206557 h 2493675"/>
              <a:gd name="connsiteX1" fmla="*/ 8812347 w 9162888"/>
              <a:gd name="connsiteY1" fmla="*/ 2206557 h 2493675"/>
              <a:gd name="connsiteX2" fmla="*/ 8798948 w 9162888"/>
              <a:gd name="connsiteY2" fmla="*/ 483849 h 2493675"/>
              <a:gd name="connsiteX3" fmla="*/ 6628705 w 9162888"/>
              <a:gd name="connsiteY3" fmla="*/ 309518 h 2493675"/>
              <a:gd name="connsiteX4" fmla="*/ 2397899 w 9162888"/>
              <a:gd name="connsiteY4" fmla="*/ 173040 h 2493675"/>
              <a:gd name="connsiteX5" fmla="*/ 518028 w 9162888"/>
              <a:gd name="connsiteY5" fmla="*/ 195817 h 2493675"/>
              <a:gd name="connsiteX6" fmla="*/ 518028 w 9162888"/>
              <a:gd name="connsiteY6" fmla="*/ 1347945 h 2493675"/>
              <a:gd name="connsiteX7" fmla="*/ 3626197 w 9162888"/>
              <a:gd name="connsiteY7" fmla="*/ 1319452 h 2493675"/>
              <a:gd name="connsiteX8" fmla="*/ 5919021 w 9162888"/>
              <a:gd name="connsiteY8" fmla="*/ 1237566 h 2493675"/>
              <a:gd name="connsiteX9" fmla="*/ 6696944 w 9162888"/>
              <a:gd name="connsiteY9" fmla="*/ 2206557 h 2493675"/>
              <a:gd name="connsiteX0" fmla="*/ 6552928 w 9018872"/>
              <a:gd name="connsiteY0" fmla="*/ 2194556 h 2481674"/>
              <a:gd name="connsiteX1" fmla="*/ 8668331 w 9018872"/>
              <a:gd name="connsiteY1" fmla="*/ 2194556 h 2481674"/>
              <a:gd name="connsiteX2" fmla="*/ 8654932 w 9018872"/>
              <a:gd name="connsiteY2" fmla="*/ 471848 h 2481674"/>
              <a:gd name="connsiteX3" fmla="*/ 6484689 w 9018872"/>
              <a:gd name="connsiteY3" fmla="*/ 297517 h 2481674"/>
              <a:gd name="connsiteX4" fmla="*/ 2253883 w 9018872"/>
              <a:gd name="connsiteY4" fmla="*/ 161039 h 2481674"/>
              <a:gd name="connsiteX5" fmla="*/ 374012 w 9018872"/>
              <a:gd name="connsiteY5" fmla="*/ 183816 h 2481674"/>
              <a:gd name="connsiteX6" fmla="*/ 518028 w 9018872"/>
              <a:gd name="connsiteY6" fmla="*/ 1263937 h 2481674"/>
              <a:gd name="connsiteX7" fmla="*/ 3482181 w 9018872"/>
              <a:gd name="connsiteY7" fmla="*/ 1307451 h 2481674"/>
              <a:gd name="connsiteX8" fmla="*/ 5775005 w 9018872"/>
              <a:gd name="connsiteY8" fmla="*/ 1225565 h 2481674"/>
              <a:gd name="connsiteX9" fmla="*/ 6552928 w 9018872"/>
              <a:gd name="connsiteY9" fmla="*/ 2194556 h 2481674"/>
              <a:gd name="connsiteX0" fmla="*/ 6552928 w 9018872"/>
              <a:gd name="connsiteY0" fmla="*/ 2194556 h 2481674"/>
              <a:gd name="connsiteX1" fmla="*/ 8668331 w 9018872"/>
              <a:gd name="connsiteY1" fmla="*/ 2194556 h 2481674"/>
              <a:gd name="connsiteX2" fmla="*/ 8654932 w 9018872"/>
              <a:gd name="connsiteY2" fmla="*/ 471848 h 2481674"/>
              <a:gd name="connsiteX3" fmla="*/ 6484689 w 9018872"/>
              <a:gd name="connsiteY3" fmla="*/ 297517 h 2481674"/>
              <a:gd name="connsiteX4" fmla="*/ 2253883 w 9018872"/>
              <a:gd name="connsiteY4" fmla="*/ 161039 h 2481674"/>
              <a:gd name="connsiteX5" fmla="*/ 374012 w 9018872"/>
              <a:gd name="connsiteY5" fmla="*/ 183816 h 2481674"/>
              <a:gd name="connsiteX6" fmla="*/ 518028 w 9018872"/>
              <a:gd name="connsiteY6" fmla="*/ 1263937 h 2481674"/>
              <a:gd name="connsiteX7" fmla="*/ 3482181 w 9018872"/>
              <a:gd name="connsiteY7" fmla="*/ 1307451 h 2481674"/>
              <a:gd name="connsiteX8" fmla="*/ 6552928 w 9018872"/>
              <a:gd name="connsiteY8" fmla="*/ 2194556 h 2481674"/>
              <a:gd name="connsiteX0" fmla="*/ 6480920 w 8946864"/>
              <a:gd name="connsiteY0" fmla="*/ 2134549 h 2421667"/>
              <a:gd name="connsiteX1" fmla="*/ 8596323 w 8946864"/>
              <a:gd name="connsiteY1" fmla="*/ 2134549 h 2421667"/>
              <a:gd name="connsiteX2" fmla="*/ 8582924 w 8946864"/>
              <a:gd name="connsiteY2" fmla="*/ 411841 h 2421667"/>
              <a:gd name="connsiteX3" fmla="*/ 6412681 w 8946864"/>
              <a:gd name="connsiteY3" fmla="*/ 237510 h 2421667"/>
              <a:gd name="connsiteX4" fmla="*/ 2181875 w 8946864"/>
              <a:gd name="connsiteY4" fmla="*/ 101032 h 2421667"/>
              <a:gd name="connsiteX5" fmla="*/ 302004 w 8946864"/>
              <a:gd name="connsiteY5" fmla="*/ 123809 h 2421667"/>
              <a:gd name="connsiteX6" fmla="*/ 518028 w 8946864"/>
              <a:gd name="connsiteY6" fmla="*/ 843889 h 2421667"/>
              <a:gd name="connsiteX7" fmla="*/ 3410173 w 8946864"/>
              <a:gd name="connsiteY7" fmla="*/ 1247444 h 2421667"/>
              <a:gd name="connsiteX8" fmla="*/ 6480920 w 8946864"/>
              <a:gd name="connsiteY8" fmla="*/ 2134549 h 2421667"/>
              <a:gd name="connsiteX0" fmla="*/ 6574960 w 9040904"/>
              <a:gd name="connsiteY0" fmla="*/ 2134549 h 2421667"/>
              <a:gd name="connsiteX1" fmla="*/ 8690363 w 9040904"/>
              <a:gd name="connsiteY1" fmla="*/ 2134549 h 2421667"/>
              <a:gd name="connsiteX2" fmla="*/ 8676964 w 9040904"/>
              <a:gd name="connsiteY2" fmla="*/ 411841 h 2421667"/>
              <a:gd name="connsiteX3" fmla="*/ 6506721 w 9040904"/>
              <a:gd name="connsiteY3" fmla="*/ 237510 h 2421667"/>
              <a:gd name="connsiteX4" fmla="*/ 2275915 w 9040904"/>
              <a:gd name="connsiteY4" fmla="*/ 101032 h 2421667"/>
              <a:gd name="connsiteX5" fmla="*/ 396044 w 9040904"/>
              <a:gd name="connsiteY5" fmla="*/ 123809 h 2421667"/>
              <a:gd name="connsiteX6" fmla="*/ 612068 w 9040904"/>
              <a:gd name="connsiteY6" fmla="*/ 843889 h 2421667"/>
              <a:gd name="connsiteX7" fmla="*/ 4068452 w 9040904"/>
              <a:gd name="connsiteY7" fmla="*/ 1131921 h 2421667"/>
              <a:gd name="connsiteX8" fmla="*/ 6574960 w 9040904"/>
              <a:gd name="connsiteY8" fmla="*/ 2134549 h 242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904" h="2421667">
                <a:moveTo>
                  <a:pt x="6574960" y="2134549"/>
                </a:moveTo>
                <a:cubicBezTo>
                  <a:pt x="7345279" y="2301654"/>
                  <a:pt x="8340029" y="2421667"/>
                  <a:pt x="8690363" y="2134549"/>
                </a:cubicBezTo>
                <a:cubicBezTo>
                  <a:pt x="9040697" y="1847431"/>
                  <a:pt x="9040904" y="728014"/>
                  <a:pt x="8676964" y="411841"/>
                </a:cubicBezTo>
                <a:cubicBezTo>
                  <a:pt x="8313024" y="95668"/>
                  <a:pt x="7578070" y="273904"/>
                  <a:pt x="6506721" y="237510"/>
                </a:cubicBezTo>
                <a:lnTo>
                  <a:pt x="2275915" y="101032"/>
                </a:lnTo>
                <a:cubicBezTo>
                  <a:pt x="1195467" y="91934"/>
                  <a:pt x="673352" y="0"/>
                  <a:pt x="396044" y="123809"/>
                </a:cubicBezTo>
                <a:cubicBezTo>
                  <a:pt x="118736" y="247618"/>
                  <a:pt x="0" y="675870"/>
                  <a:pt x="612068" y="843889"/>
                </a:cubicBezTo>
                <a:cubicBezTo>
                  <a:pt x="1224136" y="1011908"/>
                  <a:pt x="3074637" y="916811"/>
                  <a:pt x="4068452" y="1131921"/>
                </a:cubicBezTo>
                <a:cubicBezTo>
                  <a:pt x="5062267" y="1347031"/>
                  <a:pt x="5804642" y="1967444"/>
                  <a:pt x="6574960" y="2134549"/>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Volný tvar 30"/>
          <p:cNvSpPr/>
          <p:nvPr/>
        </p:nvSpPr>
        <p:spPr>
          <a:xfrm>
            <a:off x="72194" y="2394129"/>
            <a:ext cx="8874508" cy="2403024"/>
          </a:xfrm>
          <a:custGeom>
            <a:avLst/>
            <a:gdLst>
              <a:gd name="connsiteX0" fmla="*/ 81887 w 8625385"/>
              <a:gd name="connsiteY0" fmla="*/ 1692322 h 2101755"/>
              <a:gd name="connsiteX1" fmla="*/ 3138985 w 8625385"/>
              <a:gd name="connsiteY1" fmla="*/ 1787856 h 2101755"/>
              <a:gd name="connsiteX2" fmla="*/ 6482687 w 8625385"/>
              <a:gd name="connsiteY2" fmla="*/ 1828800 h 2101755"/>
              <a:gd name="connsiteX3" fmla="*/ 8393374 w 8625385"/>
              <a:gd name="connsiteY3" fmla="*/ 2101755 h 2101755"/>
              <a:gd name="connsiteX4" fmla="*/ 8625385 w 8625385"/>
              <a:gd name="connsiteY4" fmla="*/ 641444 h 2101755"/>
              <a:gd name="connsiteX5" fmla="*/ 8284191 w 8625385"/>
              <a:gd name="connsiteY5" fmla="*/ 0 h 2101755"/>
              <a:gd name="connsiteX6" fmla="*/ 6346209 w 8625385"/>
              <a:gd name="connsiteY6" fmla="*/ 81886 h 2101755"/>
              <a:gd name="connsiteX7" fmla="*/ 5336275 w 8625385"/>
              <a:gd name="connsiteY7" fmla="*/ 1050877 h 2101755"/>
              <a:gd name="connsiteX8" fmla="*/ 1446663 w 8625385"/>
              <a:gd name="connsiteY8" fmla="*/ 1119116 h 2101755"/>
              <a:gd name="connsiteX9" fmla="*/ 0 w 8625385"/>
              <a:gd name="connsiteY9" fmla="*/ 1132764 h 2101755"/>
              <a:gd name="connsiteX10" fmla="*/ 81887 w 8625385"/>
              <a:gd name="connsiteY10" fmla="*/ 1692322 h 210175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392908"/>
              <a:gd name="connsiteX1" fmla="*/ 3580262 w 9066662"/>
              <a:gd name="connsiteY1" fmla="*/ 1881116 h 2392908"/>
              <a:gd name="connsiteX2" fmla="*/ 6923964 w 9066662"/>
              <a:gd name="connsiteY2" fmla="*/ 1922060 h 2392908"/>
              <a:gd name="connsiteX3" fmla="*/ 8834651 w 9066662"/>
              <a:gd name="connsiteY3" fmla="*/ 2195015 h 2392908"/>
              <a:gd name="connsiteX4" fmla="*/ 9066662 w 9066662"/>
              <a:gd name="connsiteY4" fmla="*/ 734704 h 2392908"/>
              <a:gd name="connsiteX5" fmla="*/ 8725468 w 9066662"/>
              <a:gd name="connsiteY5" fmla="*/ 93260 h 2392908"/>
              <a:gd name="connsiteX6" fmla="*/ 6787486 w 9066662"/>
              <a:gd name="connsiteY6" fmla="*/ 175146 h 2392908"/>
              <a:gd name="connsiteX7" fmla="*/ 5777552 w 9066662"/>
              <a:gd name="connsiteY7" fmla="*/ 1144137 h 2392908"/>
              <a:gd name="connsiteX8" fmla="*/ 1887940 w 9066662"/>
              <a:gd name="connsiteY8" fmla="*/ 1212376 h 2392908"/>
              <a:gd name="connsiteX9" fmla="*/ 441277 w 9066662"/>
              <a:gd name="connsiteY9" fmla="*/ 1226024 h 2392908"/>
              <a:gd name="connsiteX10" fmla="*/ 523164 w 9066662"/>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455357 w 9123960"/>
              <a:gd name="connsiteY0" fmla="*/ 1785582 h 2392908"/>
              <a:gd name="connsiteX1" fmla="*/ 3512455 w 9123960"/>
              <a:gd name="connsiteY1" fmla="*/ 1881116 h 2392908"/>
              <a:gd name="connsiteX2" fmla="*/ 6856157 w 9123960"/>
              <a:gd name="connsiteY2" fmla="*/ 1922060 h 2392908"/>
              <a:gd name="connsiteX3" fmla="*/ 8766844 w 9123960"/>
              <a:gd name="connsiteY3" fmla="*/ 2195015 h 2392908"/>
              <a:gd name="connsiteX4" fmla="*/ 8998855 w 9123960"/>
              <a:gd name="connsiteY4" fmla="*/ 734704 h 2392908"/>
              <a:gd name="connsiteX5" fmla="*/ 8657661 w 9123960"/>
              <a:gd name="connsiteY5" fmla="*/ 93260 h 2392908"/>
              <a:gd name="connsiteX6" fmla="*/ 6719679 w 9123960"/>
              <a:gd name="connsiteY6" fmla="*/ 175146 h 2392908"/>
              <a:gd name="connsiteX7" fmla="*/ 5709745 w 9123960"/>
              <a:gd name="connsiteY7" fmla="*/ 1144137 h 2392908"/>
              <a:gd name="connsiteX8" fmla="*/ 1820133 w 9123960"/>
              <a:gd name="connsiteY8" fmla="*/ 1212376 h 2392908"/>
              <a:gd name="connsiteX9" fmla="*/ 780314 w 9123960"/>
              <a:gd name="connsiteY9" fmla="*/ 1271807 h 2392908"/>
              <a:gd name="connsiteX10" fmla="*/ 455357 w 9123960"/>
              <a:gd name="connsiteY10" fmla="*/ 1785582 h 2392908"/>
              <a:gd name="connsiteX0" fmla="*/ 455357 w 8871012"/>
              <a:gd name="connsiteY0" fmla="*/ 1775863 h 2392908"/>
              <a:gd name="connsiteX1" fmla="*/ 3259507 w 8871012"/>
              <a:gd name="connsiteY1" fmla="*/ 1881116 h 2392908"/>
              <a:gd name="connsiteX2" fmla="*/ 6603209 w 8871012"/>
              <a:gd name="connsiteY2" fmla="*/ 1922060 h 2392908"/>
              <a:gd name="connsiteX3" fmla="*/ 8513896 w 8871012"/>
              <a:gd name="connsiteY3" fmla="*/ 2195015 h 2392908"/>
              <a:gd name="connsiteX4" fmla="*/ 8745907 w 8871012"/>
              <a:gd name="connsiteY4" fmla="*/ 734704 h 2392908"/>
              <a:gd name="connsiteX5" fmla="*/ 8404713 w 8871012"/>
              <a:gd name="connsiteY5" fmla="*/ 93260 h 2392908"/>
              <a:gd name="connsiteX6" fmla="*/ 6466731 w 8871012"/>
              <a:gd name="connsiteY6" fmla="*/ 175146 h 2392908"/>
              <a:gd name="connsiteX7" fmla="*/ 5456797 w 8871012"/>
              <a:gd name="connsiteY7" fmla="*/ 1144137 h 2392908"/>
              <a:gd name="connsiteX8" fmla="*/ 1567185 w 8871012"/>
              <a:gd name="connsiteY8" fmla="*/ 1212376 h 2392908"/>
              <a:gd name="connsiteX9" fmla="*/ 527366 w 8871012"/>
              <a:gd name="connsiteY9" fmla="*/ 1271807 h 2392908"/>
              <a:gd name="connsiteX10" fmla="*/ 455357 w 8871012"/>
              <a:gd name="connsiteY10" fmla="*/ 1775863 h 2392908"/>
              <a:gd name="connsiteX0" fmla="*/ 455357 w 8875541"/>
              <a:gd name="connsiteY0" fmla="*/ 1775863 h 2404546"/>
              <a:gd name="connsiteX1" fmla="*/ 3259507 w 8875541"/>
              <a:gd name="connsiteY1" fmla="*/ 1881116 h 2404546"/>
              <a:gd name="connsiteX2" fmla="*/ 6576037 w 8875541"/>
              <a:gd name="connsiteY2" fmla="*/ 1991887 h 2404546"/>
              <a:gd name="connsiteX3" fmla="*/ 8513896 w 8875541"/>
              <a:gd name="connsiteY3" fmla="*/ 2195015 h 2404546"/>
              <a:gd name="connsiteX4" fmla="*/ 8745907 w 8875541"/>
              <a:gd name="connsiteY4" fmla="*/ 734704 h 2404546"/>
              <a:gd name="connsiteX5" fmla="*/ 8404713 w 8875541"/>
              <a:gd name="connsiteY5" fmla="*/ 93260 h 2404546"/>
              <a:gd name="connsiteX6" fmla="*/ 6466731 w 8875541"/>
              <a:gd name="connsiteY6" fmla="*/ 175146 h 2404546"/>
              <a:gd name="connsiteX7" fmla="*/ 5456797 w 8875541"/>
              <a:gd name="connsiteY7" fmla="*/ 1144137 h 2404546"/>
              <a:gd name="connsiteX8" fmla="*/ 1567185 w 8875541"/>
              <a:gd name="connsiteY8" fmla="*/ 1212376 h 2404546"/>
              <a:gd name="connsiteX9" fmla="*/ 527366 w 8875541"/>
              <a:gd name="connsiteY9" fmla="*/ 1271807 h 2404546"/>
              <a:gd name="connsiteX10" fmla="*/ 455357 w 8875541"/>
              <a:gd name="connsiteY10" fmla="*/ 1775863 h 2404546"/>
              <a:gd name="connsiteX0" fmla="*/ 455357 w 8809890"/>
              <a:gd name="connsiteY0" fmla="*/ 1775863 h 2201418"/>
              <a:gd name="connsiteX1" fmla="*/ 3259507 w 8809890"/>
              <a:gd name="connsiteY1" fmla="*/ 1881116 h 2201418"/>
              <a:gd name="connsiteX2" fmla="*/ 6576037 w 8809890"/>
              <a:gd name="connsiteY2" fmla="*/ 1991887 h 2201418"/>
              <a:gd name="connsiteX3" fmla="*/ 8448245 w 8809890"/>
              <a:gd name="connsiteY3" fmla="*/ 1991887 h 2201418"/>
              <a:gd name="connsiteX4" fmla="*/ 8745907 w 8809890"/>
              <a:gd name="connsiteY4" fmla="*/ 734704 h 2201418"/>
              <a:gd name="connsiteX5" fmla="*/ 8404713 w 8809890"/>
              <a:gd name="connsiteY5" fmla="*/ 93260 h 2201418"/>
              <a:gd name="connsiteX6" fmla="*/ 6466731 w 8809890"/>
              <a:gd name="connsiteY6" fmla="*/ 175146 h 2201418"/>
              <a:gd name="connsiteX7" fmla="*/ 5456797 w 8809890"/>
              <a:gd name="connsiteY7" fmla="*/ 1144137 h 2201418"/>
              <a:gd name="connsiteX8" fmla="*/ 1567185 w 8809890"/>
              <a:gd name="connsiteY8" fmla="*/ 1212376 h 2201418"/>
              <a:gd name="connsiteX9" fmla="*/ 527366 w 8809890"/>
              <a:gd name="connsiteY9" fmla="*/ 1271807 h 2201418"/>
              <a:gd name="connsiteX10" fmla="*/ 455357 w 8809890"/>
              <a:gd name="connsiteY10" fmla="*/ 1775863 h 2201418"/>
              <a:gd name="connsiteX0" fmla="*/ 455357 w 8881898"/>
              <a:gd name="connsiteY0" fmla="*/ 1775863 h 2273426"/>
              <a:gd name="connsiteX1" fmla="*/ 3259507 w 8881898"/>
              <a:gd name="connsiteY1" fmla="*/ 1881116 h 2273426"/>
              <a:gd name="connsiteX2" fmla="*/ 6576037 w 8881898"/>
              <a:gd name="connsiteY2" fmla="*/ 1991887 h 2273426"/>
              <a:gd name="connsiteX3" fmla="*/ 8520253 w 8881898"/>
              <a:gd name="connsiteY3" fmla="*/ 2063895 h 2273426"/>
              <a:gd name="connsiteX4" fmla="*/ 8745907 w 8881898"/>
              <a:gd name="connsiteY4" fmla="*/ 734704 h 2273426"/>
              <a:gd name="connsiteX5" fmla="*/ 8404713 w 8881898"/>
              <a:gd name="connsiteY5" fmla="*/ 93260 h 2273426"/>
              <a:gd name="connsiteX6" fmla="*/ 6466731 w 8881898"/>
              <a:gd name="connsiteY6" fmla="*/ 175146 h 2273426"/>
              <a:gd name="connsiteX7" fmla="*/ 5456797 w 8881898"/>
              <a:gd name="connsiteY7" fmla="*/ 1144137 h 2273426"/>
              <a:gd name="connsiteX8" fmla="*/ 1567185 w 8881898"/>
              <a:gd name="connsiteY8" fmla="*/ 1212376 h 2273426"/>
              <a:gd name="connsiteX9" fmla="*/ 527366 w 8881898"/>
              <a:gd name="connsiteY9" fmla="*/ 1271807 h 2273426"/>
              <a:gd name="connsiteX10" fmla="*/ 455357 w 8881898"/>
              <a:gd name="connsiteY10" fmla="*/ 1775863 h 2273426"/>
              <a:gd name="connsiteX0" fmla="*/ 455357 w 8825032"/>
              <a:gd name="connsiteY0" fmla="*/ 1997395 h 2601865"/>
              <a:gd name="connsiteX1" fmla="*/ 3259507 w 8825032"/>
              <a:gd name="connsiteY1" fmla="*/ 2102648 h 2601865"/>
              <a:gd name="connsiteX2" fmla="*/ 6576037 w 8825032"/>
              <a:gd name="connsiteY2" fmla="*/ 2213419 h 2601865"/>
              <a:gd name="connsiteX3" fmla="*/ 8520253 w 8825032"/>
              <a:gd name="connsiteY3" fmla="*/ 2285427 h 2601865"/>
              <a:gd name="connsiteX4" fmla="*/ 8404713 w 8825032"/>
              <a:gd name="connsiteY4" fmla="*/ 314792 h 2601865"/>
              <a:gd name="connsiteX5" fmla="*/ 6466731 w 8825032"/>
              <a:gd name="connsiteY5" fmla="*/ 396678 h 2601865"/>
              <a:gd name="connsiteX6" fmla="*/ 5456797 w 8825032"/>
              <a:gd name="connsiteY6" fmla="*/ 1365669 h 2601865"/>
              <a:gd name="connsiteX7" fmla="*/ 1567185 w 8825032"/>
              <a:gd name="connsiteY7" fmla="*/ 1433908 h 2601865"/>
              <a:gd name="connsiteX8" fmla="*/ 527366 w 8825032"/>
              <a:gd name="connsiteY8" fmla="*/ 1493339 h 2601865"/>
              <a:gd name="connsiteX9" fmla="*/ 455357 w 8825032"/>
              <a:gd name="connsiteY9" fmla="*/ 1997395 h 2601865"/>
              <a:gd name="connsiteX0" fmla="*/ 455357 w 8862507"/>
              <a:gd name="connsiteY0" fmla="*/ 1826960 h 2403024"/>
              <a:gd name="connsiteX1" fmla="*/ 3259507 w 8862507"/>
              <a:gd name="connsiteY1" fmla="*/ 1932213 h 2403024"/>
              <a:gd name="connsiteX2" fmla="*/ 6576037 w 8862507"/>
              <a:gd name="connsiteY2" fmla="*/ 2042984 h 2403024"/>
              <a:gd name="connsiteX3" fmla="*/ 8520253 w 8862507"/>
              <a:gd name="connsiteY3" fmla="*/ 2114992 h 2403024"/>
              <a:gd name="connsiteX4" fmla="*/ 8520253 w 8862507"/>
              <a:gd name="connsiteY4" fmla="*/ 314792 h 2403024"/>
              <a:gd name="connsiteX5" fmla="*/ 6466731 w 8862507"/>
              <a:gd name="connsiteY5" fmla="*/ 226243 h 2403024"/>
              <a:gd name="connsiteX6" fmla="*/ 5456797 w 8862507"/>
              <a:gd name="connsiteY6" fmla="*/ 1195234 h 2403024"/>
              <a:gd name="connsiteX7" fmla="*/ 1567185 w 8862507"/>
              <a:gd name="connsiteY7" fmla="*/ 1263473 h 2403024"/>
              <a:gd name="connsiteX8" fmla="*/ 527366 w 8862507"/>
              <a:gd name="connsiteY8" fmla="*/ 1322904 h 2403024"/>
              <a:gd name="connsiteX9" fmla="*/ 455357 w 8862507"/>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68798 w 8874508"/>
              <a:gd name="connsiteY6" fmla="*/ 1195234 h 2403024"/>
              <a:gd name="connsiteX7" fmla="*/ 1579186 w 8874508"/>
              <a:gd name="connsiteY7" fmla="*/ 1263473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68798 w 8874508"/>
              <a:gd name="connsiteY6" fmla="*/ 1195234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1178887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4508" h="2403024">
                <a:moveTo>
                  <a:pt x="467358" y="1826960"/>
                </a:moveTo>
                <a:cubicBezTo>
                  <a:pt x="934716" y="1940513"/>
                  <a:pt x="2204708" y="1909467"/>
                  <a:pt x="3271508" y="1932213"/>
                </a:cubicBezTo>
                <a:lnTo>
                  <a:pt x="6588038" y="2042984"/>
                </a:lnTo>
                <a:cubicBezTo>
                  <a:pt x="7463769" y="2095300"/>
                  <a:pt x="8208218" y="2403024"/>
                  <a:pt x="8532254" y="2114992"/>
                </a:cubicBezTo>
                <a:cubicBezTo>
                  <a:pt x="8856290" y="1826960"/>
                  <a:pt x="8874508" y="629584"/>
                  <a:pt x="8532254" y="314792"/>
                </a:cubicBezTo>
                <a:cubicBezTo>
                  <a:pt x="8190000" y="0"/>
                  <a:pt x="6994789" y="118231"/>
                  <a:pt x="6478732" y="226243"/>
                </a:cubicBezTo>
                <a:cubicBezTo>
                  <a:pt x="5962675" y="334255"/>
                  <a:pt x="6151942" y="635360"/>
                  <a:pt x="5435910" y="962863"/>
                </a:cubicBezTo>
                <a:cubicBezTo>
                  <a:pt x="4686736" y="1305525"/>
                  <a:pt x="2447578" y="1130882"/>
                  <a:pt x="1619486" y="1178887"/>
                </a:cubicBezTo>
                <a:cubicBezTo>
                  <a:pt x="791394" y="1226892"/>
                  <a:pt x="659379" y="1142883"/>
                  <a:pt x="467358" y="1250895"/>
                </a:cubicBezTo>
                <a:cubicBezTo>
                  <a:pt x="275337" y="1358907"/>
                  <a:pt x="0" y="1713407"/>
                  <a:pt x="467358" y="1826960"/>
                </a:cubicBez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Volný tvar 29"/>
          <p:cNvSpPr/>
          <p:nvPr/>
        </p:nvSpPr>
        <p:spPr>
          <a:xfrm>
            <a:off x="23495" y="165065"/>
            <a:ext cx="8917694" cy="3084455"/>
          </a:xfrm>
          <a:custGeom>
            <a:avLst/>
            <a:gdLst>
              <a:gd name="connsiteX0" fmla="*/ 2879678 w 8611738"/>
              <a:gd name="connsiteY0" fmla="*/ 2006220 h 3179928"/>
              <a:gd name="connsiteX1" fmla="*/ 136478 w 8611738"/>
              <a:gd name="connsiteY1" fmla="*/ 2033516 h 3179928"/>
              <a:gd name="connsiteX2" fmla="*/ 0 w 8611738"/>
              <a:gd name="connsiteY2" fmla="*/ 2825086 h 3179928"/>
              <a:gd name="connsiteX3" fmla="*/ 559559 w 8611738"/>
              <a:gd name="connsiteY3" fmla="*/ 3179928 h 3179928"/>
              <a:gd name="connsiteX4" fmla="*/ 4230806 w 8611738"/>
              <a:gd name="connsiteY4" fmla="*/ 3138985 h 3179928"/>
              <a:gd name="connsiteX5" fmla="*/ 5841242 w 8611738"/>
              <a:gd name="connsiteY5" fmla="*/ 2579426 h 3179928"/>
              <a:gd name="connsiteX6" fmla="*/ 6414448 w 8611738"/>
              <a:gd name="connsiteY6" fmla="*/ 2142698 h 3179928"/>
              <a:gd name="connsiteX7" fmla="*/ 8461612 w 8611738"/>
              <a:gd name="connsiteY7" fmla="*/ 2156346 h 3179928"/>
              <a:gd name="connsiteX8" fmla="*/ 8611738 w 8611738"/>
              <a:gd name="connsiteY8" fmla="*/ 1214650 h 3179928"/>
              <a:gd name="connsiteX9" fmla="*/ 8352430 w 8611738"/>
              <a:gd name="connsiteY9" fmla="*/ 0 h 3179928"/>
              <a:gd name="connsiteX10" fmla="*/ 6155141 w 8611738"/>
              <a:gd name="connsiteY10" fmla="*/ 40943 h 3179928"/>
              <a:gd name="connsiteX11" fmla="*/ 5895833 w 8611738"/>
              <a:gd name="connsiteY11" fmla="*/ 1282889 h 3179928"/>
              <a:gd name="connsiteX12" fmla="*/ 5431809 w 8611738"/>
              <a:gd name="connsiteY12" fmla="*/ 1897038 h 3179928"/>
              <a:gd name="connsiteX13" fmla="*/ 2879678 w 8611738"/>
              <a:gd name="connsiteY13" fmla="*/ 2006220 h 3179928"/>
              <a:gd name="connsiteX0" fmla="*/ 2879678 w 8611738"/>
              <a:gd name="connsiteY0" fmla="*/ 2006220 h 3179928"/>
              <a:gd name="connsiteX1" fmla="*/ 136478 w 8611738"/>
              <a:gd name="connsiteY1" fmla="*/ 2033516 h 3179928"/>
              <a:gd name="connsiteX2" fmla="*/ 0 w 8611738"/>
              <a:gd name="connsiteY2" fmla="*/ 2825086 h 3179928"/>
              <a:gd name="connsiteX3" fmla="*/ 559559 w 8611738"/>
              <a:gd name="connsiteY3" fmla="*/ 3179928 h 3179928"/>
              <a:gd name="connsiteX4" fmla="*/ 4230806 w 8611738"/>
              <a:gd name="connsiteY4" fmla="*/ 3138985 h 3179928"/>
              <a:gd name="connsiteX5" fmla="*/ 5841242 w 8611738"/>
              <a:gd name="connsiteY5" fmla="*/ 2579426 h 3179928"/>
              <a:gd name="connsiteX6" fmla="*/ 6414448 w 8611738"/>
              <a:gd name="connsiteY6" fmla="*/ 2142698 h 3179928"/>
              <a:gd name="connsiteX7" fmla="*/ 8461612 w 8611738"/>
              <a:gd name="connsiteY7" fmla="*/ 2156346 h 3179928"/>
              <a:gd name="connsiteX8" fmla="*/ 8611738 w 8611738"/>
              <a:gd name="connsiteY8" fmla="*/ 1214650 h 3179928"/>
              <a:gd name="connsiteX9" fmla="*/ 8352430 w 8611738"/>
              <a:gd name="connsiteY9" fmla="*/ 0 h 3179928"/>
              <a:gd name="connsiteX10" fmla="*/ 6155141 w 8611738"/>
              <a:gd name="connsiteY10" fmla="*/ 40943 h 3179928"/>
              <a:gd name="connsiteX11" fmla="*/ 5895833 w 8611738"/>
              <a:gd name="connsiteY11" fmla="*/ 1282889 h 3179928"/>
              <a:gd name="connsiteX12" fmla="*/ 5431809 w 8611738"/>
              <a:gd name="connsiteY12" fmla="*/ 1897038 h 3179928"/>
              <a:gd name="connsiteX13" fmla="*/ 2879678 w 8611738"/>
              <a:gd name="connsiteY13" fmla="*/ 2006220 h 3179928"/>
              <a:gd name="connsiteX0" fmla="*/ 2879678 w 8611738"/>
              <a:gd name="connsiteY0" fmla="*/ 2006220 h 3179928"/>
              <a:gd name="connsiteX1" fmla="*/ 136478 w 8611738"/>
              <a:gd name="connsiteY1" fmla="*/ 2033516 h 3179928"/>
              <a:gd name="connsiteX2" fmla="*/ 0 w 8611738"/>
              <a:gd name="connsiteY2" fmla="*/ 2825086 h 3179928"/>
              <a:gd name="connsiteX3" fmla="*/ 559559 w 8611738"/>
              <a:gd name="connsiteY3" fmla="*/ 3179928 h 3179928"/>
              <a:gd name="connsiteX4" fmla="*/ 4230806 w 8611738"/>
              <a:gd name="connsiteY4" fmla="*/ 3138985 h 3179928"/>
              <a:gd name="connsiteX5" fmla="*/ 5841242 w 8611738"/>
              <a:gd name="connsiteY5" fmla="*/ 2579426 h 3179928"/>
              <a:gd name="connsiteX6" fmla="*/ 6414448 w 8611738"/>
              <a:gd name="connsiteY6" fmla="*/ 2142698 h 3179928"/>
              <a:gd name="connsiteX7" fmla="*/ 8461612 w 8611738"/>
              <a:gd name="connsiteY7" fmla="*/ 2156346 h 3179928"/>
              <a:gd name="connsiteX8" fmla="*/ 8611738 w 8611738"/>
              <a:gd name="connsiteY8" fmla="*/ 1214650 h 3179928"/>
              <a:gd name="connsiteX9" fmla="*/ 8352430 w 8611738"/>
              <a:gd name="connsiteY9" fmla="*/ 0 h 3179928"/>
              <a:gd name="connsiteX10" fmla="*/ 6155141 w 8611738"/>
              <a:gd name="connsiteY10" fmla="*/ 40943 h 3179928"/>
              <a:gd name="connsiteX11" fmla="*/ 5895833 w 8611738"/>
              <a:gd name="connsiteY11" fmla="*/ 1282889 h 3179928"/>
              <a:gd name="connsiteX12" fmla="*/ 5431809 w 8611738"/>
              <a:gd name="connsiteY12" fmla="*/ 1897038 h 3179928"/>
              <a:gd name="connsiteX13" fmla="*/ 2879678 w 8611738"/>
              <a:gd name="connsiteY13" fmla="*/ 2006220 h 3179928"/>
              <a:gd name="connsiteX0" fmla="*/ 2879678 w 8827827"/>
              <a:gd name="connsiteY0" fmla="*/ 2006220 h 3179928"/>
              <a:gd name="connsiteX1" fmla="*/ 136478 w 8827827"/>
              <a:gd name="connsiteY1" fmla="*/ 2033516 h 3179928"/>
              <a:gd name="connsiteX2" fmla="*/ 0 w 8827827"/>
              <a:gd name="connsiteY2" fmla="*/ 2825086 h 3179928"/>
              <a:gd name="connsiteX3" fmla="*/ 559559 w 8827827"/>
              <a:gd name="connsiteY3" fmla="*/ 3179928 h 3179928"/>
              <a:gd name="connsiteX4" fmla="*/ 4230806 w 8827827"/>
              <a:gd name="connsiteY4" fmla="*/ 3138985 h 3179928"/>
              <a:gd name="connsiteX5" fmla="*/ 5841242 w 8827827"/>
              <a:gd name="connsiteY5" fmla="*/ 2579426 h 3179928"/>
              <a:gd name="connsiteX6" fmla="*/ 6414448 w 8827827"/>
              <a:gd name="connsiteY6" fmla="*/ 2142698 h 3179928"/>
              <a:gd name="connsiteX7" fmla="*/ 8461612 w 8827827"/>
              <a:gd name="connsiteY7" fmla="*/ 2156346 h 3179928"/>
              <a:gd name="connsiteX8" fmla="*/ 8611738 w 8827827"/>
              <a:gd name="connsiteY8" fmla="*/ 1214650 h 3179928"/>
              <a:gd name="connsiteX9" fmla="*/ 8352430 w 8827827"/>
              <a:gd name="connsiteY9" fmla="*/ 0 h 3179928"/>
              <a:gd name="connsiteX10" fmla="*/ 6155141 w 8827827"/>
              <a:gd name="connsiteY10" fmla="*/ 40943 h 3179928"/>
              <a:gd name="connsiteX11" fmla="*/ 5895833 w 8827827"/>
              <a:gd name="connsiteY11" fmla="*/ 1282889 h 3179928"/>
              <a:gd name="connsiteX12" fmla="*/ 5431809 w 8827827"/>
              <a:gd name="connsiteY12" fmla="*/ 1897038 h 3179928"/>
              <a:gd name="connsiteX13" fmla="*/ 2879678 w 8827827"/>
              <a:gd name="connsiteY13" fmla="*/ 2006220 h 3179928"/>
              <a:gd name="connsiteX0" fmla="*/ 2879678 w 8827827"/>
              <a:gd name="connsiteY0" fmla="*/ 2006220 h 3179928"/>
              <a:gd name="connsiteX1" fmla="*/ 136478 w 8827827"/>
              <a:gd name="connsiteY1" fmla="*/ 2033516 h 3179928"/>
              <a:gd name="connsiteX2" fmla="*/ 0 w 8827827"/>
              <a:gd name="connsiteY2" fmla="*/ 2825086 h 3179928"/>
              <a:gd name="connsiteX3" fmla="*/ 559559 w 8827827"/>
              <a:gd name="connsiteY3" fmla="*/ 3179928 h 3179928"/>
              <a:gd name="connsiteX4" fmla="*/ 4230806 w 8827827"/>
              <a:gd name="connsiteY4" fmla="*/ 3138985 h 3179928"/>
              <a:gd name="connsiteX5" fmla="*/ 5841242 w 8827827"/>
              <a:gd name="connsiteY5" fmla="*/ 2579426 h 3179928"/>
              <a:gd name="connsiteX6" fmla="*/ 6414448 w 8827827"/>
              <a:gd name="connsiteY6" fmla="*/ 2142698 h 3179928"/>
              <a:gd name="connsiteX7" fmla="*/ 8461612 w 8827827"/>
              <a:gd name="connsiteY7" fmla="*/ 2156346 h 3179928"/>
              <a:gd name="connsiteX8" fmla="*/ 8611738 w 8827827"/>
              <a:gd name="connsiteY8" fmla="*/ 1214650 h 3179928"/>
              <a:gd name="connsiteX9" fmla="*/ 8352430 w 8827827"/>
              <a:gd name="connsiteY9" fmla="*/ 0 h 3179928"/>
              <a:gd name="connsiteX10" fmla="*/ 6155141 w 8827827"/>
              <a:gd name="connsiteY10" fmla="*/ 40943 h 3179928"/>
              <a:gd name="connsiteX11" fmla="*/ 5895833 w 8827827"/>
              <a:gd name="connsiteY11" fmla="*/ 1282889 h 3179928"/>
              <a:gd name="connsiteX12" fmla="*/ 5431809 w 8827827"/>
              <a:gd name="connsiteY12" fmla="*/ 1897038 h 3179928"/>
              <a:gd name="connsiteX13" fmla="*/ 2879678 w 8827827"/>
              <a:gd name="connsiteY13" fmla="*/ 2006220 h 3179928"/>
              <a:gd name="connsiteX0" fmla="*/ 2879678 w 8827827"/>
              <a:gd name="connsiteY0" fmla="*/ 2201838 h 3375546"/>
              <a:gd name="connsiteX1" fmla="*/ 136478 w 8827827"/>
              <a:gd name="connsiteY1" fmla="*/ 2229134 h 3375546"/>
              <a:gd name="connsiteX2" fmla="*/ 0 w 8827827"/>
              <a:gd name="connsiteY2" fmla="*/ 3020704 h 3375546"/>
              <a:gd name="connsiteX3" fmla="*/ 559559 w 8827827"/>
              <a:gd name="connsiteY3" fmla="*/ 3375546 h 3375546"/>
              <a:gd name="connsiteX4" fmla="*/ 4230806 w 8827827"/>
              <a:gd name="connsiteY4" fmla="*/ 3334603 h 3375546"/>
              <a:gd name="connsiteX5" fmla="*/ 5841242 w 8827827"/>
              <a:gd name="connsiteY5" fmla="*/ 2775044 h 3375546"/>
              <a:gd name="connsiteX6" fmla="*/ 6414448 w 8827827"/>
              <a:gd name="connsiteY6" fmla="*/ 2338316 h 3375546"/>
              <a:gd name="connsiteX7" fmla="*/ 8461612 w 8827827"/>
              <a:gd name="connsiteY7" fmla="*/ 2351964 h 3375546"/>
              <a:gd name="connsiteX8" fmla="*/ 8611738 w 8827827"/>
              <a:gd name="connsiteY8" fmla="*/ 1410268 h 3375546"/>
              <a:gd name="connsiteX9" fmla="*/ 8352430 w 8827827"/>
              <a:gd name="connsiteY9" fmla="*/ 195618 h 3375546"/>
              <a:gd name="connsiteX10" fmla="*/ 6155141 w 8827827"/>
              <a:gd name="connsiteY10" fmla="*/ 236561 h 3375546"/>
              <a:gd name="connsiteX11" fmla="*/ 5895833 w 8827827"/>
              <a:gd name="connsiteY11" fmla="*/ 1478507 h 3375546"/>
              <a:gd name="connsiteX12" fmla="*/ 5431809 w 8827827"/>
              <a:gd name="connsiteY12" fmla="*/ 2092656 h 3375546"/>
              <a:gd name="connsiteX13" fmla="*/ 2879678 w 8827827"/>
              <a:gd name="connsiteY13" fmla="*/ 2201838 h 3375546"/>
              <a:gd name="connsiteX0" fmla="*/ 2879678 w 8827827"/>
              <a:gd name="connsiteY0" fmla="*/ 2201838 h 3375546"/>
              <a:gd name="connsiteX1" fmla="*/ 136478 w 8827827"/>
              <a:gd name="connsiteY1" fmla="*/ 2229134 h 3375546"/>
              <a:gd name="connsiteX2" fmla="*/ 0 w 8827827"/>
              <a:gd name="connsiteY2" fmla="*/ 3020704 h 3375546"/>
              <a:gd name="connsiteX3" fmla="*/ 559559 w 8827827"/>
              <a:gd name="connsiteY3" fmla="*/ 3375546 h 3375546"/>
              <a:gd name="connsiteX4" fmla="*/ 4230806 w 8827827"/>
              <a:gd name="connsiteY4" fmla="*/ 3334603 h 3375546"/>
              <a:gd name="connsiteX5" fmla="*/ 5841242 w 8827827"/>
              <a:gd name="connsiteY5" fmla="*/ 2775044 h 3375546"/>
              <a:gd name="connsiteX6" fmla="*/ 6414448 w 8827827"/>
              <a:gd name="connsiteY6" fmla="*/ 2338316 h 3375546"/>
              <a:gd name="connsiteX7" fmla="*/ 8461612 w 8827827"/>
              <a:gd name="connsiteY7" fmla="*/ 2351964 h 3375546"/>
              <a:gd name="connsiteX8" fmla="*/ 8611738 w 8827827"/>
              <a:gd name="connsiteY8" fmla="*/ 1410268 h 3375546"/>
              <a:gd name="connsiteX9" fmla="*/ 8352430 w 8827827"/>
              <a:gd name="connsiteY9" fmla="*/ 195618 h 3375546"/>
              <a:gd name="connsiteX10" fmla="*/ 6155141 w 8827827"/>
              <a:gd name="connsiteY10" fmla="*/ 236561 h 3375546"/>
              <a:gd name="connsiteX11" fmla="*/ 5895833 w 8827827"/>
              <a:gd name="connsiteY11" fmla="*/ 1478507 h 3375546"/>
              <a:gd name="connsiteX12" fmla="*/ 5431809 w 8827827"/>
              <a:gd name="connsiteY12" fmla="*/ 2092656 h 3375546"/>
              <a:gd name="connsiteX13" fmla="*/ 2879678 w 8827827"/>
              <a:gd name="connsiteY13" fmla="*/ 2201838 h 3375546"/>
              <a:gd name="connsiteX0" fmla="*/ 2879678 w 8827827"/>
              <a:gd name="connsiteY0" fmla="*/ 2201838 h 3375546"/>
              <a:gd name="connsiteX1" fmla="*/ 136478 w 8827827"/>
              <a:gd name="connsiteY1" fmla="*/ 2229134 h 3375546"/>
              <a:gd name="connsiteX2" fmla="*/ 0 w 8827827"/>
              <a:gd name="connsiteY2" fmla="*/ 3020704 h 3375546"/>
              <a:gd name="connsiteX3" fmla="*/ 559559 w 8827827"/>
              <a:gd name="connsiteY3" fmla="*/ 3375546 h 3375546"/>
              <a:gd name="connsiteX4" fmla="*/ 4230806 w 8827827"/>
              <a:gd name="connsiteY4" fmla="*/ 3334603 h 3375546"/>
              <a:gd name="connsiteX5" fmla="*/ 5841242 w 8827827"/>
              <a:gd name="connsiteY5" fmla="*/ 2775044 h 3375546"/>
              <a:gd name="connsiteX6" fmla="*/ 6414448 w 8827827"/>
              <a:gd name="connsiteY6" fmla="*/ 2338316 h 3375546"/>
              <a:gd name="connsiteX7" fmla="*/ 8461612 w 8827827"/>
              <a:gd name="connsiteY7" fmla="*/ 2351964 h 3375546"/>
              <a:gd name="connsiteX8" fmla="*/ 8611738 w 8827827"/>
              <a:gd name="connsiteY8" fmla="*/ 1410268 h 3375546"/>
              <a:gd name="connsiteX9" fmla="*/ 8352430 w 8827827"/>
              <a:gd name="connsiteY9" fmla="*/ 195618 h 3375546"/>
              <a:gd name="connsiteX10" fmla="*/ 6155141 w 8827827"/>
              <a:gd name="connsiteY10" fmla="*/ 236561 h 3375546"/>
              <a:gd name="connsiteX11" fmla="*/ 5895833 w 8827827"/>
              <a:gd name="connsiteY11" fmla="*/ 1478507 h 3375546"/>
              <a:gd name="connsiteX12" fmla="*/ 5431809 w 8827827"/>
              <a:gd name="connsiteY12" fmla="*/ 2092656 h 3375546"/>
              <a:gd name="connsiteX13" fmla="*/ 2879678 w 8827827"/>
              <a:gd name="connsiteY13" fmla="*/ 2201838 h 3375546"/>
              <a:gd name="connsiteX0" fmla="*/ 2879678 w 8827827"/>
              <a:gd name="connsiteY0" fmla="*/ 2201838 h 3375546"/>
              <a:gd name="connsiteX1" fmla="*/ 136478 w 8827827"/>
              <a:gd name="connsiteY1" fmla="*/ 2229134 h 3375546"/>
              <a:gd name="connsiteX2" fmla="*/ 0 w 8827827"/>
              <a:gd name="connsiteY2" fmla="*/ 3020704 h 3375546"/>
              <a:gd name="connsiteX3" fmla="*/ 559559 w 8827827"/>
              <a:gd name="connsiteY3" fmla="*/ 3375546 h 3375546"/>
              <a:gd name="connsiteX4" fmla="*/ 4230806 w 8827827"/>
              <a:gd name="connsiteY4" fmla="*/ 3334603 h 3375546"/>
              <a:gd name="connsiteX5" fmla="*/ 5841242 w 8827827"/>
              <a:gd name="connsiteY5" fmla="*/ 2775044 h 3375546"/>
              <a:gd name="connsiteX6" fmla="*/ 6414448 w 8827827"/>
              <a:gd name="connsiteY6" fmla="*/ 2338316 h 3375546"/>
              <a:gd name="connsiteX7" fmla="*/ 8461612 w 8827827"/>
              <a:gd name="connsiteY7" fmla="*/ 2351964 h 3375546"/>
              <a:gd name="connsiteX8" fmla="*/ 8611738 w 8827827"/>
              <a:gd name="connsiteY8" fmla="*/ 1410268 h 3375546"/>
              <a:gd name="connsiteX9" fmla="*/ 8352430 w 8827827"/>
              <a:gd name="connsiteY9" fmla="*/ 195618 h 3375546"/>
              <a:gd name="connsiteX10" fmla="*/ 6155141 w 8827827"/>
              <a:gd name="connsiteY10" fmla="*/ 236561 h 3375546"/>
              <a:gd name="connsiteX11" fmla="*/ 5895833 w 8827827"/>
              <a:gd name="connsiteY11" fmla="*/ 1478507 h 3375546"/>
              <a:gd name="connsiteX12" fmla="*/ 5431809 w 8827827"/>
              <a:gd name="connsiteY12" fmla="*/ 2092656 h 3375546"/>
              <a:gd name="connsiteX13" fmla="*/ 2879678 w 8827827"/>
              <a:gd name="connsiteY13" fmla="*/ 2201838 h 3375546"/>
              <a:gd name="connsiteX0" fmla="*/ 2879678 w 8827827"/>
              <a:gd name="connsiteY0" fmla="*/ 2201838 h 3375546"/>
              <a:gd name="connsiteX1" fmla="*/ 136478 w 8827827"/>
              <a:gd name="connsiteY1" fmla="*/ 2229134 h 3375546"/>
              <a:gd name="connsiteX2" fmla="*/ 0 w 8827827"/>
              <a:gd name="connsiteY2" fmla="*/ 3020704 h 3375546"/>
              <a:gd name="connsiteX3" fmla="*/ 559559 w 8827827"/>
              <a:gd name="connsiteY3" fmla="*/ 3375546 h 3375546"/>
              <a:gd name="connsiteX4" fmla="*/ 4230806 w 8827827"/>
              <a:gd name="connsiteY4" fmla="*/ 3334603 h 3375546"/>
              <a:gd name="connsiteX5" fmla="*/ 5841242 w 8827827"/>
              <a:gd name="connsiteY5" fmla="*/ 2775044 h 3375546"/>
              <a:gd name="connsiteX6" fmla="*/ 6414448 w 8827827"/>
              <a:gd name="connsiteY6" fmla="*/ 2338316 h 3375546"/>
              <a:gd name="connsiteX7" fmla="*/ 8461612 w 8827827"/>
              <a:gd name="connsiteY7" fmla="*/ 2351964 h 3375546"/>
              <a:gd name="connsiteX8" fmla="*/ 8611738 w 8827827"/>
              <a:gd name="connsiteY8" fmla="*/ 1410268 h 3375546"/>
              <a:gd name="connsiteX9" fmla="*/ 8352430 w 8827827"/>
              <a:gd name="connsiteY9" fmla="*/ 195618 h 3375546"/>
              <a:gd name="connsiteX10" fmla="*/ 6155141 w 8827827"/>
              <a:gd name="connsiteY10" fmla="*/ 236561 h 3375546"/>
              <a:gd name="connsiteX11" fmla="*/ 5895833 w 8827827"/>
              <a:gd name="connsiteY11" fmla="*/ 1478507 h 3375546"/>
              <a:gd name="connsiteX12" fmla="*/ 5431809 w 8827827"/>
              <a:gd name="connsiteY12" fmla="*/ 2092656 h 3375546"/>
              <a:gd name="connsiteX13" fmla="*/ 2879678 w 8827827"/>
              <a:gd name="connsiteY13" fmla="*/ 2201838 h 3375546"/>
              <a:gd name="connsiteX0" fmla="*/ 2879678 w 8827827"/>
              <a:gd name="connsiteY0" fmla="*/ 2201838 h 3434687"/>
              <a:gd name="connsiteX1" fmla="*/ 136478 w 8827827"/>
              <a:gd name="connsiteY1" fmla="*/ 2229134 h 3434687"/>
              <a:gd name="connsiteX2" fmla="*/ 0 w 8827827"/>
              <a:gd name="connsiteY2" fmla="*/ 3020704 h 3434687"/>
              <a:gd name="connsiteX3" fmla="*/ 559559 w 8827827"/>
              <a:gd name="connsiteY3" fmla="*/ 3375546 h 3434687"/>
              <a:gd name="connsiteX4" fmla="*/ 4230806 w 8827827"/>
              <a:gd name="connsiteY4" fmla="*/ 3334603 h 3434687"/>
              <a:gd name="connsiteX5" fmla="*/ 5841242 w 8827827"/>
              <a:gd name="connsiteY5" fmla="*/ 2775044 h 3434687"/>
              <a:gd name="connsiteX6" fmla="*/ 6414448 w 8827827"/>
              <a:gd name="connsiteY6" fmla="*/ 2338316 h 3434687"/>
              <a:gd name="connsiteX7" fmla="*/ 8461612 w 8827827"/>
              <a:gd name="connsiteY7" fmla="*/ 2351964 h 3434687"/>
              <a:gd name="connsiteX8" fmla="*/ 8611738 w 8827827"/>
              <a:gd name="connsiteY8" fmla="*/ 1410268 h 3434687"/>
              <a:gd name="connsiteX9" fmla="*/ 8352430 w 8827827"/>
              <a:gd name="connsiteY9" fmla="*/ 195618 h 3434687"/>
              <a:gd name="connsiteX10" fmla="*/ 6155141 w 8827827"/>
              <a:gd name="connsiteY10" fmla="*/ 236561 h 3434687"/>
              <a:gd name="connsiteX11" fmla="*/ 5895833 w 8827827"/>
              <a:gd name="connsiteY11" fmla="*/ 1478507 h 3434687"/>
              <a:gd name="connsiteX12" fmla="*/ 5431809 w 8827827"/>
              <a:gd name="connsiteY12" fmla="*/ 2092656 h 3434687"/>
              <a:gd name="connsiteX13" fmla="*/ 2879678 w 8827827"/>
              <a:gd name="connsiteY13" fmla="*/ 2201838 h 3434687"/>
              <a:gd name="connsiteX0" fmla="*/ 3025253 w 8973402"/>
              <a:gd name="connsiteY0" fmla="*/ 2201838 h 3434687"/>
              <a:gd name="connsiteX1" fmla="*/ 282053 w 8973402"/>
              <a:gd name="connsiteY1" fmla="*/ 2229134 h 3434687"/>
              <a:gd name="connsiteX2" fmla="*/ 145575 w 8973402"/>
              <a:gd name="connsiteY2" fmla="*/ 3020704 h 3434687"/>
              <a:gd name="connsiteX3" fmla="*/ 705134 w 8973402"/>
              <a:gd name="connsiteY3" fmla="*/ 3375546 h 3434687"/>
              <a:gd name="connsiteX4" fmla="*/ 4376381 w 8973402"/>
              <a:gd name="connsiteY4" fmla="*/ 3334603 h 3434687"/>
              <a:gd name="connsiteX5" fmla="*/ 5986817 w 8973402"/>
              <a:gd name="connsiteY5" fmla="*/ 2775044 h 3434687"/>
              <a:gd name="connsiteX6" fmla="*/ 6560023 w 8973402"/>
              <a:gd name="connsiteY6" fmla="*/ 2338316 h 3434687"/>
              <a:gd name="connsiteX7" fmla="*/ 8607187 w 8973402"/>
              <a:gd name="connsiteY7" fmla="*/ 2351964 h 3434687"/>
              <a:gd name="connsiteX8" fmla="*/ 8757313 w 8973402"/>
              <a:gd name="connsiteY8" fmla="*/ 1410268 h 3434687"/>
              <a:gd name="connsiteX9" fmla="*/ 8498005 w 8973402"/>
              <a:gd name="connsiteY9" fmla="*/ 195618 h 3434687"/>
              <a:gd name="connsiteX10" fmla="*/ 6300716 w 8973402"/>
              <a:gd name="connsiteY10" fmla="*/ 236561 h 3434687"/>
              <a:gd name="connsiteX11" fmla="*/ 6041408 w 8973402"/>
              <a:gd name="connsiteY11" fmla="*/ 1478507 h 3434687"/>
              <a:gd name="connsiteX12" fmla="*/ 5577384 w 8973402"/>
              <a:gd name="connsiteY12" fmla="*/ 2092656 h 3434687"/>
              <a:gd name="connsiteX13" fmla="*/ 3025253 w 8973402"/>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223146 w 9171295"/>
              <a:gd name="connsiteY0" fmla="*/ 2201838 h 3434687"/>
              <a:gd name="connsiteX1" fmla="*/ 479946 w 9171295"/>
              <a:gd name="connsiteY1" fmla="*/ 2229134 h 3434687"/>
              <a:gd name="connsiteX2" fmla="*/ 343468 w 9171295"/>
              <a:gd name="connsiteY2" fmla="*/ 3020704 h 3434687"/>
              <a:gd name="connsiteX3" fmla="*/ 903027 w 9171295"/>
              <a:gd name="connsiteY3" fmla="*/ 3375546 h 3434687"/>
              <a:gd name="connsiteX4" fmla="*/ 4574274 w 9171295"/>
              <a:gd name="connsiteY4" fmla="*/ 3334603 h 3434687"/>
              <a:gd name="connsiteX5" fmla="*/ 6184710 w 9171295"/>
              <a:gd name="connsiteY5" fmla="*/ 2775044 h 3434687"/>
              <a:gd name="connsiteX6" fmla="*/ 6757916 w 9171295"/>
              <a:gd name="connsiteY6" fmla="*/ 2338316 h 3434687"/>
              <a:gd name="connsiteX7" fmla="*/ 8805080 w 9171295"/>
              <a:gd name="connsiteY7" fmla="*/ 2351964 h 3434687"/>
              <a:gd name="connsiteX8" fmla="*/ 8955206 w 9171295"/>
              <a:gd name="connsiteY8" fmla="*/ 1410268 h 3434687"/>
              <a:gd name="connsiteX9" fmla="*/ 8695898 w 9171295"/>
              <a:gd name="connsiteY9" fmla="*/ 195618 h 3434687"/>
              <a:gd name="connsiteX10" fmla="*/ 6498609 w 9171295"/>
              <a:gd name="connsiteY10" fmla="*/ 236561 h 3434687"/>
              <a:gd name="connsiteX11" fmla="*/ 6239301 w 9171295"/>
              <a:gd name="connsiteY11" fmla="*/ 1478507 h 3434687"/>
              <a:gd name="connsiteX12" fmla="*/ 5775277 w 9171295"/>
              <a:gd name="connsiteY12" fmla="*/ 2092656 h 3434687"/>
              <a:gd name="connsiteX13" fmla="*/ 3223146 w 9171295"/>
              <a:gd name="connsiteY13" fmla="*/ 2201838 h 3434687"/>
              <a:gd name="connsiteX0" fmla="*/ 3194492 w 9167202"/>
              <a:gd name="connsiteY0" fmla="*/ 2419893 h 3434687"/>
              <a:gd name="connsiteX1" fmla="*/ 475853 w 9167202"/>
              <a:gd name="connsiteY1" fmla="*/ 2229134 h 3434687"/>
              <a:gd name="connsiteX2" fmla="*/ 339375 w 9167202"/>
              <a:gd name="connsiteY2" fmla="*/ 3020704 h 3434687"/>
              <a:gd name="connsiteX3" fmla="*/ 898934 w 9167202"/>
              <a:gd name="connsiteY3" fmla="*/ 3375546 h 3434687"/>
              <a:gd name="connsiteX4" fmla="*/ 4570181 w 9167202"/>
              <a:gd name="connsiteY4" fmla="*/ 3334603 h 3434687"/>
              <a:gd name="connsiteX5" fmla="*/ 6180617 w 9167202"/>
              <a:gd name="connsiteY5" fmla="*/ 2775044 h 3434687"/>
              <a:gd name="connsiteX6" fmla="*/ 6753823 w 9167202"/>
              <a:gd name="connsiteY6" fmla="*/ 2338316 h 3434687"/>
              <a:gd name="connsiteX7" fmla="*/ 8800987 w 9167202"/>
              <a:gd name="connsiteY7" fmla="*/ 2351964 h 3434687"/>
              <a:gd name="connsiteX8" fmla="*/ 8951113 w 9167202"/>
              <a:gd name="connsiteY8" fmla="*/ 1410268 h 3434687"/>
              <a:gd name="connsiteX9" fmla="*/ 8691805 w 9167202"/>
              <a:gd name="connsiteY9" fmla="*/ 195618 h 3434687"/>
              <a:gd name="connsiteX10" fmla="*/ 6494516 w 9167202"/>
              <a:gd name="connsiteY10" fmla="*/ 236561 h 3434687"/>
              <a:gd name="connsiteX11" fmla="*/ 6235208 w 9167202"/>
              <a:gd name="connsiteY11" fmla="*/ 1478507 h 3434687"/>
              <a:gd name="connsiteX12" fmla="*/ 5771184 w 9167202"/>
              <a:gd name="connsiteY12" fmla="*/ 2092656 h 3434687"/>
              <a:gd name="connsiteX13" fmla="*/ 3194492 w 9167202"/>
              <a:gd name="connsiteY13" fmla="*/ 2419893 h 3434687"/>
              <a:gd name="connsiteX0" fmla="*/ 3101232 w 9073942"/>
              <a:gd name="connsiteY0" fmla="*/ 2419893 h 3559791"/>
              <a:gd name="connsiteX1" fmla="*/ 382593 w 9073942"/>
              <a:gd name="connsiteY1" fmla="*/ 2229134 h 3559791"/>
              <a:gd name="connsiteX2" fmla="*/ 805674 w 9073942"/>
              <a:gd name="connsiteY2" fmla="*/ 3375546 h 3559791"/>
              <a:gd name="connsiteX3" fmla="*/ 4476921 w 9073942"/>
              <a:gd name="connsiteY3" fmla="*/ 3334603 h 3559791"/>
              <a:gd name="connsiteX4" fmla="*/ 6087357 w 9073942"/>
              <a:gd name="connsiteY4" fmla="*/ 2775044 h 3559791"/>
              <a:gd name="connsiteX5" fmla="*/ 6660563 w 9073942"/>
              <a:gd name="connsiteY5" fmla="*/ 2338316 h 3559791"/>
              <a:gd name="connsiteX6" fmla="*/ 8707727 w 9073942"/>
              <a:gd name="connsiteY6" fmla="*/ 2351964 h 3559791"/>
              <a:gd name="connsiteX7" fmla="*/ 8857853 w 9073942"/>
              <a:gd name="connsiteY7" fmla="*/ 1410268 h 3559791"/>
              <a:gd name="connsiteX8" fmla="*/ 8598545 w 9073942"/>
              <a:gd name="connsiteY8" fmla="*/ 195618 h 3559791"/>
              <a:gd name="connsiteX9" fmla="*/ 6401256 w 9073942"/>
              <a:gd name="connsiteY9" fmla="*/ 236561 h 3559791"/>
              <a:gd name="connsiteX10" fmla="*/ 6141948 w 9073942"/>
              <a:gd name="connsiteY10" fmla="*/ 1478507 h 3559791"/>
              <a:gd name="connsiteX11" fmla="*/ 5677924 w 9073942"/>
              <a:gd name="connsiteY11" fmla="*/ 2092656 h 3559791"/>
              <a:gd name="connsiteX12" fmla="*/ 3101232 w 9073942"/>
              <a:gd name="connsiteY12" fmla="*/ 2419893 h 3559791"/>
              <a:gd name="connsiteX0" fmla="*/ 3046890 w 9019600"/>
              <a:gd name="connsiteY0" fmla="*/ 2419893 h 3514988"/>
              <a:gd name="connsiteX1" fmla="*/ 382593 w 9019600"/>
              <a:gd name="connsiteY1" fmla="*/ 2497954 h 3514988"/>
              <a:gd name="connsiteX2" fmla="*/ 751332 w 9019600"/>
              <a:gd name="connsiteY2" fmla="*/ 3375546 h 3514988"/>
              <a:gd name="connsiteX3" fmla="*/ 4422579 w 9019600"/>
              <a:gd name="connsiteY3" fmla="*/ 3334603 h 3514988"/>
              <a:gd name="connsiteX4" fmla="*/ 6033015 w 9019600"/>
              <a:gd name="connsiteY4" fmla="*/ 2775044 h 3514988"/>
              <a:gd name="connsiteX5" fmla="*/ 6606221 w 9019600"/>
              <a:gd name="connsiteY5" fmla="*/ 2338316 h 3514988"/>
              <a:gd name="connsiteX6" fmla="*/ 8653385 w 9019600"/>
              <a:gd name="connsiteY6" fmla="*/ 2351964 h 3514988"/>
              <a:gd name="connsiteX7" fmla="*/ 8803511 w 9019600"/>
              <a:gd name="connsiteY7" fmla="*/ 1410268 h 3514988"/>
              <a:gd name="connsiteX8" fmla="*/ 8544203 w 9019600"/>
              <a:gd name="connsiteY8" fmla="*/ 195618 h 3514988"/>
              <a:gd name="connsiteX9" fmla="*/ 6346914 w 9019600"/>
              <a:gd name="connsiteY9" fmla="*/ 236561 h 3514988"/>
              <a:gd name="connsiteX10" fmla="*/ 6087606 w 9019600"/>
              <a:gd name="connsiteY10" fmla="*/ 1478507 h 3514988"/>
              <a:gd name="connsiteX11" fmla="*/ 5623582 w 9019600"/>
              <a:gd name="connsiteY11" fmla="*/ 2092656 h 3514988"/>
              <a:gd name="connsiteX12" fmla="*/ 3046890 w 9019600"/>
              <a:gd name="connsiteY12" fmla="*/ 2419893 h 3514988"/>
              <a:gd name="connsiteX0" fmla="*/ 3046890 w 9019600"/>
              <a:gd name="connsiteY0" fmla="*/ 2419893 h 3514988"/>
              <a:gd name="connsiteX1" fmla="*/ 382593 w 9019600"/>
              <a:gd name="connsiteY1" fmla="*/ 2497954 h 3514988"/>
              <a:gd name="connsiteX2" fmla="*/ 751332 w 9019600"/>
              <a:gd name="connsiteY2" fmla="*/ 3375546 h 3514988"/>
              <a:gd name="connsiteX3" fmla="*/ 4422579 w 9019600"/>
              <a:gd name="connsiteY3" fmla="*/ 3334603 h 3514988"/>
              <a:gd name="connsiteX4" fmla="*/ 6606221 w 9019600"/>
              <a:gd name="connsiteY4" fmla="*/ 2338316 h 3514988"/>
              <a:gd name="connsiteX5" fmla="*/ 8653385 w 9019600"/>
              <a:gd name="connsiteY5" fmla="*/ 2351964 h 3514988"/>
              <a:gd name="connsiteX6" fmla="*/ 8803511 w 9019600"/>
              <a:gd name="connsiteY6" fmla="*/ 1410268 h 3514988"/>
              <a:gd name="connsiteX7" fmla="*/ 8544203 w 9019600"/>
              <a:gd name="connsiteY7" fmla="*/ 195618 h 3514988"/>
              <a:gd name="connsiteX8" fmla="*/ 6346914 w 9019600"/>
              <a:gd name="connsiteY8" fmla="*/ 236561 h 3514988"/>
              <a:gd name="connsiteX9" fmla="*/ 6087606 w 9019600"/>
              <a:gd name="connsiteY9" fmla="*/ 1478507 h 3514988"/>
              <a:gd name="connsiteX10" fmla="*/ 5623582 w 9019600"/>
              <a:gd name="connsiteY10" fmla="*/ 2092656 h 3514988"/>
              <a:gd name="connsiteX11" fmla="*/ 3046890 w 9019600"/>
              <a:gd name="connsiteY11" fmla="*/ 2419893 h 3514988"/>
              <a:gd name="connsiteX0" fmla="*/ 3046890 w 8976382"/>
              <a:gd name="connsiteY0" fmla="*/ 2576842 h 3671937"/>
              <a:gd name="connsiteX1" fmla="*/ 382593 w 8976382"/>
              <a:gd name="connsiteY1" fmla="*/ 2654903 h 3671937"/>
              <a:gd name="connsiteX2" fmla="*/ 751332 w 8976382"/>
              <a:gd name="connsiteY2" fmla="*/ 3532495 h 3671937"/>
              <a:gd name="connsiteX3" fmla="*/ 4422579 w 8976382"/>
              <a:gd name="connsiteY3" fmla="*/ 3491552 h 3671937"/>
              <a:gd name="connsiteX4" fmla="*/ 6606221 w 8976382"/>
              <a:gd name="connsiteY4" fmla="*/ 2495265 h 3671937"/>
              <a:gd name="connsiteX5" fmla="*/ 8653385 w 8976382"/>
              <a:gd name="connsiteY5" fmla="*/ 2508913 h 3671937"/>
              <a:gd name="connsiteX6" fmla="*/ 8544203 w 8976382"/>
              <a:gd name="connsiteY6" fmla="*/ 352567 h 3671937"/>
              <a:gd name="connsiteX7" fmla="*/ 6346914 w 8976382"/>
              <a:gd name="connsiteY7" fmla="*/ 393510 h 3671937"/>
              <a:gd name="connsiteX8" fmla="*/ 6087606 w 8976382"/>
              <a:gd name="connsiteY8" fmla="*/ 1635456 h 3671937"/>
              <a:gd name="connsiteX9" fmla="*/ 5623582 w 8976382"/>
              <a:gd name="connsiteY9" fmla="*/ 2249605 h 3671937"/>
              <a:gd name="connsiteX10" fmla="*/ 3046890 w 8976382"/>
              <a:gd name="connsiteY10" fmla="*/ 2576842 h 3671937"/>
              <a:gd name="connsiteX0" fmla="*/ 3046890 w 8976382"/>
              <a:gd name="connsiteY0" fmla="*/ 2576842 h 3671937"/>
              <a:gd name="connsiteX1" fmla="*/ 382593 w 8976382"/>
              <a:gd name="connsiteY1" fmla="*/ 2654903 h 3671937"/>
              <a:gd name="connsiteX2" fmla="*/ 751332 w 8976382"/>
              <a:gd name="connsiteY2" fmla="*/ 3532495 h 3671937"/>
              <a:gd name="connsiteX3" fmla="*/ 4422579 w 8976382"/>
              <a:gd name="connsiteY3" fmla="*/ 3491552 h 3671937"/>
              <a:gd name="connsiteX4" fmla="*/ 6606221 w 8976382"/>
              <a:gd name="connsiteY4" fmla="*/ 2495265 h 3671937"/>
              <a:gd name="connsiteX5" fmla="*/ 8653385 w 8976382"/>
              <a:gd name="connsiteY5" fmla="*/ 2508913 h 3671937"/>
              <a:gd name="connsiteX6" fmla="*/ 8544203 w 8976382"/>
              <a:gd name="connsiteY6" fmla="*/ 352567 h 3671937"/>
              <a:gd name="connsiteX7" fmla="*/ 6346914 w 8976382"/>
              <a:gd name="connsiteY7" fmla="*/ 393510 h 3671937"/>
              <a:gd name="connsiteX8" fmla="*/ 5623582 w 8976382"/>
              <a:gd name="connsiteY8" fmla="*/ 2249605 h 3671937"/>
              <a:gd name="connsiteX9" fmla="*/ 3046890 w 8976382"/>
              <a:gd name="connsiteY9" fmla="*/ 2576842 h 3671937"/>
              <a:gd name="connsiteX0" fmla="*/ 3046890 w 8976382"/>
              <a:gd name="connsiteY0" fmla="*/ 2576842 h 3671937"/>
              <a:gd name="connsiteX1" fmla="*/ 382593 w 8976382"/>
              <a:gd name="connsiteY1" fmla="*/ 2654903 h 3671937"/>
              <a:gd name="connsiteX2" fmla="*/ 751332 w 8976382"/>
              <a:gd name="connsiteY2" fmla="*/ 3532495 h 3671937"/>
              <a:gd name="connsiteX3" fmla="*/ 4422579 w 8976382"/>
              <a:gd name="connsiteY3" fmla="*/ 3491552 h 3671937"/>
              <a:gd name="connsiteX4" fmla="*/ 6606221 w 8976382"/>
              <a:gd name="connsiteY4" fmla="*/ 2495265 h 3671937"/>
              <a:gd name="connsiteX5" fmla="*/ 8653385 w 8976382"/>
              <a:gd name="connsiteY5" fmla="*/ 2508913 h 3671937"/>
              <a:gd name="connsiteX6" fmla="*/ 8544203 w 8976382"/>
              <a:gd name="connsiteY6" fmla="*/ 352567 h 3671937"/>
              <a:gd name="connsiteX7" fmla="*/ 6346914 w 8976382"/>
              <a:gd name="connsiteY7" fmla="*/ 393510 h 3671937"/>
              <a:gd name="connsiteX8" fmla="*/ 5623582 w 8976382"/>
              <a:gd name="connsiteY8" fmla="*/ 2249605 h 3671937"/>
              <a:gd name="connsiteX9" fmla="*/ 3046890 w 8976382"/>
              <a:gd name="connsiteY9" fmla="*/ 2576842 h 3671937"/>
              <a:gd name="connsiteX0" fmla="*/ 3046890 w 8976382"/>
              <a:gd name="connsiteY0" fmla="*/ 2576842 h 3671937"/>
              <a:gd name="connsiteX1" fmla="*/ 382593 w 8976382"/>
              <a:gd name="connsiteY1" fmla="*/ 2654903 h 3671937"/>
              <a:gd name="connsiteX2" fmla="*/ 751332 w 8976382"/>
              <a:gd name="connsiteY2" fmla="*/ 3532495 h 3671937"/>
              <a:gd name="connsiteX3" fmla="*/ 4422579 w 8976382"/>
              <a:gd name="connsiteY3" fmla="*/ 3491552 h 3671937"/>
              <a:gd name="connsiteX4" fmla="*/ 6606221 w 8976382"/>
              <a:gd name="connsiteY4" fmla="*/ 2495265 h 3671937"/>
              <a:gd name="connsiteX5" fmla="*/ 8653385 w 8976382"/>
              <a:gd name="connsiteY5" fmla="*/ 2508913 h 3671937"/>
              <a:gd name="connsiteX6" fmla="*/ 8544203 w 8976382"/>
              <a:gd name="connsiteY6" fmla="*/ 352567 h 3671937"/>
              <a:gd name="connsiteX7" fmla="*/ 6346914 w 8976382"/>
              <a:gd name="connsiteY7" fmla="*/ 393510 h 3671937"/>
              <a:gd name="connsiteX8" fmla="*/ 5623582 w 8976382"/>
              <a:gd name="connsiteY8" fmla="*/ 2249605 h 3671937"/>
              <a:gd name="connsiteX9" fmla="*/ 3046890 w 8976382"/>
              <a:gd name="connsiteY9" fmla="*/ 2576842 h 3671937"/>
              <a:gd name="connsiteX0" fmla="*/ 3046890 w 8976382"/>
              <a:gd name="connsiteY0" fmla="*/ 2551218 h 3646313"/>
              <a:gd name="connsiteX1" fmla="*/ 382593 w 8976382"/>
              <a:gd name="connsiteY1" fmla="*/ 2629279 h 3646313"/>
              <a:gd name="connsiteX2" fmla="*/ 751332 w 8976382"/>
              <a:gd name="connsiteY2" fmla="*/ 3506871 h 3646313"/>
              <a:gd name="connsiteX3" fmla="*/ 4422579 w 8976382"/>
              <a:gd name="connsiteY3" fmla="*/ 3465928 h 3646313"/>
              <a:gd name="connsiteX4" fmla="*/ 6606221 w 8976382"/>
              <a:gd name="connsiteY4" fmla="*/ 2469641 h 3646313"/>
              <a:gd name="connsiteX5" fmla="*/ 8653385 w 8976382"/>
              <a:gd name="connsiteY5" fmla="*/ 2483289 h 3646313"/>
              <a:gd name="connsiteX6" fmla="*/ 8544203 w 8976382"/>
              <a:gd name="connsiteY6" fmla="*/ 326943 h 3646313"/>
              <a:gd name="connsiteX7" fmla="*/ 6287249 w 8976382"/>
              <a:gd name="connsiteY7" fmla="*/ 521632 h 3646313"/>
              <a:gd name="connsiteX8" fmla="*/ 5623582 w 8976382"/>
              <a:gd name="connsiteY8" fmla="*/ 2223981 h 3646313"/>
              <a:gd name="connsiteX9" fmla="*/ 3046890 w 8976382"/>
              <a:gd name="connsiteY9" fmla="*/ 2551218 h 3646313"/>
              <a:gd name="connsiteX0" fmla="*/ 3046890 w 8928246"/>
              <a:gd name="connsiteY0" fmla="*/ 2523509 h 3618604"/>
              <a:gd name="connsiteX1" fmla="*/ 382593 w 8928246"/>
              <a:gd name="connsiteY1" fmla="*/ 2601570 h 3618604"/>
              <a:gd name="connsiteX2" fmla="*/ 751332 w 8928246"/>
              <a:gd name="connsiteY2" fmla="*/ 3479162 h 3618604"/>
              <a:gd name="connsiteX3" fmla="*/ 4422579 w 8928246"/>
              <a:gd name="connsiteY3" fmla="*/ 3438219 h 3618604"/>
              <a:gd name="connsiteX4" fmla="*/ 6606221 w 8928246"/>
              <a:gd name="connsiteY4" fmla="*/ 2441932 h 3618604"/>
              <a:gd name="connsiteX5" fmla="*/ 8591505 w 8928246"/>
              <a:gd name="connsiteY5" fmla="*/ 2289326 h 3618604"/>
              <a:gd name="connsiteX6" fmla="*/ 8544203 w 8928246"/>
              <a:gd name="connsiteY6" fmla="*/ 299234 h 3618604"/>
              <a:gd name="connsiteX7" fmla="*/ 6287249 w 8928246"/>
              <a:gd name="connsiteY7" fmla="*/ 493923 h 3618604"/>
              <a:gd name="connsiteX8" fmla="*/ 5623582 w 8928246"/>
              <a:gd name="connsiteY8" fmla="*/ 2196272 h 3618604"/>
              <a:gd name="connsiteX9" fmla="*/ 3046890 w 8928246"/>
              <a:gd name="connsiteY9" fmla="*/ 2523509 h 3618604"/>
              <a:gd name="connsiteX0" fmla="*/ 3046890 w 8928246"/>
              <a:gd name="connsiteY0" fmla="*/ 2523509 h 3609264"/>
              <a:gd name="connsiteX1" fmla="*/ 382593 w 8928246"/>
              <a:gd name="connsiteY1" fmla="*/ 2601570 h 3609264"/>
              <a:gd name="connsiteX2" fmla="*/ 751332 w 8928246"/>
              <a:gd name="connsiteY2" fmla="*/ 3479162 h 3609264"/>
              <a:gd name="connsiteX3" fmla="*/ 4415041 w 8928246"/>
              <a:gd name="connsiteY3" fmla="*/ 3382181 h 3609264"/>
              <a:gd name="connsiteX4" fmla="*/ 6606221 w 8928246"/>
              <a:gd name="connsiteY4" fmla="*/ 2441932 h 3609264"/>
              <a:gd name="connsiteX5" fmla="*/ 8591505 w 8928246"/>
              <a:gd name="connsiteY5" fmla="*/ 2289326 h 3609264"/>
              <a:gd name="connsiteX6" fmla="*/ 8544203 w 8928246"/>
              <a:gd name="connsiteY6" fmla="*/ 299234 h 3609264"/>
              <a:gd name="connsiteX7" fmla="*/ 6287249 w 8928246"/>
              <a:gd name="connsiteY7" fmla="*/ 493923 h 3609264"/>
              <a:gd name="connsiteX8" fmla="*/ 5623582 w 8928246"/>
              <a:gd name="connsiteY8" fmla="*/ 2196272 h 3609264"/>
              <a:gd name="connsiteX9" fmla="*/ 3046890 w 8928246"/>
              <a:gd name="connsiteY9" fmla="*/ 2523509 h 3609264"/>
              <a:gd name="connsiteX0" fmla="*/ 3036338 w 8917694"/>
              <a:gd name="connsiteY0" fmla="*/ 2523509 h 3538889"/>
              <a:gd name="connsiteX1" fmla="*/ 372041 w 8917694"/>
              <a:gd name="connsiteY1" fmla="*/ 2601570 h 3538889"/>
              <a:gd name="connsiteX2" fmla="*/ 804089 w 8917694"/>
              <a:gd name="connsiteY2" fmla="*/ 3382181 h 3538889"/>
              <a:gd name="connsiteX3" fmla="*/ 4404489 w 8917694"/>
              <a:gd name="connsiteY3" fmla="*/ 3382181 h 3538889"/>
              <a:gd name="connsiteX4" fmla="*/ 6595669 w 8917694"/>
              <a:gd name="connsiteY4" fmla="*/ 2441932 h 3538889"/>
              <a:gd name="connsiteX5" fmla="*/ 8580953 w 8917694"/>
              <a:gd name="connsiteY5" fmla="*/ 2289326 h 3538889"/>
              <a:gd name="connsiteX6" fmla="*/ 8533651 w 8917694"/>
              <a:gd name="connsiteY6" fmla="*/ 299234 h 3538889"/>
              <a:gd name="connsiteX7" fmla="*/ 6276697 w 8917694"/>
              <a:gd name="connsiteY7" fmla="*/ 493923 h 3538889"/>
              <a:gd name="connsiteX8" fmla="*/ 5613030 w 8917694"/>
              <a:gd name="connsiteY8" fmla="*/ 2196272 h 3538889"/>
              <a:gd name="connsiteX9" fmla="*/ 3036338 w 8917694"/>
              <a:gd name="connsiteY9" fmla="*/ 2523509 h 3538889"/>
              <a:gd name="connsiteX0" fmla="*/ 3036338 w 8917694"/>
              <a:gd name="connsiteY0" fmla="*/ 2523509 h 3538889"/>
              <a:gd name="connsiteX1" fmla="*/ 372041 w 8917694"/>
              <a:gd name="connsiteY1" fmla="*/ 2601570 h 3538889"/>
              <a:gd name="connsiteX2" fmla="*/ 804089 w 8917694"/>
              <a:gd name="connsiteY2" fmla="*/ 3382181 h 3538889"/>
              <a:gd name="connsiteX3" fmla="*/ 4404489 w 8917694"/>
              <a:gd name="connsiteY3" fmla="*/ 3382181 h 3538889"/>
              <a:gd name="connsiteX4" fmla="*/ 6595669 w 8917694"/>
              <a:gd name="connsiteY4" fmla="*/ 2441932 h 3538889"/>
              <a:gd name="connsiteX5" fmla="*/ 8580953 w 8917694"/>
              <a:gd name="connsiteY5" fmla="*/ 2289326 h 3538889"/>
              <a:gd name="connsiteX6" fmla="*/ 8533651 w 8917694"/>
              <a:gd name="connsiteY6" fmla="*/ 299234 h 3538889"/>
              <a:gd name="connsiteX7" fmla="*/ 6276697 w 8917694"/>
              <a:gd name="connsiteY7" fmla="*/ 493923 h 3538889"/>
              <a:gd name="connsiteX8" fmla="*/ 5484609 w 8917694"/>
              <a:gd name="connsiteY8" fmla="*/ 1977082 h 3538889"/>
              <a:gd name="connsiteX9" fmla="*/ 3036338 w 8917694"/>
              <a:gd name="connsiteY9" fmla="*/ 2523509 h 3538889"/>
              <a:gd name="connsiteX0" fmla="*/ 3036338 w 8917694"/>
              <a:gd name="connsiteY0" fmla="*/ 2523509 h 3486262"/>
              <a:gd name="connsiteX1" fmla="*/ 372041 w 8917694"/>
              <a:gd name="connsiteY1" fmla="*/ 2601570 h 3486262"/>
              <a:gd name="connsiteX2" fmla="*/ 804089 w 8917694"/>
              <a:gd name="connsiteY2" fmla="*/ 3382181 h 3486262"/>
              <a:gd name="connsiteX3" fmla="*/ 4404489 w 8917694"/>
              <a:gd name="connsiteY3" fmla="*/ 3226059 h 3486262"/>
              <a:gd name="connsiteX4" fmla="*/ 6595669 w 8917694"/>
              <a:gd name="connsiteY4" fmla="*/ 2441932 h 3486262"/>
              <a:gd name="connsiteX5" fmla="*/ 8580953 w 8917694"/>
              <a:gd name="connsiteY5" fmla="*/ 2289326 h 3486262"/>
              <a:gd name="connsiteX6" fmla="*/ 8533651 w 8917694"/>
              <a:gd name="connsiteY6" fmla="*/ 299234 h 3486262"/>
              <a:gd name="connsiteX7" fmla="*/ 6276697 w 8917694"/>
              <a:gd name="connsiteY7" fmla="*/ 493923 h 3486262"/>
              <a:gd name="connsiteX8" fmla="*/ 5484609 w 8917694"/>
              <a:gd name="connsiteY8" fmla="*/ 1977082 h 3486262"/>
              <a:gd name="connsiteX9" fmla="*/ 3036338 w 8917694"/>
              <a:gd name="connsiteY9" fmla="*/ 2523509 h 3486262"/>
              <a:gd name="connsiteX0" fmla="*/ 3036338 w 8917694"/>
              <a:gd name="connsiteY0" fmla="*/ 2523509 h 3343737"/>
              <a:gd name="connsiteX1" fmla="*/ 372041 w 8917694"/>
              <a:gd name="connsiteY1" fmla="*/ 2601570 h 3343737"/>
              <a:gd name="connsiteX2" fmla="*/ 804089 w 8917694"/>
              <a:gd name="connsiteY2" fmla="*/ 3147998 h 3343737"/>
              <a:gd name="connsiteX3" fmla="*/ 4404489 w 8917694"/>
              <a:gd name="connsiteY3" fmla="*/ 3226059 h 3343737"/>
              <a:gd name="connsiteX4" fmla="*/ 6595669 w 8917694"/>
              <a:gd name="connsiteY4" fmla="*/ 2441932 h 3343737"/>
              <a:gd name="connsiteX5" fmla="*/ 8580953 w 8917694"/>
              <a:gd name="connsiteY5" fmla="*/ 2289326 h 3343737"/>
              <a:gd name="connsiteX6" fmla="*/ 8533651 w 8917694"/>
              <a:gd name="connsiteY6" fmla="*/ 299234 h 3343737"/>
              <a:gd name="connsiteX7" fmla="*/ 6276697 w 8917694"/>
              <a:gd name="connsiteY7" fmla="*/ 493923 h 3343737"/>
              <a:gd name="connsiteX8" fmla="*/ 5484609 w 8917694"/>
              <a:gd name="connsiteY8" fmla="*/ 1977082 h 3343737"/>
              <a:gd name="connsiteX9" fmla="*/ 3036338 w 8917694"/>
              <a:gd name="connsiteY9" fmla="*/ 2523509 h 334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17694" h="3343737">
                <a:moveTo>
                  <a:pt x="3036338" y="2523509"/>
                </a:moveTo>
                <a:cubicBezTo>
                  <a:pt x="2150746" y="2518033"/>
                  <a:pt x="744082" y="2497489"/>
                  <a:pt x="372041" y="2601570"/>
                </a:cubicBezTo>
                <a:cubicBezTo>
                  <a:pt x="0" y="2705651"/>
                  <a:pt x="132014" y="3043917"/>
                  <a:pt x="804089" y="3147998"/>
                </a:cubicBezTo>
                <a:cubicBezTo>
                  <a:pt x="1476164" y="3252079"/>
                  <a:pt x="3439226" y="3343737"/>
                  <a:pt x="4404489" y="3226059"/>
                </a:cubicBezTo>
                <a:cubicBezTo>
                  <a:pt x="5369752" y="3108381"/>
                  <a:pt x="5899592" y="2598054"/>
                  <a:pt x="6595669" y="2441932"/>
                </a:cubicBezTo>
                <a:cubicBezTo>
                  <a:pt x="7291746" y="2285810"/>
                  <a:pt x="8257956" y="2646442"/>
                  <a:pt x="8580953" y="2289326"/>
                </a:cubicBezTo>
                <a:cubicBezTo>
                  <a:pt x="8903950" y="1932210"/>
                  <a:pt x="8917694" y="598468"/>
                  <a:pt x="8533651" y="299234"/>
                </a:cubicBezTo>
                <a:cubicBezTo>
                  <a:pt x="8149608" y="0"/>
                  <a:pt x="6784871" y="214282"/>
                  <a:pt x="6276697" y="493923"/>
                </a:cubicBezTo>
                <a:cubicBezTo>
                  <a:pt x="5768523" y="773564"/>
                  <a:pt x="6024669" y="1638818"/>
                  <a:pt x="5484609" y="1977082"/>
                </a:cubicBezTo>
                <a:cubicBezTo>
                  <a:pt x="4944549" y="2315346"/>
                  <a:pt x="3912427" y="2528926"/>
                  <a:pt x="3036338" y="2523509"/>
                </a:cubicBez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en-US" dirty="0" smtClean="0"/>
              <a:t>Vertex sampling</a:t>
            </a:r>
            <a:endParaRPr lang="en-US" dirty="0"/>
          </a:p>
        </p:txBody>
      </p:sp>
      <p:sp>
        <p:nvSpPr>
          <p:cNvPr id="3" name="Zástupný symbol pro obsah 2"/>
          <p:cNvSpPr>
            <a:spLocks noGrp="1"/>
          </p:cNvSpPr>
          <p:nvPr>
            <p:ph idx="1"/>
          </p:nvPr>
        </p:nvSpPr>
        <p:spPr/>
        <p:txBody>
          <a:bodyPr/>
          <a:lstStyle/>
          <a:p>
            <a:r>
              <a:rPr lang="en-US" b="1" dirty="0" smtClean="0"/>
              <a:t>Importance sampling</a:t>
            </a:r>
            <a:r>
              <a:rPr lang="en-US" dirty="0" smtClean="0"/>
              <a:t> principle</a:t>
            </a:r>
          </a:p>
          <a:p>
            <a:pPr>
              <a:buNone/>
            </a:pPr>
            <a:endParaRPr lang="en-US" dirty="0" smtClean="0"/>
          </a:p>
          <a:p>
            <a:pPr marL="457200" indent="-457200">
              <a:buFont typeface="+mj-lt"/>
              <a:buAutoNum type="arabicPeriod"/>
            </a:pPr>
            <a:r>
              <a:rPr lang="en-US" dirty="0" smtClean="0"/>
              <a:t>Sample from an a priori </a:t>
            </a:r>
            <a:r>
              <a:rPr lang="en-US" dirty="0" err="1" smtClean="0"/>
              <a:t>distrib</a:t>
            </a:r>
            <a:r>
              <a:rPr lang="en-US" dirty="0" smtClean="0"/>
              <a:t>.</a:t>
            </a:r>
          </a:p>
          <a:p>
            <a:pPr marL="784225" lvl="1" indent="-457200">
              <a:buFont typeface="+mj-lt"/>
              <a:buAutoNum type="arabicPeriod"/>
            </a:pPr>
            <a:endParaRPr lang="en-US" dirty="0" smtClean="0"/>
          </a:p>
          <a:p>
            <a:pPr marL="784225" lvl="1" indent="-457200">
              <a:buFont typeface="+mj-lt"/>
              <a:buAutoNum type="arabicPeriod"/>
            </a:pPr>
            <a:endParaRPr lang="en-US" dirty="0" smtClean="0"/>
          </a:p>
          <a:p>
            <a:pPr marL="457200" indent="-457200">
              <a:buFont typeface="+mj-lt"/>
              <a:buAutoNum type="arabicPeriod"/>
            </a:pPr>
            <a:r>
              <a:rPr lang="en-US" dirty="0" smtClean="0"/>
              <a:t>Sample direction from an existing vertex</a:t>
            </a:r>
          </a:p>
          <a:p>
            <a:pPr marL="457200" indent="-457200">
              <a:buFont typeface="+mj-lt"/>
              <a:buAutoNum type="arabicPeriod"/>
            </a:pPr>
            <a:endParaRPr lang="en-US" dirty="0" smtClean="0"/>
          </a:p>
          <a:p>
            <a:pPr marL="457200" indent="-457200">
              <a:buFont typeface="+mj-lt"/>
              <a:buAutoNum type="arabicPeriod"/>
            </a:pPr>
            <a:r>
              <a:rPr lang="en-US" dirty="0" smtClean="0"/>
              <a:t>Connect sub-paths</a:t>
            </a:r>
          </a:p>
        </p:txBody>
      </p:sp>
      <p:grpSp>
        <p:nvGrpSpPr>
          <p:cNvPr id="5" name="Skupina 6" descr="CornellBox - a priori distrib"/>
          <p:cNvGrpSpPr/>
          <p:nvPr/>
        </p:nvGrpSpPr>
        <p:grpSpPr>
          <a:xfrm>
            <a:off x="6693106" y="476672"/>
            <a:ext cx="1695318" cy="1872208"/>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p:grpSpPr>
        <p:sp>
          <p:nvSpPr>
            <p:cNvPr id="8" name="Volný tvar 7"/>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Volný tvar 11"/>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Volný tvar 12"/>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Elipsa 32"/>
          <p:cNvSpPr/>
          <p:nvPr/>
        </p:nvSpPr>
        <p:spPr>
          <a:xfrm>
            <a:off x="7380312" y="712792"/>
            <a:ext cx="144016" cy="45719"/>
          </a:xfrm>
          <a:prstGeom prst="ellipse">
            <a:avLst/>
          </a:prstGeom>
          <a:solidFill>
            <a:schemeClr val="accent2">
              <a:lumMod val="20000"/>
              <a:lumOff val="8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6" name="Skupina 44"/>
          <p:cNvGrpSpPr/>
          <p:nvPr/>
        </p:nvGrpSpPr>
        <p:grpSpPr>
          <a:xfrm>
            <a:off x="6693106" y="2636912"/>
            <a:ext cx="1695318" cy="1872208"/>
            <a:chOff x="6693106" y="2636912"/>
            <a:chExt cx="1695318" cy="1872208"/>
          </a:xfrm>
        </p:grpSpPr>
        <p:grpSp>
          <p:nvGrpSpPr>
            <p:cNvPr id="7" name="Skupina 13"/>
            <p:cNvGrpSpPr/>
            <p:nvPr/>
          </p:nvGrpSpPr>
          <p:grpSpPr>
            <a:xfrm>
              <a:off x="6693106" y="2636912"/>
              <a:ext cx="1695318" cy="1872208"/>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p:grpSpPr>
          <p:sp>
            <p:nvSpPr>
              <p:cNvPr id="15" name="Volný tvar 14"/>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Volný tvar 15"/>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Volný tvar 16"/>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Volný tvar 17"/>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Volný tvar 18"/>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Volný tvar 19"/>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Elipsa 33"/>
            <p:cNvSpPr/>
            <p:nvPr/>
          </p:nvSpPr>
          <p:spPr>
            <a:xfrm>
              <a:off x="7444932" y="4175369"/>
              <a:ext cx="1440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35" name="Elipsa 34"/>
          <p:cNvSpPr/>
          <p:nvPr/>
        </p:nvSpPr>
        <p:spPr>
          <a:xfrm rot="16200000">
            <a:off x="8127385" y="3551360"/>
            <a:ext cx="144016" cy="45719"/>
          </a:xfrm>
          <a:prstGeom prst="ellipse">
            <a:avLst/>
          </a:prstGeom>
          <a:solidFill>
            <a:schemeClr val="accent2">
              <a:lumMod val="20000"/>
              <a:lumOff val="8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Straight Arrow Connector 13"/>
          <p:cNvCxnSpPr/>
          <p:nvPr/>
        </p:nvCxnSpPr>
        <p:spPr>
          <a:xfrm flipH="1">
            <a:off x="7511845" y="3574026"/>
            <a:ext cx="693175" cy="626806"/>
          </a:xfrm>
          <a:prstGeom prst="straightConnector1">
            <a:avLst/>
          </a:prstGeom>
          <a:ln w="12700">
            <a:solidFill>
              <a:schemeClr val="accent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nvGrpSpPr>
          <p:cNvPr id="14" name="Skupina 52"/>
          <p:cNvGrpSpPr/>
          <p:nvPr/>
        </p:nvGrpSpPr>
        <p:grpSpPr>
          <a:xfrm>
            <a:off x="6732240" y="4797152"/>
            <a:ext cx="1695318" cy="1872208"/>
            <a:chOff x="6732240" y="4797152"/>
            <a:chExt cx="1695318" cy="1872208"/>
          </a:xfrm>
        </p:grpSpPr>
        <p:grpSp>
          <p:nvGrpSpPr>
            <p:cNvPr id="21" name="Skupina 20"/>
            <p:cNvGrpSpPr/>
            <p:nvPr/>
          </p:nvGrpSpPr>
          <p:grpSpPr>
            <a:xfrm>
              <a:off x="6732240" y="4797152"/>
              <a:ext cx="1695318" cy="1872208"/>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p:grpSpPr>
          <p:sp>
            <p:nvSpPr>
              <p:cNvPr id="22" name="Volný tvar 21"/>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Volný tvar 22"/>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Volný tvar 23"/>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Volný tvar 24"/>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Volný tvar 25"/>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Volný tvar 26"/>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Elipsa 45"/>
            <p:cNvSpPr/>
            <p:nvPr/>
          </p:nvSpPr>
          <p:spPr>
            <a:xfrm>
              <a:off x="7668344" y="6381328"/>
              <a:ext cx="1440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Elipsa 46"/>
            <p:cNvSpPr/>
            <p:nvPr/>
          </p:nvSpPr>
          <p:spPr>
            <a:xfrm rot="5400000">
              <a:off x="6876256" y="5445224"/>
              <a:ext cx="1440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49" name="Přímá spojovací čára 48"/>
          <p:cNvCxnSpPr/>
          <p:nvPr/>
        </p:nvCxnSpPr>
        <p:spPr>
          <a:xfrm>
            <a:off x="6958052" y="5471202"/>
            <a:ext cx="784727" cy="927022"/>
          </a:xfrm>
          <a:prstGeom prst="line">
            <a:avLst/>
          </a:prstGeom>
          <a:ln w="12700">
            <a:solidFill>
              <a:schemeClr val="accent2"/>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3" name="Volný tvar 42"/>
          <p:cNvSpPr/>
          <p:nvPr/>
        </p:nvSpPr>
        <p:spPr>
          <a:xfrm>
            <a:off x="7217507" y="3727938"/>
            <a:ext cx="832338" cy="565158"/>
          </a:xfrm>
          <a:custGeom>
            <a:avLst/>
            <a:gdLst>
              <a:gd name="connsiteX0" fmla="*/ 570523 w 832338"/>
              <a:gd name="connsiteY0" fmla="*/ 515816 h 515816"/>
              <a:gd name="connsiteX1" fmla="*/ 476738 w 832338"/>
              <a:gd name="connsiteY1" fmla="*/ 422031 h 515816"/>
              <a:gd name="connsiteX2" fmla="*/ 734646 w 832338"/>
              <a:gd name="connsiteY2" fmla="*/ 257908 h 515816"/>
              <a:gd name="connsiteX3" fmla="*/ 832338 w 832338"/>
              <a:gd name="connsiteY3" fmla="*/ 58616 h 515816"/>
              <a:gd name="connsiteX4" fmla="*/ 804984 w 832338"/>
              <a:gd name="connsiteY4" fmla="*/ 11724 h 515816"/>
              <a:gd name="connsiteX5" fmla="*/ 719015 w 832338"/>
              <a:gd name="connsiteY5" fmla="*/ 0 h 515816"/>
              <a:gd name="connsiteX6" fmla="*/ 508000 w 832338"/>
              <a:gd name="connsiteY6" fmla="*/ 109416 h 515816"/>
              <a:gd name="connsiteX7" fmla="*/ 351692 w 832338"/>
              <a:gd name="connsiteY7" fmla="*/ 347785 h 515816"/>
              <a:gd name="connsiteX8" fmla="*/ 152400 w 832338"/>
              <a:gd name="connsiteY8" fmla="*/ 339970 h 515816"/>
              <a:gd name="connsiteX9" fmla="*/ 0 w 832338"/>
              <a:gd name="connsiteY9" fmla="*/ 484554 h 515816"/>
              <a:gd name="connsiteX10" fmla="*/ 570523 w 832338"/>
              <a:gd name="connsiteY10" fmla="*/ 515816 h 515816"/>
              <a:gd name="connsiteX0" fmla="*/ 570523 w 832338"/>
              <a:gd name="connsiteY0" fmla="*/ 515816 h 515816"/>
              <a:gd name="connsiteX1" fmla="*/ 476738 w 832338"/>
              <a:gd name="connsiteY1" fmla="*/ 422031 h 515816"/>
              <a:gd name="connsiteX2" fmla="*/ 734646 w 832338"/>
              <a:gd name="connsiteY2" fmla="*/ 257908 h 515816"/>
              <a:gd name="connsiteX3" fmla="*/ 832338 w 832338"/>
              <a:gd name="connsiteY3" fmla="*/ 58616 h 515816"/>
              <a:gd name="connsiteX4" fmla="*/ 804984 w 832338"/>
              <a:gd name="connsiteY4" fmla="*/ 11724 h 515816"/>
              <a:gd name="connsiteX5" fmla="*/ 719015 w 832338"/>
              <a:gd name="connsiteY5" fmla="*/ 0 h 515816"/>
              <a:gd name="connsiteX6" fmla="*/ 508000 w 832338"/>
              <a:gd name="connsiteY6" fmla="*/ 109416 h 515816"/>
              <a:gd name="connsiteX7" fmla="*/ 351692 w 832338"/>
              <a:gd name="connsiteY7" fmla="*/ 347785 h 515816"/>
              <a:gd name="connsiteX8" fmla="*/ 152400 w 832338"/>
              <a:gd name="connsiteY8" fmla="*/ 339970 h 515816"/>
              <a:gd name="connsiteX9" fmla="*/ 0 w 832338"/>
              <a:gd name="connsiteY9" fmla="*/ 484554 h 515816"/>
              <a:gd name="connsiteX10" fmla="*/ 218831 w 832338"/>
              <a:gd name="connsiteY10" fmla="*/ 496277 h 515816"/>
              <a:gd name="connsiteX11" fmla="*/ 570523 w 832338"/>
              <a:gd name="connsiteY11" fmla="*/ 515816 h 515816"/>
              <a:gd name="connsiteX0" fmla="*/ 570523 w 832338"/>
              <a:gd name="connsiteY0" fmla="*/ 515816 h 565158"/>
              <a:gd name="connsiteX1" fmla="*/ 476738 w 832338"/>
              <a:gd name="connsiteY1" fmla="*/ 422031 h 565158"/>
              <a:gd name="connsiteX2" fmla="*/ 734646 w 832338"/>
              <a:gd name="connsiteY2" fmla="*/ 257908 h 565158"/>
              <a:gd name="connsiteX3" fmla="*/ 832338 w 832338"/>
              <a:gd name="connsiteY3" fmla="*/ 58616 h 565158"/>
              <a:gd name="connsiteX4" fmla="*/ 804984 w 832338"/>
              <a:gd name="connsiteY4" fmla="*/ 11724 h 565158"/>
              <a:gd name="connsiteX5" fmla="*/ 719015 w 832338"/>
              <a:gd name="connsiteY5" fmla="*/ 0 h 565158"/>
              <a:gd name="connsiteX6" fmla="*/ 508000 w 832338"/>
              <a:gd name="connsiteY6" fmla="*/ 109416 h 565158"/>
              <a:gd name="connsiteX7" fmla="*/ 351692 w 832338"/>
              <a:gd name="connsiteY7" fmla="*/ 347785 h 565158"/>
              <a:gd name="connsiteX8" fmla="*/ 152400 w 832338"/>
              <a:gd name="connsiteY8" fmla="*/ 339970 h 565158"/>
              <a:gd name="connsiteX9" fmla="*/ 0 w 832338"/>
              <a:gd name="connsiteY9" fmla="*/ 484554 h 565158"/>
              <a:gd name="connsiteX10" fmla="*/ 306821 w 832338"/>
              <a:gd name="connsiteY10" fmla="*/ 565158 h 565158"/>
              <a:gd name="connsiteX11" fmla="*/ 570523 w 832338"/>
              <a:gd name="connsiteY11" fmla="*/ 515816 h 56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2338" h="565158">
                <a:moveTo>
                  <a:pt x="570523" y="515816"/>
                </a:moveTo>
                <a:lnTo>
                  <a:pt x="476738" y="422031"/>
                </a:lnTo>
                <a:lnTo>
                  <a:pt x="734646" y="257908"/>
                </a:lnTo>
                <a:lnTo>
                  <a:pt x="832338" y="58616"/>
                </a:lnTo>
                <a:lnTo>
                  <a:pt x="804984" y="11724"/>
                </a:lnTo>
                <a:lnTo>
                  <a:pt x="719015" y="0"/>
                </a:lnTo>
                <a:lnTo>
                  <a:pt x="508000" y="109416"/>
                </a:lnTo>
                <a:lnTo>
                  <a:pt x="351692" y="347785"/>
                </a:lnTo>
                <a:lnTo>
                  <a:pt x="152400" y="339970"/>
                </a:lnTo>
                <a:lnTo>
                  <a:pt x="0" y="484554"/>
                </a:lnTo>
                <a:lnTo>
                  <a:pt x="306821" y="565158"/>
                </a:lnTo>
                <a:lnTo>
                  <a:pt x="570523" y="515816"/>
                </a:lnTo>
                <a:close/>
              </a:path>
            </a:pathLst>
          </a:custGeom>
          <a:noFill/>
          <a:ln>
            <a:solidFill>
              <a:schemeClr val="bg2">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TextovéPole 49"/>
          <p:cNvSpPr txBox="1"/>
          <p:nvPr/>
        </p:nvSpPr>
        <p:spPr>
          <a:xfrm>
            <a:off x="6659226" y="3288892"/>
            <a:ext cx="1297150" cy="646331"/>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latin typeface="+mn-lt"/>
              </a:rPr>
              <a:t>BRDF lobe</a:t>
            </a:r>
          </a:p>
          <a:p>
            <a:r>
              <a:rPr lang="en-US" dirty="0" smtClean="0">
                <a:effectLst>
                  <a:outerShdw blurRad="38100" dist="38100" dir="2700000" algn="tl">
                    <a:srgbClr val="000000">
                      <a:alpha val="43137"/>
                    </a:srgbClr>
                  </a:outerShdw>
                </a:effectLst>
                <a:latin typeface="+mn-lt"/>
              </a:rPr>
              <a:t>sampling</a:t>
            </a:r>
            <a:endParaRPr lang="cs-CZ" dirty="0" smtClean="0">
              <a:effectLst>
                <a:outerShdw blurRad="38100" dist="38100" dir="2700000" algn="tl">
                  <a:srgbClr val="000000">
                    <a:alpha val="43137"/>
                  </a:srgbClr>
                </a:outerShdw>
              </a:effectLst>
              <a:latin typeface="+mn-lt"/>
            </a:endParaRPr>
          </a:p>
        </p:txBody>
      </p:sp>
      <p:sp>
        <p:nvSpPr>
          <p:cNvPr id="51" name="TextovéPole 50"/>
          <p:cNvSpPr txBox="1"/>
          <p:nvPr/>
        </p:nvSpPr>
        <p:spPr>
          <a:xfrm>
            <a:off x="7308304" y="766445"/>
            <a:ext cx="1122423" cy="646331"/>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latin typeface="+mn-lt"/>
              </a:rPr>
              <a:t>emission</a:t>
            </a:r>
          </a:p>
          <a:p>
            <a:r>
              <a:rPr lang="en-US" dirty="0" smtClean="0">
                <a:effectLst>
                  <a:outerShdw blurRad="38100" dist="38100" dir="2700000" algn="tl">
                    <a:srgbClr val="000000">
                      <a:alpha val="43137"/>
                    </a:srgbClr>
                  </a:outerShdw>
                </a:effectLst>
                <a:latin typeface="+mn-lt"/>
              </a:rPr>
              <a:t>sampling</a:t>
            </a:r>
            <a:endParaRPr lang="cs-CZ" dirty="0" smtClean="0">
              <a:effectLst>
                <a:outerShdw blurRad="38100" dist="38100" dir="2700000" algn="tl">
                  <a:srgbClr val="000000">
                    <a:alpha val="43137"/>
                  </a:srgbClr>
                </a:outerShdw>
              </a:effectLst>
              <a:latin typeface="+mn-lt"/>
            </a:endParaRPr>
          </a:p>
        </p:txBody>
      </p:sp>
      <p:sp>
        <p:nvSpPr>
          <p:cNvPr id="52" name="TextovéPole 51"/>
          <p:cNvSpPr txBox="1"/>
          <p:nvPr/>
        </p:nvSpPr>
        <p:spPr>
          <a:xfrm>
            <a:off x="7308304" y="5373216"/>
            <a:ext cx="1481496" cy="646331"/>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latin typeface="+mn-lt"/>
              </a:rPr>
              <a:t>high </a:t>
            </a:r>
            <a:r>
              <a:rPr lang="en-US" dirty="0" err="1" smtClean="0">
                <a:effectLst>
                  <a:outerShdw blurRad="38100" dist="38100" dir="2700000" algn="tl">
                    <a:srgbClr val="000000">
                      <a:alpha val="43137"/>
                    </a:srgbClr>
                  </a:outerShdw>
                </a:effectLst>
                <a:latin typeface="+mn-lt"/>
              </a:rPr>
              <a:t>thruput</a:t>
            </a:r>
            <a:endParaRPr lang="en-US" dirty="0" smtClean="0">
              <a:effectLst>
                <a:outerShdw blurRad="38100" dist="38100" dir="2700000" algn="tl">
                  <a:srgbClr val="000000">
                    <a:alpha val="43137"/>
                  </a:srgbClr>
                </a:outerShdw>
              </a:effectLst>
              <a:latin typeface="+mn-lt"/>
            </a:endParaRPr>
          </a:p>
          <a:p>
            <a:r>
              <a:rPr lang="en-US" dirty="0" smtClean="0">
                <a:effectLst>
                  <a:outerShdw blurRad="38100" dist="38100" dir="2700000" algn="tl">
                    <a:srgbClr val="000000">
                      <a:alpha val="43137"/>
                    </a:srgbClr>
                  </a:outerShdw>
                </a:effectLst>
                <a:latin typeface="+mn-lt"/>
              </a:rPr>
              <a:t>connections</a:t>
            </a:r>
            <a:endParaRPr lang="cs-CZ" dirty="0" smtClean="0">
              <a:effectLst>
                <a:outerShdw blurRad="38100" dist="38100" dir="2700000" algn="tl">
                  <a:srgbClr val="000000">
                    <a:alpha val="43137"/>
                  </a:srgbClr>
                </a:outerShdw>
              </a:effectLst>
              <a:latin typeface="+mn-lt"/>
            </a:endParaRPr>
          </a:p>
        </p:txBody>
      </p:sp>
      <p:sp>
        <p:nvSpPr>
          <p:cNvPr id="48" name="Zástupný symbol pro zápatí 47"/>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2070485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500"/>
                            </p:stCondLst>
                            <p:childTnLst>
                              <p:par>
                                <p:cTn id="60" presetID="22" presetClass="entr" presetSubtype="4"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down)">
                                      <p:cBhvr>
                                        <p:cTn id="62" dur="500"/>
                                        <p:tgtEl>
                                          <p:spTgt spid="49"/>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33" grpId="0" animBg="1"/>
      <p:bldP spid="35" grpId="0" animBg="1"/>
      <p:bldP spid="43" grpId="0" animBg="1"/>
      <p:bldP spid="50" grpId="0"/>
      <p:bldP spid="51" grpId="0"/>
      <p:bldP spid="5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Skupina 44"/>
          <p:cNvGrpSpPr/>
          <p:nvPr/>
        </p:nvGrpSpPr>
        <p:grpSpPr>
          <a:xfrm>
            <a:off x="72194" y="2394129"/>
            <a:ext cx="8874508" cy="2403024"/>
            <a:chOff x="72194" y="2394129"/>
            <a:chExt cx="8874508" cy="2403024"/>
          </a:xfrm>
        </p:grpSpPr>
        <p:sp>
          <p:nvSpPr>
            <p:cNvPr id="31" name="Volný tvar 30"/>
            <p:cNvSpPr/>
            <p:nvPr/>
          </p:nvSpPr>
          <p:spPr>
            <a:xfrm>
              <a:off x="72194" y="2394129"/>
              <a:ext cx="8874508" cy="2403024"/>
            </a:xfrm>
            <a:custGeom>
              <a:avLst/>
              <a:gdLst>
                <a:gd name="connsiteX0" fmla="*/ 81887 w 8625385"/>
                <a:gd name="connsiteY0" fmla="*/ 1692322 h 2101755"/>
                <a:gd name="connsiteX1" fmla="*/ 3138985 w 8625385"/>
                <a:gd name="connsiteY1" fmla="*/ 1787856 h 2101755"/>
                <a:gd name="connsiteX2" fmla="*/ 6482687 w 8625385"/>
                <a:gd name="connsiteY2" fmla="*/ 1828800 h 2101755"/>
                <a:gd name="connsiteX3" fmla="*/ 8393374 w 8625385"/>
                <a:gd name="connsiteY3" fmla="*/ 2101755 h 2101755"/>
                <a:gd name="connsiteX4" fmla="*/ 8625385 w 8625385"/>
                <a:gd name="connsiteY4" fmla="*/ 641444 h 2101755"/>
                <a:gd name="connsiteX5" fmla="*/ 8284191 w 8625385"/>
                <a:gd name="connsiteY5" fmla="*/ 0 h 2101755"/>
                <a:gd name="connsiteX6" fmla="*/ 6346209 w 8625385"/>
                <a:gd name="connsiteY6" fmla="*/ 81886 h 2101755"/>
                <a:gd name="connsiteX7" fmla="*/ 5336275 w 8625385"/>
                <a:gd name="connsiteY7" fmla="*/ 1050877 h 2101755"/>
                <a:gd name="connsiteX8" fmla="*/ 1446663 w 8625385"/>
                <a:gd name="connsiteY8" fmla="*/ 1119116 h 2101755"/>
                <a:gd name="connsiteX9" fmla="*/ 0 w 8625385"/>
                <a:gd name="connsiteY9" fmla="*/ 1132764 h 2101755"/>
                <a:gd name="connsiteX10" fmla="*/ 81887 w 8625385"/>
                <a:gd name="connsiteY10" fmla="*/ 1692322 h 210175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392908"/>
                <a:gd name="connsiteX1" fmla="*/ 3580262 w 9066662"/>
                <a:gd name="connsiteY1" fmla="*/ 1881116 h 2392908"/>
                <a:gd name="connsiteX2" fmla="*/ 6923964 w 9066662"/>
                <a:gd name="connsiteY2" fmla="*/ 1922060 h 2392908"/>
                <a:gd name="connsiteX3" fmla="*/ 8834651 w 9066662"/>
                <a:gd name="connsiteY3" fmla="*/ 2195015 h 2392908"/>
                <a:gd name="connsiteX4" fmla="*/ 9066662 w 9066662"/>
                <a:gd name="connsiteY4" fmla="*/ 734704 h 2392908"/>
                <a:gd name="connsiteX5" fmla="*/ 8725468 w 9066662"/>
                <a:gd name="connsiteY5" fmla="*/ 93260 h 2392908"/>
                <a:gd name="connsiteX6" fmla="*/ 6787486 w 9066662"/>
                <a:gd name="connsiteY6" fmla="*/ 175146 h 2392908"/>
                <a:gd name="connsiteX7" fmla="*/ 5777552 w 9066662"/>
                <a:gd name="connsiteY7" fmla="*/ 1144137 h 2392908"/>
                <a:gd name="connsiteX8" fmla="*/ 1887940 w 9066662"/>
                <a:gd name="connsiteY8" fmla="*/ 1212376 h 2392908"/>
                <a:gd name="connsiteX9" fmla="*/ 441277 w 9066662"/>
                <a:gd name="connsiteY9" fmla="*/ 1226024 h 2392908"/>
                <a:gd name="connsiteX10" fmla="*/ 523164 w 9066662"/>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455357 w 9123960"/>
                <a:gd name="connsiteY0" fmla="*/ 1785582 h 2392908"/>
                <a:gd name="connsiteX1" fmla="*/ 3512455 w 9123960"/>
                <a:gd name="connsiteY1" fmla="*/ 1881116 h 2392908"/>
                <a:gd name="connsiteX2" fmla="*/ 6856157 w 9123960"/>
                <a:gd name="connsiteY2" fmla="*/ 1922060 h 2392908"/>
                <a:gd name="connsiteX3" fmla="*/ 8766844 w 9123960"/>
                <a:gd name="connsiteY3" fmla="*/ 2195015 h 2392908"/>
                <a:gd name="connsiteX4" fmla="*/ 8998855 w 9123960"/>
                <a:gd name="connsiteY4" fmla="*/ 734704 h 2392908"/>
                <a:gd name="connsiteX5" fmla="*/ 8657661 w 9123960"/>
                <a:gd name="connsiteY5" fmla="*/ 93260 h 2392908"/>
                <a:gd name="connsiteX6" fmla="*/ 6719679 w 9123960"/>
                <a:gd name="connsiteY6" fmla="*/ 175146 h 2392908"/>
                <a:gd name="connsiteX7" fmla="*/ 5709745 w 9123960"/>
                <a:gd name="connsiteY7" fmla="*/ 1144137 h 2392908"/>
                <a:gd name="connsiteX8" fmla="*/ 1820133 w 9123960"/>
                <a:gd name="connsiteY8" fmla="*/ 1212376 h 2392908"/>
                <a:gd name="connsiteX9" fmla="*/ 780314 w 9123960"/>
                <a:gd name="connsiteY9" fmla="*/ 1271807 h 2392908"/>
                <a:gd name="connsiteX10" fmla="*/ 455357 w 9123960"/>
                <a:gd name="connsiteY10" fmla="*/ 1785582 h 2392908"/>
                <a:gd name="connsiteX0" fmla="*/ 455357 w 8871012"/>
                <a:gd name="connsiteY0" fmla="*/ 1775863 h 2392908"/>
                <a:gd name="connsiteX1" fmla="*/ 3259507 w 8871012"/>
                <a:gd name="connsiteY1" fmla="*/ 1881116 h 2392908"/>
                <a:gd name="connsiteX2" fmla="*/ 6603209 w 8871012"/>
                <a:gd name="connsiteY2" fmla="*/ 1922060 h 2392908"/>
                <a:gd name="connsiteX3" fmla="*/ 8513896 w 8871012"/>
                <a:gd name="connsiteY3" fmla="*/ 2195015 h 2392908"/>
                <a:gd name="connsiteX4" fmla="*/ 8745907 w 8871012"/>
                <a:gd name="connsiteY4" fmla="*/ 734704 h 2392908"/>
                <a:gd name="connsiteX5" fmla="*/ 8404713 w 8871012"/>
                <a:gd name="connsiteY5" fmla="*/ 93260 h 2392908"/>
                <a:gd name="connsiteX6" fmla="*/ 6466731 w 8871012"/>
                <a:gd name="connsiteY6" fmla="*/ 175146 h 2392908"/>
                <a:gd name="connsiteX7" fmla="*/ 5456797 w 8871012"/>
                <a:gd name="connsiteY7" fmla="*/ 1144137 h 2392908"/>
                <a:gd name="connsiteX8" fmla="*/ 1567185 w 8871012"/>
                <a:gd name="connsiteY8" fmla="*/ 1212376 h 2392908"/>
                <a:gd name="connsiteX9" fmla="*/ 527366 w 8871012"/>
                <a:gd name="connsiteY9" fmla="*/ 1271807 h 2392908"/>
                <a:gd name="connsiteX10" fmla="*/ 455357 w 8871012"/>
                <a:gd name="connsiteY10" fmla="*/ 1775863 h 2392908"/>
                <a:gd name="connsiteX0" fmla="*/ 455357 w 8875541"/>
                <a:gd name="connsiteY0" fmla="*/ 1775863 h 2404546"/>
                <a:gd name="connsiteX1" fmla="*/ 3259507 w 8875541"/>
                <a:gd name="connsiteY1" fmla="*/ 1881116 h 2404546"/>
                <a:gd name="connsiteX2" fmla="*/ 6576037 w 8875541"/>
                <a:gd name="connsiteY2" fmla="*/ 1991887 h 2404546"/>
                <a:gd name="connsiteX3" fmla="*/ 8513896 w 8875541"/>
                <a:gd name="connsiteY3" fmla="*/ 2195015 h 2404546"/>
                <a:gd name="connsiteX4" fmla="*/ 8745907 w 8875541"/>
                <a:gd name="connsiteY4" fmla="*/ 734704 h 2404546"/>
                <a:gd name="connsiteX5" fmla="*/ 8404713 w 8875541"/>
                <a:gd name="connsiteY5" fmla="*/ 93260 h 2404546"/>
                <a:gd name="connsiteX6" fmla="*/ 6466731 w 8875541"/>
                <a:gd name="connsiteY6" fmla="*/ 175146 h 2404546"/>
                <a:gd name="connsiteX7" fmla="*/ 5456797 w 8875541"/>
                <a:gd name="connsiteY7" fmla="*/ 1144137 h 2404546"/>
                <a:gd name="connsiteX8" fmla="*/ 1567185 w 8875541"/>
                <a:gd name="connsiteY8" fmla="*/ 1212376 h 2404546"/>
                <a:gd name="connsiteX9" fmla="*/ 527366 w 8875541"/>
                <a:gd name="connsiteY9" fmla="*/ 1271807 h 2404546"/>
                <a:gd name="connsiteX10" fmla="*/ 455357 w 8875541"/>
                <a:gd name="connsiteY10" fmla="*/ 1775863 h 2404546"/>
                <a:gd name="connsiteX0" fmla="*/ 455357 w 8809890"/>
                <a:gd name="connsiteY0" fmla="*/ 1775863 h 2201418"/>
                <a:gd name="connsiteX1" fmla="*/ 3259507 w 8809890"/>
                <a:gd name="connsiteY1" fmla="*/ 1881116 h 2201418"/>
                <a:gd name="connsiteX2" fmla="*/ 6576037 w 8809890"/>
                <a:gd name="connsiteY2" fmla="*/ 1991887 h 2201418"/>
                <a:gd name="connsiteX3" fmla="*/ 8448245 w 8809890"/>
                <a:gd name="connsiteY3" fmla="*/ 1991887 h 2201418"/>
                <a:gd name="connsiteX4" fmla="*/ 8745907 w 8809890"/>
                <a:gd name="connsiteY4" fmla="*/ 734704 h 2201418"/>
                <a:gd name="connsiteX5" fmla="*/ 8404713 w 8809890"/>
                <a:gd name="connsiteY5" fmla="*/ 93260 h 2201418"/>
                <a:gd name="connsiteX6" fmla="*/ 6466731 w 8809890"/>
                <a:gd name="connsiteY6" fmla="*/ 175146 h 2201418"/>
                <a:gd name="connsiteX7" fmla="*/ 5456797 w 8809890"/>
                <a:gd name="connsiteY7" fmla="*/ 1144137 h 2201418"/>
                <a:gd name="connsiteX8" fmla="*/ 1567185 w 8809890"/>
                <a:gd name="connsiteY8" fmla="*/ 1212376 h 2201418"/>
                <a:gd name="connsiteX9" fmla="*/ 527366 w 8809890"/>
                <a:gd name="connsiteY9" fmla="*/ 1271807 h 2201418"/>
                <a:gd name="connsiteX10" fmla="*/ 455357 w 8809890"/>
                <a:gd name="connsiteY10" fmla="*/ 1775863 h 2201418"/>
                <a:gd name="connsiteX0" fmla="*/ 455357 w 8881898"/>
                <a:gd name="connsiteY0" fmla="*/ 1775863 h 2273426"/>
                <a:gd name="connsiteX1" fmla="*/ 3259507 w 8881898"/>
                <a:gd name="connsiteY1" fmla="*/ 1881116 h 2273426"/>
                <a:gd name="connsiteX2" fmla="*/ 6576037 w 8881898"/>
                <a:gd name="connsiteY2" fmla="*/ 1991887 h 2273426"/>
                <a:gd name="connsiteX3" fmla="*/ 8520253 w 8881898"/>
                <a:gd name="connsiteY3" fmla="*/ 2063895 h 2273426"/>
                <a:gd name="connsiteX4" fmla="*/ 8745907 w 8881898"/>
                <a:gd name="connsiteY4" fmla="*/ 734704 h 2273426"/>
                <a:gd name="connsiteX5" fmla="*/ 8404713 w 8881898"/>
                <a:gd name="connsiteY5" fmla="*/ 93260 h 2273426"/>
                <a:gd name="connsiteX6" fmla="*/ 6466731 w 8881898"/>
                <a:gd name="connsiteY6" fmla="*/ 175146 h 2273426"/>
                <a:gd name="connsiteX7" fmla="*/ 5456797 w 8881898"/>
                <a:gd name="connsiteY7" fmla="*/ 1144137 h 2273426"/>
                <a:gd name="connsiteX8" fmla="*/ 1567185 w 8881898"/>
                <a:gd name="connsiteY8" fmla="*/ 1212376 h 2273426"/>
                <a:gd name="connsiteX9" fmla="*/ 527366 w 8881898"/>
                <a:gd name="connsiteY9" fmla="*/ 1271807 h 2273426"/>
                <a:gd name="connsiteX10" fmla="*/ 455357 w 8881898"/>
                <a:gd name="connsiteY10" fmla="*/ 1775863 h 2273426"/>
                <a:gd name="connsiteX0" fmla="*/ 455357 w 8825032"/>
                <a:gd name="connsiteY0" fmla="*/ 1997395 h 2601865"/>
                <a:gd name="connsiteX1" fmla="*/ 3259507 w 8825032"/>
                <a:gd name="connsiteY1" fmla="*/ 2102648 h 2601865"/>
                <a:gd name="connsiteX2" fmla="*/ 6576037 w 8825032"/>
                <a:gd name="connsiteY2" fmla="*/ 2213419 h 2601865"/>
                <a:gd name="connsiteX3" fmla="*/ 8520253 w 8825032"/>
                <a:gd name="connsiteY3" fmla="*/ 2285427 h 2601865"/>
                <a:gd name="connsiteX4" fmla="*/ 8404713 w 8825032"/>
                <a:gd name="connsiteY4" fmla="*/ 314792 h 2601865"/>
                <a:gd name="connsiteX5" fmla="*/ 6466731 w 8825032"/>
                <a:gd name="connsiteY5" fmla="*/ 396678 h 2601865"/>
                <a:gd name="connsiteX6" fmla="*/ 5456797 w 8825032"/>
                <a:gd name="connsiteY6" fmla="*/ 1365669 h 2601865"/>
                <a:gd name="connsiteX7" fmla="*/ 1567185 w 8825032"/>
                <a:gd name="connsiteY7" fmla="*/ 1433908 h 2601865"/>
                <a:gd name="connsiteX8" fmla="*/ 527366 w 8825032"/>
                <a:gd name="connsiteY8" fmla="*/ 1493339 h 2601865"/>
                <a:gd name="connsiteX9" fmla="*/ 455357 w 8825032"/>
                <a:gd name="connsiteY9" fmla="*/ 1997395 h 2601865"/>
                <a:gd name="connsiteX0" fmla="*/ 455357 w 8862507"/>
                <a:gd name="connsiteY0" fmla="*/ 1826960 h 2403024"/>
                <a:gd name="connsiteX1" fmla="*/ 3259507 w 8862507"/>
                <a:gd name="connsiteY1" fmla="*/ 1932213 h 2403024"/>
                <a:gd name="connsiteX2" fmla="*/ 6576037 w 8862507"/>
                <a:gd name="connsiteY2" fmla="*/ 2042984 h 2403024"/>
                <a:gd name="connsiteX3" fmla="*/ 8520253 w 8862507"/>
                <a:gd name="connsiteY3" fmla="*/ 2114992 h 2403024"/>
                <a:gd name="connsiteX4" fmla="*/ 8520253 w 8862507"/>
                <a:gd name="connsiteY4" fmla="*/ 314792 h 2403024"/>
                <a:gd name="connsiteX5" fmla="*/ 6466731 w 8862507"/>
                <a:gd name="connsiteY5" fmla="*/ 226243 h 2403024"/>
                <a:gd name="connsiteX6" fmla="*/ 5456797 w 8862507"/>
                <a:gd name="connsiteY6" fmla="*/ 1195234 h 2403024"/>
                <a:gd name="connsiteX7" fmla="*/ 1567185 w 8862507"/>
                <a:gd name="connsiteY7" fmla="*/ 1263473 h 2403024"/>
                <a:gd name="connsiteX8" fmla="*/ 527366 w 8862507"/>
                <a:gd name="connsiteY8" fmla="*/ 1322904 h 2403024"/>
                <a:gd name="connsiteX9" fmla="*/ 455357 w 8862507"/>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68798 w 8874508"/>
                <a:gd name="connsiteY6" fmla="*/ 1195234 h 2403024"/>
                <a:gd name="connsiteX7" fmla="*/ 1579186 w 8874508"/>
                <a:gd name="connsiteY7" fmla="*/ 1263473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68798 w 8874508"/>
                <a:gd name="connsiteY6" fmla="*/ 1195234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1178887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4508" h="2403024">
                  <a:moveTo>
                    <a:pt x="467358" y="1826960"/>
                  </a:moveTo>
                  <a:cubicBezTo>
                    <a:pt x="934716" y="1940513"/>
                    <a:pt x="2204708" y="1909467"/>
                    <a:pt x="3271508" y="1932213"/>
                  </a:cubicBezTo>
                  <a:lnTo>
                    <a:pt x="6588038" y="2042984"/>
                  </a:lnTo>
                  <a:cubicBezTo>
                    <a:pt x="7463769" y="2095300"/>
                    <a:pt x="8208218" y="2403024"/>
                    <a:pt x="8532254" y="2114992"/>
                  </a:cubicBezTo>
                  <a:cubicBezTo>
                    <a:pt x="8856290" y="1826960"/>
                    <a:pt x="8874508" y="629584"/>
                    <a:pt x="8532254" y="314792"/>
                  </a:cubicBezTo>
                  <a:cubicBezTo>
                    <a:pt x="8190000" y="0"/>
                    <a:pt x="6994789" y="118231"/>
                    <a:pt x="6478732" y="226243"/>
                  </a:cubicBezTo>
                  <a:cubicBezTo>
                    <a:pt x="5962675" y="334255"/>
                    <a:pt x="6151942" y="635360"/>
                    <a:pt x="5435910" y="962863"/>
                  </a:cubicBezTo>
                  <a:cubicBezTo>
                    <a:pt x="4686736" y="1305525"/>
                    <a:pt x="2447578" y="1130882"/>
                    <a:pt x="1619486" y="1178887"/>
                  </a:cubicBezTo>
                  <a:cubicBezTo>
                    <a:pt x="791394" y="1226892"/>
                    <a:pt x="659379" y="1142883"/>
                    <a:pt x="467358" y="1250895"/>
                  </a:cubicBezTo>
                  <a:cubicBezTo>
                    <a:pt x="275337" y="1358907"/>
                    <a:pt x="0" y="1713407"/>
                    <a:pt x="467358" y="1826960"/>
                  </a:cubicBez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44" name="Skupina 43"/>
            <p:cNvGrpSpPr/>
            <p:nvPr/>
          </p:nvGrpSpPr>
          <p:grpSpPr>
            <a:xfrm>
              <a:off x="6693106" y="2636912"/>
              <a:ext cx="1695318" cy="1872208"/>
              <a:chOff x="6693106" y="2636912"/>
              <a:chExt cx="1695318" cy="1872208"/>
            </a:xfrm>
          </p:grpSpPr>
          <p:sp>
            <p:nvSpPr>
              <p:cNvPr id="15" name="Volný tvar 14"/>
              <p:cNvSpPr/>
              <p:nvPr/>
            </p:nvSpPr>
            <p:spPr>
              <a:xfrm>
                <a:off x="6693106" y="2637170"/>
                <a:ext cx="1693467" cy="417155"/>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Volný tvar 15"/>
              <p:cNvSpPr/>
              <p:nvPr/>
            </p:nvSpPr>
            <p:spPr>
              <a:xfrm>
                <a:off x="6693171" y="2711515"/>
                <a:ext cx="376347" cy="1598407"/>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Volný tvar 16"/>
              <p:cNvSpPr/>
              <p:nvPr/>
            </p:nvSpPr>
            <p:spPr>
              <a:xfrm>
                <a:off x="6697301" y="3994625"/>
                <a:ext cx="1691123" cy="513118"/>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Volný tvar 17"/>
              <p:cNvSpPr/>
              <p:nvPr/>
            </p:nvSpPr>
            <p:spPr>
              <a:xfrm>
                <a:off x="8006677" y="2636912"/>
                <a:ext cx="381102" cy="1872208"/>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Volný tvar 18"/>
              <p:cNvSpPr/>
              <p:nvPr/>
            </p:nvSpPr>
            <p:spPr>
              <a:xfrm>
                <a:off x="7055772" y="3050533"/>
                <a:ext cx="962158" cy="1003485"/>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Volný tvar 19"/>
              <p:cNvSpPr/>
              <p:nvPr/>
            </p:nvSpPr>
            <p:spPr>
              <a:xfrm>
                <a:off x="7329574" y="2833013"/>
                <a:ext cx="432902" cy="122101"/>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Elipsa 33"/>
            <p:cNvSpPr/>
            <p:nvPr/>
          </p:nvSpPr>
          <p:spPr>
            <a:xfrm>
              <a:off x="7444932" y="4175369"/>
              <a:ext cx="1440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Elipsa 34"/>
            <p:cNvSpPr/>
            <p:nvPr/>
          </p:nvSpPr>
          <p:spPr>
            <a:xfrm rot="16200000">
              <a:off x="8127385" y="3551360"/>
              <a:ext cx="144016" cy="45719"/>
            </a:xfrm>
            <a:prstGeom prst="ellipse">
              <a:avLst/>
            </a:prstGeom>
            <a:solidFill>
              <a:schemeClr val="accent2">
                <a:lumMod val="20000"/>
                <a:lumOff val="8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Straight Arrow Connector 13"/>
            <p:cNvCxnSpPr/>
            <p:nvPr/>
          </p:nvCxnSpPr>
          <p:spPr>
            <a:xfrm flipH="1">
              <a:off x="7511845" y="3574026"/>
              <a:ext cx="693175" cy="626806"/>
            </a:xfrm>
            <a:prstGeom prst="straightConnector1">
              <a:avLst/>
            </a:prstGeom>
            <a:ln w="12700">
              <a:solidFill>
                <a:schemeClr val="accent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3" name="Volný tvar 42"/>
            <p:cNvSpPr/>
            <p:nvPr/>
          </p:nvSpPr>
          <p:spPr>
            <a:xfrm>
              <a:off x="7217507" y="3727938"/>
              <a:ext cx="832338" cy="565158"/>
            </a:xfrm>
            <a:custGeom>
              <a:avLst/>
              <a:gdLst>
                <a:gd name="connsiteX0" fmla="*/ 570523 w 832338"/>
                <a:gd name="connsiteY0" fmla="*/ 515816 h 515816"/>
                <a:gd name="connsiteX1" fmla="*/ 476738 w 832338"/>
                <a:gd name="connsiteY1" fmla="*/ 422031 h 515816"/>
                <a:gd name="connsiteX2" fmla="*/ 734646 w 832338"/>
                <a:gd name="connsiteY2" fmla="*/ 257908 h 515816"/>
                <a:gd name="connsiteX3" fmla="*/ 832338 w 832338"/>
                <a:gd name="connsiteY3" fmla="*/ 58616 h 515816"/>
                <a:gd name="connsiteX4" fmla="*/ 804984 w 832338"/>
                <a:gd name="connsiteY4" fmla="*/ 11724 h 515816"/>
                <a:gd name="connsiteX5" fmla="*/ 719015 w 832338"/>
                <a:gd name="connsiteY5" fmla="*/ 0 h 515816"/>
                <a:gd name="connsiteX6" fmla="*/ 508000 w 832338"/>
                <a:gd name="connsiteY6" fmla="*/ 109416 h 515816"/>
                <a:gd name="connsiteX7" fmla="*/ 351692 w 832338"/>
                <a:gd name="connsiteY7" fmla="*/ 347785 h 515816"/>
                <a:gd name="connsiteX8" fmla="*/ 152400 w 832338"/>
                <a:gd name="connsiteY8" fmla="*/ 339970 h 515816"/>
                <a:gd name="connsiteX9" fmla="*/ 0 w 832338"/>
                <a:gd name="connsiteY9" fmla="*/ 484554 h 515816"/>
                <a:gd name="connsiteX10" fmla="*/ 570523 w 832338"/>
                <a:gd name="connsiteY10" fmla="*/ 515816 h 515816"/>
                <a:gd name="connsiteX0" fmla="*/ 570523 w 832338"/>
                <a:gd name="connsiteY0" fmla="*/ 515816 h 515816"/>
                <a:gd name="connsiteX1" fmla="*/ 476738 w 832338"/>
                <a:gd name="connsiteY1" fmla="*/ 422031 h 515816"/>
                <a:gd name="connsiteX2" fmla="*/ 734646 w 832338"/>
                <a:gd name="connsiteY2" fmla="*/ 257908 h 515816"/>
                <a:gd name="connsiteX3" fmla="*/ 832338 w 832338"/>
                <a:gd name="connsiteY3" fmla="*/ 58616 h 515816"/>
                <a:gd name="connsiteX4" fmla="*/ 804984 w 832338"/>
                <a:gd name="connsiteY4" fmla="*/ 11724 h 515816"/>
                <a:gd name="connsiteX5" fmla="*/ 719015 w 832338"/>
                <a:gd name="connsiteY5" fmla="*/ 0 h 515816"/>
                <a:gd name="connsiteX6" fmla="*/ 508000 w 832338"/>
                <a:gd name="connsiteY6" fmla="*/ 109416 h 515816"/>
                <a:gd name="connsiteX7" fmla="*/ 351692 w 832338"/>
                <a:gd name="connsiteY7" fmla="*/ 347785 h 515816"/>
                <a:gd name="connsiteX8" fmla="*/ 152400 w 832338"/>
                <a:gd name="connsiteY8" fmla="*/ 339970 h 515816"/>
                <a:gd name="connsiteX9" fmla="*/ 0 w 832338"/>
                <a:gd name="connsiteY9" fmla="*/ 484554 h 515816"/>
                <a:gd name="connsiteX10" fmla="*/ 218831 w 832338"/>
                <a:gd name="connsiteY10" fmla="*/ 496277 h 515816"/>
                <a:gd name="connsiteX11" fmla="*/ 570523 w 832338"/>
                <a:gd name="connsiteY11" fmla="*/ 515816 h 515816"/>
                <a:gd name="connsiteX0" fmla="*/ 570523 w 832338"/>
                <a:gd name="connsiteY0" fmla="*/ 515816 h 565158"/>
                <a:gd name="connsiteX1" fmla="*/ 476738 w 832338"/>
                <a:gd name="connsiteY1" fmla="*/ 422031 h 565158"/>
                <a:gd name="connsiteX2" fmla="*/ 734646 w 832338"/>
                <a:gd name="connsiteY2" fmla="*/ 257908 h 565158"/>
                <a:gd name="connsiteX3" fmla="*/ 832338 w 832338"/>
                <a:gd name="connsiteY3" fmla="*/ 58616 h 565158"/>
                <a:gd name="connsiteX4" fmla="*/ 804984 w 832338"/>
                <a:gd name="connsiteY4" fmla="*/ 11724 h 565158"/>
                <a:gd name="connsiteX5" fmla="*/ 719015 w 832338"/>
                <a:gd name="connsiteY5" fmla="*/ 0 h 565158"/>
                <a:gd name="connsiteX6" fmla="*/ 508000 w 832338"/>
                <a:gd name="connsiteY6" fmla="*/ 109416 h 565158"/>
                <a:gd name="connsiteX7" fmla="*/ 351692 w 832338"/>
                <a:gd name="connsiteY7" fmla="*/ 347785 h 565158"/>
                <a:gd name="connsiteX8" fmla="*/ 152400 w 832338"/>
                <a:gd name="connsiteY8" fmla="*/ 339970 h 565158"/>
                <a:gd name="connsiteX9" fmla="*/ 0 w 832338"/>
                <a:gd name="connsiteY9" fmla="*/ 484554 h 565158"/>
                <a:gd name="connsiteX10" fmla="*/ 306821 w 832338"/>
                <a:gd name="connsiteY10" fmla="*/ 565158 h 565158"/>
                <a:gd name="connsiteX11" fmla="*/ 570523 w 832338"/>
                <a:gd name="connsiteY11" fmla="*/ 515816 h 56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2338" h="565158">
                  <a:moveTo>
                    <a:pt x="570523" y="515816"/>
                  </a:moveTo>
                  <a:lnTo>
                    <a:pt x="476738" y="422031"/>
                  </a:lnTo>
                  <a:lnTo>
                    <a:pt x="734646" y="257908"/>
                  </a:lnTo>
                  <a:lnTo>
                    <a:pt x="832338" y="58616"/>
                  </a:lnTo>
                  <a:lnTo>
                    <a:pt x="804984" y="11724"/>
                  </a:lnTo>
                  <a:lnTo>
                    <a:pt x="719015" y="0"/>
                  </a:lnTo>
                  <a:lnTo>
                    <a:pt x="508000" y="109416"/>
                  </a:lnTo>
                  <a:lnTo>
                    <a:pt x="351692" y="347785"/>
                  </a:lnTo>
                  <a:lnTo>
                    <a:pt x="152400" y="339970"/>
                  </a:lnTo>
                  <a:lnTo>
                    <a:pt x="0" y="484554"/>
                  </a:lnTo>
                  <a:lnTo>
                    <a:pt x="306821" y="565158"/>
                  </a:lnTo>
                  <a:lnTo>
                    <a:pt x="570523" y="515816"/>
                  </a:lnTo>
                  <a:close/>
                </a:path>
              </a:pathLst>
            </a:custGeom>
            <a:noFill/>
            <a:ln>
              <a:solidFill>
                <a:schemeClr val="bg2">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TextovéPole 49"/>
            <p:cNvSpPr txBox="1"/>
            <p:nvPr/>
          </p:nvSpPr>
          <p:spPr>
            <a:xfrm>
              <a:off x="6659226" y="3288892"/>
              <a:ext cx="1297150" cy="646331"/>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latin typeface="+mn-lt"/>
                </a:rPr>
                <a:t>BRDF lobe</a:t>
              </a:r>
            </a:p>
            <a:p>
              <a:r>
                <a:rPr lang="en-US" dirty="0" smtClean="0">
                  <a:effectLst>
                    <a:outerShdw blurRad="38100" dist="38100" dir="2700000" algn="tl">
                      <a:srgbClr val="000000">
                        <a:alpha val="43137"/>
                      </a:srgbClr>
                    </a:outerShdw>
                  </a:effectLst>
                  <a:latin typeface="+mn-lt"/>
                </a:rPr>
                <a:t>sampling</a:t>
              </a:r>
              <a:endParaRPr lang="cs-CZ" dirty="0" smtClean="0">
                <a:effectLst>
                  <a:outerShdw blurRad="38100" dist="38100" dir="2700000" algn="tl">
                    <a:srgbClr val="000000">
                      <a:alpha val="43137"/>
                    </a:srgbClr>
                  </a:outerShdw>
                </a:effectLst>
                <a:latin typeface="+mn-lt"/>
              </a:endParaRPr>
            </a:p>
          </p:txBody>
        </p:sp>
      </p:grpSp>
      <p:sp>
        <p:nvSpPr>
          <p:cNvPr id="2" name="Nadpis 1"/>
          <p:cNvSpPr>
            <a:spLocks noGrp="1"/>
          </p:cNvSpPr>
          <p:nvPr>
            <p:ph type="title"/>
          </p:nvPr>
        </p:nvSpPr>
        <p:spPr/>
        <p:txBody>
          <a:bodyPr/>
          <a:lstStyle/>
          <a:p>
            <a:r>
              <a:rPr lang="en-US" dirty="0" smtClean="0"/>
              <a:t>Vertex sampling</a:t>
            </a:r>
            <a:endParaRPr lang="en-US" dirty="0"/>
          </a:p>
        </p:txBody>
      </p:sp>
      <p:sp>
        <p:nvSpPr>
          <p:cNvPr id="3" name="Zástupný symbol pro obsah 2"/>
          <p:cNvSpPr>
            <a:spLocks noGrp="1"/>
          </p:cNvSpPr>
          <p:nvPr>
            <p:ph idx="1"/>
          </p:nvPr>
        </p:nvSpPr>
        <p:spPr>
          <a:xfrm>
            <a:off x="457200" y="1600201"/>
            <a:ext cx="8229600" cy="2908920"/>
          </a:xfrm>
        </p:spPr>
        <p:txBody>
          <a:bodyPr/>
          <a:lstStyle/>
          <a:p>
            <a:pPr>
              <a:buNone/>
            </a:pPr>
            <a:r>
              <a:rPr lang="en-US" b="1" dirty="0" smtClean="0"/>
              <a:t> </a:t>
            </a:r>
            <a:endParaRPr lang="en-US" dirty="0" smtClean="0"/>
          </a:p>
          <a:p>
            <a:pPr>
              <a:buNone/>
            </a:pPr>
            <a:endParaRPr lang="en-US" dirty="0" smtClean="0"/>
          </a:p>
          <a:p>
            <a:pPr marL="457200" indent="-457200">
              <a:buFont typeface="+mj-lt"/>
              <a:buAutoNum type="arabicPeriod"/>
            </a:pPr>
            <a:endParaRPr lang="en-US" dirty="0" smtClean="0"/>
          </a:p>
          <a:p>
            <a:pPr marL="784225" lvl="1" indent="-457200">
              <a:buFont typeface="+mj-lt"/>
              <a:buAutoNum type="arabicPeriod"/>
            </a:pPr>
            <a:endParaRPr lang="en-US" dirty="0" smtClean="0"/>
          </a:p>
          <a:p>
            <a:pPr marL="784225" lvl="1" indent="-457200">
              <a:buFont typeface="+mj-lt"/>
              <a:buAutoNum type="arabicPeriod"/>
            </a:pPr>
            <a:endParaRPr lang="en-US" dirty="0" smtClean="0"/>
          </a:p>
          <a:p>
            <a:pPr marL="457200" indent="-457200"/>
            <a:r>
              <a:rPr lang="en-US" dirty="0" smtClean="0"/>
              <a:t>Sample direction from an existing vertex</a:t>
            </a:r>
          </a:p>
          <a:p>
            <a:pPr marL="457200" indent="-457200">
              <a:buFont typeface="+mj-lt"/>
              <a:buAutoNum type="arabicPeriod"/>
            </a:pPr>
            <a:endParaRPr lang="en-US" dirty="0" smtClean="0"/>
          </a:p>
        </p:txBody>
      </p:sp>
      <p:sp>
        <p:nvSpPr>
          <p:cNvPr id="24" name="Zástupný symbol pro zápatí 23"/>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147829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33333  E" pathEditMode="relative" ptsTypes="">
                                      <p:cBhvr>
                                        <p:cTn id="6" dur="500" fill="hold"/>
                                        <p:tgtEl>
                                          <p:spTgt spid="45"/>
                                        </p:tgtEl>
                                        <p:attrNameLst>
                                          <p:attrName>ppt_x</p:attrName>
                                          <p:attrName>ppt_y</p:attrName>
                                        </p:attrNameLst>
                                      </p:cBhvr>
                                    </p:animMotion>
                                  </p:childTnLst>
                                </p:cTn>
                              </p:par>
                              <p:par>
                                <p:cTn id="7" presetID="64" presetClass="path" presetSubtype="0" accel="50000" decel="50000" fill="hold" grpId="0" nodeType="withEffect">
                                  <p:stCondLst>
                                    <p:cond delay="0"/>
                                  </p:stCondLst>
                                  <p:childTnLst>
                                    <p:animMotion origin="layout" path="M 0 0  L 0 -0.33333  E" pathEditMode="relative" ptsTypes="">
                                      <p:cBhvr>
                                        <p:cTn id="8" dur="500" fill="hold"/>
                                        <p:tgtEl>
                                          <p:spTgt spid="3">
                                            <p:txEl>
                                              <p:pRg st="0" end="0"/>
                                            </p:txEl>
                                          </p:spTgt>
                                        </p:tgtEl>
                                        <p:attrNameLst>
                                          <p:attrName>ppt_x</p:attrName>
                                          <p:attrName>ppt_y</p:attrName>
                                        </p:attrNameLst>
                                      </p:cBhvr>
                                    </p:animMotion>
                                  </p:childTnLst>
                                </p:cTn>
                              </p:par>
                              <p:par>
                                <p:cTn id="9" presetID="64" presetClass="path" presetSubtype="0" accel="50000" decel="50000" fill="hold" grpId="0" nodeType="withEffect">
                                  <p:stCondLst>
                                    <p:cond delay="0"/>
                                  </p:stCondLst>
                                  <p:childTnLst>
                                    <p:animMotion origin="layout" path="M 0 0  L 0 -0.33333  E" pathEditMode="relative" ptsTypes="">
                                      <p:cBhvr>
                                        <p:cTn id="10" dur="500" fill="hold"/>
                                        <p:tgtEl>
                                          <p:spTgt spid="3">
                                            <p:txEl>
                                              <p:pRg st="5" end="5"/>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8288"/>
            <a:ext cx="8229600" cy="1139825"/>
          </a:xfrm>
        </p:spPr>
        <p:txBody>
          <a:bodyPr/>
          <a:lstStyle/>
          <a:p>
            <a:r>
              <a:rPr lang="en-US" dirty="0" smtClean="0"/>
              <a:t>Measure conversion</a:t>
            </a:r>
            <a:endParaRPr lang="en-US" dirty="0"/>
          </a:p>
        </p:txBody>
      </p:sp>
      <p:grpSp>
        <p:nvGrpSpPr>
          <p:cNvPr id="5" name="Skupina 44"/>
          <p:cNvGrpSpPr/>
          <p:nvPr/>
        </p:nvGrpSpPr>
        <p:grpSpPr>
          <a:xfrm>
            <a:off x="72194" y="108947"/>
            <a:ext cx="8874508" cy="2403024"/>
            <a:chOff x="72194" y="2394129"/>
            <a:chExt cx="8874508" cy="2403024"/>
          </a:xfrm>
        </p:grpSpPr>
        <p:sp>
          <p:nvSpPr>
            <p:cNvPr id="31" name="Volný tvar 30"/>
            <p:cNvSpPr/>
            <p:nvPr/>
          </p:nvSpPr>
          <p:spPr>
            <a:xfrm>
              <a:off x="72194" y="2394129"/>
              <a:ext cx="8874508" cy="2403024"/>
            </a:xfrm>
            <a:custGeom>
              <a:avLst/>
              <a:gdLst>
                <a:gd name="connsiteX0" fmla="*/ 81887 w 8625385"/>
                <a:gd name="connsiteY0" fmla="*/ 1692322 h 2101755"/>
                <a:gd name="connsiteX1" fmla="*/ 3138985 w 8625385"/>
                <a:gd name="connsiteY1" fmla="*/ 1787856 h 2101755"/>
                <a:gd name="connsiteX2" fmla="*/ 6482687 w 8625385"/>
                <a:gd name="connsiteY2" fmla="*/ 1828800 h 2101755"/>
                <a:gd name="connsiteX3" fmla="*/ 8393374 w 8625385"/>
                <a:gd name="connsiteY3" fmla="*/ 2101755 h 2101755"/>
                <a:gd name="connsiteX4" fmla="*/ 8625385 w 8625385"/>
                <a:gd name="connsiteY4" fmla="*/ 641444 h 2101755"/>
                <a:gd name="connsiteX5" fmla="*/ 8284191 w 8625385"/>
                <a:gd name="connsiteY5" fmla="*/ 0 h 2101755"/>
                <a:gd name="connsiteX6" fmla="*/ 6346209 w 8625385"/>
                <a:gd name="connsiteY6" fmla="*/ 81886 h 2101755"/>
                <a:gd name="connsiteX7" fmla="*/ 5336275 w 8625385"/>
                <a:gd name="connsiteY7" fmla="*/ 1050877 h 2101755"/>
                <a:gd name="connsiteX8" fmla="*/ 1446663 w 8625385"/>
                <a:gd name="connsiteY8" fmla="*/ 1119116 h 2101755"/>
                <a:gd name="connsiteX9" fmla="*/ 0 w 8625385"/>
                <a:gd name="connsiteY9" fmla="*/ 1132764 h 2101755"/>
                <a:gd name="connsiteX10" fmla="*/ 81887 w 8625385"/>
                <a:gd name="connsiteY10" fmla="*/ 1692322 h 210175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81887 w 8625385"/>
                <a:gd name="connsiteY0" fmla="*/ 1785582 h 2195015"/>
                <a:gd name="connsiteX1" fmla="*/ 3138985 w 8625385"/>
                <a:gd name="connsiteY1" fmla="*/ 1881116 h 2195015"/>
                <a:gd name="connsiteX2" fmla="*/ 6482687 w 8625385"/>
                <a:gd name="connsiteY2" fmla="*/ 1922060 h 2195015"/>
                <a:gd name="connsiteX3" fmla="*/ 8393374 w 8625385"/>
                <a:gd name="connsiteY3" fmla="*/ 2195015 h 2195015"/>
                <a:gd name="connsiteX4" fmla="*/ 8625385 w 8625385"/>
                <a:gd name="connsiteY4" fmla="*/ 734704 h 2195015"/>
                <a:gd name="connsiteX5" fmla="*/ 8284191 w 8625385"/>
                <a:gd name="connsiteY5" fmla="*/ 93260 h 2195015"/>
                <a:gd name="connsiteX6" fmla="*/ 6346209 w 8625385"/>
                <a:gd name="connsiteY6" fmla="*/ 175146 h 2195015"/>
                <a:gd name="connsiteX7" fmla="*/ 5336275 w 8625385"/>
                <a:gd name="connsiteY7" fmla="*/ 1144137 h 2195015"/>
                <a:gd name="connsiteX8" fmla="*/ 1446663 w 8625385"/>
                <a:gd name="connsiteY8" fmla="*/ 1212376 h 2195015"/>
                <a:gd name="connsiteX9" fmla="*/ 0 w 8625385"/>
                <a:gd name="connsiteY9" fmla="*/ 1226024 h 2195015"/>
                <a:gd name="connsiteX10" fmla="*/ 81887 w 8625385"/>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195015"/>
                <a:gd name="connsiteX1" fmla="*/ 3580262 w 9066662"/>
                <a:gd name="connsiteY1" fmla="*/ 1881116 h 2195015"/>
                <a:gd name="connsiteX2" fmla="*/ 6923964 w 9066662"/>
                <a:gd name="connsiteY2" fmla="*/ 1922060 h 2195015"/>
                <a:gd name="connsiteX3" fmla="*/ 8834651 w 9066662"/>
                <a:gd name="connsiteY3" fmla="*/ 2195015 h 2195015"/>
                <a:gd name="connsiteX4" fmla="*/ 9066662 w 9066662"/>
                <a:gd name="connsiteY4" fmla="*/ 734704 h 2195015"/>
                <a:gd name="connsiteX5" fmla="*/ 8725468 w 9066662"/>
                <a:gd name="connsiteY5" fmla="*/ 93260 h 2195015"/>
                <a:gd name="connsiteX6" fmla="*/ 6787486 w 9066662"/>
                <a:gd name="connsiteY6" fmla="*/ 175146 h 2195015"/>
                <a:gd name="connsiteX7" fmla="*/ 5777552 w 9066662"/>
                <a:gd name="connsiteY7" fmla="*/ 1144137 h 2195015"/>
                <a:gd name="connsiteX8" fmla="*/ 1887940 w 9066662"/>
                <a:gd name="connsiteY8" fmla="*/ 1212376 h 2195015"/>
                <a:gd name="connsiteX9" fmla="*/ 441277 w 9066662"/>
                <a:gd name="connsiteY9" fmla="*/ 1226024 h 2195015"/>
                <a:gd name="connsiteX10" fmla="*/ 523164 w 9066662"/>
                <a:gd name="connsiteY10" fmla="*/ 1785582 h 2195015"/>
                <a:gd name="connsiteX0" fmla="*/ 523164 w 9066662"/>
                <a:gd name="connsiteY0" fmla="*/ 1785582 h 2392908"/>
                <a:gd name="connsiteX1" fmla="*/ 3580262 w 9066662"/>
                <a:gd name="connsiteY1" fmla="*/ 1881116 h 2392908"/>
                <a:gd name="connsiteX2" fmla="*/ 6923964 w 9066662"/>
                <a:gd name="connsiteY2" fmla="*/ 1922060 h 2392908"/>
                <a:gd name="connsiteX3" fmla="*/ 8834651 w 9066662"/>
                <a:gd name="connsiteY3" fmla="*/ 2195015 h 2392908"/>
                <a:gd name="connsiteX4" fmla="*/ 9066662 w 9066662"/>
                <a:gd name="connsiteY4" fmla="*/ 734704 h 2392908"/>
                <a:gd name="connsiteX5" fmla="*/ 8725468 w 9066662"/>
                <a:gd name="connsiteY5" fmla="*/ 93260 h 2392908"/>
                <a:gd name="connsiteX6" fmla="*/ 6787486 w 9066662"/>
                <a:gd name="connsiteY6" fmla="*/ 175146 h 2392908"/>
                <a:gd name="connsiteX7" fmla="*/ 5777552 w 9066662"/>
                <a:gd name="connsiteY7" fmla="*/ 1144137 h 2392908"/>
                <a:gd name="connsiteX8" fmla="*/ 1887940 w 9066662"/>
                <a:gd name="connsiteY8" fmla="*/ 1212376 h 2392908"/>
                <a:gd name="connsiteX9" fmla="*/ 441277 w 9066662"/>
                <a:gd name="connsiteY9" fmla="*/ 1226024 h 2392908"/>
                <a:gd name="connsiteX10" fmla="*/ 523164 w 9066662"/>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523164 w 9191767"/>
                <a:gd name="connsiteY0" fmla="*/ 1785582 h 2392908"/>
                <a:gd name="connsiteX1" fmla="*/ 3580262 w 9191767"/>
                <a:gd name="connsiteY1" fmla="*/ 1881116 h 2392908"/>
                <a:gd name="connsiteX2" fmla="*/ 6923964 w 9191767"/>
                <a:gd name="connsiteY2" fmla="*/ 1922060 h 2392908"/>
                <a:gd name="connsiteX3" fmla="*/ 8834651 w 9191767"/>
                <a:gd name="connsiteY3" fmla="*/ 2195015 h 2392908"/>
                <a:gd name="connsiteX4" fmla="*/ 9066662 w 9191767"/>
                <a:gd name="connsiteY4" fmla="*/ 734704 h 2392908"/>
                <a:gd name="connsiteX5" fmla="*/ 8725468 w 9191767"/>
                <a:gd name="connsiteY5" fmla="*/ 93260 h 2392908"/>
                <a:gd name="connsiteX6" fmla="*/ 6787486 w 9191767"/>
                <a:gd name="connsiteY6" fmla="*/ 175146 h 2392908"/>
                <a:gd name="connsiteX7" fmla="*/ 5777552 w 9191767"/>
                <a:gd name="connsiteY7" fmla="*/ 1144137 h 2392908"/>
                <a:gd name="connsiteX8" fmla="*/ 1887940 w 9191767"/>
                <a:gd name="connsiteY8" fmla="*/ 1212376 h 2392908"/>
                <a:gd name="connsiteX9" fmla="*/ 441277 w 9191767"/>
                <a:gd name="connsiteY9" fmla="*/ 1226024 h 2392908"/>
                <a:gd name="connsiteX10" fmla="*/ 523164 w 9191767"/>
                <a:gd name="connsiteY10" fmla="*/ 1785582 h 2392908"/>
                <a:gd name="connsiteX0" fmla="*/ 455357 w 9123960"/>
                <a:gd name="connsiteY0" fmla="*/ 1785582 h 2392908"/>
                <a:gd name="connsiteX1" fmla="*/ 3512455 w 9123960"/>
                <a:gd name="connsiteY1" fmla="*/ 1881116 h 2392908"/>
                <a:gd name="connsiteX2" fmla="*/ 6856157 w 9123960"/>
                <a:gd name="connsiteY2" fmla="*/ 1922060 h 2392908"/>
                <a:gd name="connsiteX3" fmla="*/ 8766844 w 9123960"/>
                <a:gd name="connsiteY3" fmla="*/ 2195015 h 2392908"/>
                <a:gd name="connsiteX4" fmla="*/ 8998855 w 9123960"/>
                <a:gd name="connsiteY4" fmla="*/ 734704 h 2392908"/>
                <a:gd name="connsiteX5" fmla="*/ 8657661 w 9123960"/>
                <a:gd name="connsiteY5" fmla="*/ 93260 h 2392908"/>
                <a:gd name="connsiteX6" fmla="*/ 6719679 w 9123960"/>
                <a:gd name="connsiteY6" fmla="*/ 175146 h 2392908"/>
                <a:gd name="connsiteX7" fmla="*/ 5709745 w 9123960"/>
                <a:gd name="connsiteY7" fmla="*/ 1144137 h 2392908"/>
                <a:gd name="connsiteX8" fmla="*/ 1820133 w 9123960"/>
                <a:gd name="connsiteY8" fmla="*/ 1212376 h 2392908"/>
                <a:gd name="connsiteX9" fmla="*/ 780314 w 9123960"/>
                <a:gd name="connsiteY9" fmla="*/ 1271807 h 2392908"/>
                <a:gd name="connsiteX10" fmla="*/ 455357 w 9123960"/>
                <a:gd name="connsiteY10" fmla="*/ 1785582 h 2392908"/>
                <a:gd name="connsiteX0" fmla="*/ 455357 w 8871012"/>
                <a:gd name="connsiteY0" fmla="*/ 1775863 h 2392908"/>
                <a:gd name="connsiteX1" fmla="*/ 3259507 w 8871012"/>
                <a:gd name="connsiteY1" fmla="*/ 1881116 h 2392908"/>
                <a:gd name="connsiteX2" fmla="*/ 6603209 w 8871012"/>
                <a:gd name="connsiteY2" fmla="*/ 1922060 h 2392908"/>
                <a:gd name="connsiteX3" fmla="*/ 8513896 w 8871012"/>
                <a:gd name="connsiteY3" fmla="*/ 2195015 h 2392908"/>
                <a:gd name="connsiteX4" fmla="*/ 8745907 w 8871012"/>
                <a:gd name="connsiteY4" fmla="*/ 734704 h 2392908"/>
                <a:gd name="connsiteX5" fmla="*/ 8404713 w 8871012"/>
                <a:gd name="connsiteY5" fmla="*/ 93260 h 2392908"/>
                <a:gd name="connsiteX6" fmla="*/ 6466731 w 8871012"/>
                <a:gd name="connsiteY6" fmla="*/ 175146 h 2392908"/>
                <a:gd name="connsiteX7" fmla="*/ 5456797 w 8871012"/>
                <a:gd name="connsiteY7" fmla="*/ 1144137 h 2392908"/>
                <a:gd name="connsiteX8" fmla="*/ 1567185 w 8871012"/>
                <a:gd name="connsiteY8" fmla="*/ 1212376 h 2392908"/>
                <a:gd name="connsiteX9" fmla="*/ 527366 w 8871012"/>
                <a:gd name="connsiteY9" fmla="*/ 1271807 h 2392908"/>
                <a:gd name="connsiteX10" fmla="*/ 455357 w 8871012"/>
                <a:gd name="connsiteY10" fmla="*/ 1775863 h 2392908"/>
                <a:gd name="connsiteX0" fmla="*/ 455357 w 8875541"/>
                <a:gd name="connsiteY0" fmla="*/ 1775863 h 2404546"/>
                <a:gd name="connsiteX1" fmla="*/ 3259507 w 8875541"/>
                <a:gd name="connsiteY1" fmla="*/ 1881116 h 2404546"/>
                <a:gd name="connsiteX2" fmla="*/ 6576037 w 8875541"/>
                <a:gd name="connsiteY2" fmla="*/ 1991887 h 2404546"/>
                <a:gd name="connsiteX3" fmla="*/ 8513896 w 8875541"/>
                <a:gd name="connsiteY3" fmla="*/ 2195015 h 2404546"/>
                <a:gd name="connsiteX4" fmla="*/ 8745907 w 8875541"/>
                <a:gd name="connsiteY4" fmla="*/ 734704 h 2404546"/>
                <a:gd name="connsiteX5" fmla="*/ 8404713 w 8875541"/>
                <a:gd name="connsiteY5" fmla="*/ 93260 h 2404546"/>
                <a:gd name="connsiteX6" fmla="*/ 6466731 w 8875541"/>
                <a:gd name="connsiteY6" fmla="*/ 175146 h 2404546"/>
                <a:gd name="connsiteX7" fmla="*/ 5456797 w 8875541"/>
                <a:gd name="connsiteY7" fmla="*/ 1144137 h 2404546"/>
                <a:gd name="connsiteX8" fmla="*/ 1567185 w 8875541"/>
                <a:gd name="connsiteY8" fmla="*/ 1212376 h 2404546"/>
                <a:gd name="connsiteX9" fmla="*/ 527366 w 8875541"/>
                <a:gd name="connsiteY9" fmla="*/ 1271807 h 2404546"/>
                <a:gd name="connsiteX10" fmla="*/ 455357 w 8875541"/>
                <a:gd name="connsiteY10" fmla="*/ 1775863 h 2404546"/>
                <a:gd name="connsiteX0" fmla="*/ 455357 w 8809890"/>
                <a:gd name="connsiteY0" fmla="*/ 1775863 h 2201418"/>
                <a:gd name="connsiteX1" fmla="*/ 3259507 w 8809890"/>
                <a:gd name="connsiteY1" fmla="*/ 1881116 h 2201418"/>
                <a:gd name="connsiteX2" fmla="*/ 6576037 w 8809890"/>
                <a:gd name="connsiteY2" fmla="*/ 1991887 h 2201418"/>
                <a:gd name="connsiteX3" fmla="*/ 8448245 w 8809890"/>
                <a:gd name="connsiteY3" fmla="*/ 1991887 h 2201418"/>
                <a:gd name="connsiteX4" fmla="*/ 8745907 w 8809890"/>
                <a:gd name="connsiteY4" fmla="*/ 734704 h 2201418"/>
                <a:gd name="connsiteX5" fmla="*/ 8404713 w 8809890"/>
                <a:gd name="connsiteY5" fmla="*/ 93260 h 2201418"/>
                <a:gd name="connsiteX6" fmla="*/ 6466731 w 8809890"/>
                <a:gd name="connsiteY6" fmla="*/ 175146 h 2201418"/>
                <a:gd name="connsiteX7" fmla="*/ 5456797 w 8809890"/>
                <a:gd name="connsiteY7" fmla="*/ 1144137 h 2201418"/>
                <a:gd name="connsiteX8" fmla="*/ 1567185 w 8809890"/>
                <a:gd name="connsiteY8" fmla="*/ 1212376 h 2201418"/>
                <a:gd name="connsiteX9" fmla="*/ 527366 w 8809890"/>
                <a:gd name="connsiteY9" fmla="*/ 1271807 h 2201418"/>
                <a:gd name="connsiteX10" fmla="*/ 455357 w 8809890"/>
                <a:gd name="connsiteY10" fmla="*/ 1775863 h 2201418"/>
                <a:gd name="connsiteX0" fmla="*/ 455357 w 8881898"/>
                <a:gd name="connsiteY0" fmla="*/ 1775863 h 2273426"/>
                <a:gd name="connsiteX1" fmla="*/ 3259507 w 8881898"/>
                <a:gd name="connsiteY1" fmla="*/ 1881116 h 2273426"/>
                <a:gd name="connsiteX2" fmla="*/ 6576037 w 8881898"/>
                <a:gd name="connsiteY2" fmla="*/ 1991887 h 2273426"/>
                <a:gd name="connsiteX3" fmla="*/ 8520253 w 8881898"/>
                <a:gd name="connsiteY3" fmla="*/ 2063895 h 2273426"/>
                <a:gd name="connsiteX4" fmla="*/ 8745907 w 8881898"/>
                <a:gd name="connsiteY4" fmla="*/ 734704 h 2273426"/>
                <a:gd name="connsiteX5" fmla="*/ 8404713 w 8881898"/>
                <a:gd name="connsiteY5" fmla="*/ 93260 h 2273426"/>
                <a:gd name="connsiteX6" fmla="*/ 6466731 w 8881898"/>
                <a:gd name="connsiteY6" fmla="*/ 175146 h 2273426"/>
                <a:gd name="connsiteX7" fmla="*/ 5456797 w 8881898"/>
                <a:gd name="connsiteY7" fmla="*/ 1144137 h 2273426"/>
                <a:gd name="connsiteX8" fmla="*/ 1567185 w 8881898"/>
                <a:gd name="connsiteY8" fmla="*/ 1212376 h 2273426"/>
                <a:gd name="connsiteX9" fmla="*/ 527366 w 8881898"/>
                <a:gd name="connsiteY9" fmla="*/ 1271807 h 2273426"/>
                <a:gd name="connsiteX10" fmla="*/ 455357 w 8881898"/>
                <a:gd name="connsiteY10" fmla="*/ 1775863 h 2273426"/>
                <a:gd name="connsiteX0" fmla="*/ 455357 w 8825032"/>
                <a:gd name="connsiteY0" fmla="*/ 1997395 h 2601865"/>
                <a:gd name="connsiteX1" fmla="*/ 3259507 w 8825032"/>
                <a:gd name="connsiteY1" fmla="*/ 2102648 h 2601865"/>
                <a:gd name="connsiteX2" fmla="*/ 6576037 w 8825032"/>
                <a:gd name="connsiteY2" fmla="*/ 2213419 h 2601865"/>
                <a:gd name="connsiteX3" fmla="*/ 8520253 w 8825032"/>
                <a:gd name="connsiteY3" fmla="*/ 2285427 h 2601865"/>
                <a:gd name="connsiteX4" fmla="*/ 8404713 w 8825032"/>
                <a:gd name="connsiteY4" fmla="*/ 314792 h 2601865"/>
                <a:gd name="connsiteX5" fmla="*/ 6466731 w 8825032"/>
                <a:gd name="connsiteY5" fmla="*/ 396678 h 2601865"/>
                <a:gd name="connsiteX6" fmla="*/ 5456797 w 8825032"/>
                <a:gd name="connsiteY6" fmla="*/ 1365669 h 2601865"/>
                <a:gd name="connsiteX7" fmla="*/ 1567185 w 8825032"/>
                <a:gd name="connsiteY7" fmla="*/ 1433908 h 2601865"/>
                <a:gd name="connsiteX8" fmla="*/ 527366 w 8825032"/>
                <a:gd name="connsiteY8" fmla="*/ 1493339 h 2601865"/>
                <a:gd name="connsiteX9" fmla="*/ 455357 w 8825032"/>
                <a:gd name="connsiteY9" fmla="*/ 1997395 h 2601865"/>
                <a:gd name="connsiteX0" fmla="*/ 455357 w 8862507"/>
                <a:gd name="connsiteY0" fmla="*/ 1826960 h 2403024"/>
                <a:gd name="connsiteX1" fmla="*/ 3259507 w 8862507"/>
                <a:gd name="connsiteY1" fmla="*/ 1932213 h 2403024"/>
                <a:gd name="connsiteX2" fmla="*/ 6576037 w 8862507"/>
                <a:gd name="connsiteY2" fmla="*/ 2042984 h 2403024"/>
                <a:gd name="connsiteX3" fmla="*/ 8520253 w 8862507"/>
                <a:gd name="connsiteY3" fmla="*/ 2114992 h 2403024"/>
                <a:gd name="connsiteX4" fmla="*/ 8520253 w 8862507"/>
                <a:gd name="connsiteY4" fmla="*/ 314792 h 2403024"/>
                <a:gd name="connsiteX5" fmla="*/ 6466731 w 8862507"/>
                <a:gd name="connsiteY5" fmla="*/ 226243 h 2403024"/>
                <a:gd name="connsiteX6" fmla="*/ 5456797 w 8862507"/>
                <a:gd name="connsiteY6" fmla="*/ 1195234 h 2403024"/>
                <a:gd name="connsiteX7" fmla="*/ 1567185 w 8862507"/>
                <a:gd name="connsiteY7" fmla="*/ 1263473 h 2403024"/>
                <a:gd name="connsiteX8" fmla="*/ 527366 w 8862507"/>
                <a:gd name="connsiteY8" fmla="*/ 1322904 h 2403024"/>
                <a:gd name="connsiteX9" fmla="*/ 455357 w 8862507"/>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68798 w 8874508"/>
                <a:gd name="connsiteY6" fmla="*/ 1195234 h 2403024"/>
                <a:gd name="connsiteX7" fmla="*/ 1579186 w 8874508"/>
                <a:gd name="connsiteY7" fmla="*/ 1263473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68798 w 8874508"/>
                <a:gd name="connsiteY6" fmla="*/ 1195234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1178887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 name="connsiteX0" fmla="*/ 467358 w 8874508"/>
                <a:gd name="connsiteY0" fmla="*/ 1826960 h 2403024"/>
                <a:gd name="connsiteX1" fmla="*/ 3271508 w 8874508"/>
                <a:gd name="connsiteY1" fmla="*/ 1932213 h 2403024"/>
                <a:gd name="connsiteX2" fmla="*/ 6588038 w 8874508"/>
                <a:gd name="connsiteY2" fmla="*/ 2042984 h 2403024"/>
                <a:gd name="connsiteX3" fmla="*/ 8532254 w 8874508"/>
                <a:gd name="connsiteY3" fmla="*/ 2114992 h 2403024"/>
                <a:gd name="connsiteX4" fmla="*/ 8532254 w 8874508"/>
                <a:gd name="connsiteY4" fmla="*/ 314792 h 2403024"/>
                <a:gd name="connsiteX5" fmla="*/ 6478732 w 8874508"/>
                <a:gd name="connsiteY5" fmla="*/ 226243 h 2403024"/>
                <a:gd name="connsiteX6" fmla="*/ 5435910 w 8874508"/>
                <a:gd name="connsiteY6" fmla="*/ 962863 h 2403024"/>
                <a:gd name="connsiteX7" fmla="*/ 1619486 w 8874508"/>
                <a:gd name="connsiteY7" fmla="*/ 1178887 h 2403024"/>
                <a:gd name="connsiteX8" fmla="*/ 467358 w 8874508"/>
                <a:gd name="connsiteY8" fmla="*/ 1250895 h 2403024"/>
                <a:gd name="connsiteX9" fmla="*/ 467358 w 8874508"/>
                <a:gd name="connsiteY9" fmla="*/ 1826960 h 240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4508" h="2403024">
                  <a:moveTo>
                    <a:pt x="467358" y="1826960"/>
                  </a:moveTo>
                  <a:cubicBezTo>
                    <a:pt x="934716" y="1940513"/>
                    <a:pt x="2204708" y="1909467"/>
                    <a:pt x="3271508" y="1932213"/>
                  </a:cubicBezTo>
                  <a:lnTo>
                    <a:pt x="6588038" y="2042984"/>
                  </a:lnTo>
                  <a:cubicBezTo>
                    <a:pt x="7463769" y="2095300"/>
                    <a:pt x="8208218" y="2403024"/>
                    <a:pt x="8532254" y="2114992"/>
                  </a:cubicBezTo>
                  <a:cubicBezTo>
                    <a:pt x="8856290" y="1826960"/>
                    <a:pt x="8874508" y="629584"/>
                    <a:pt x="8532254" y="314792"/>
                  </a:cubicBezTo>
                  <a:cubicBezTo>
                    <a:pt x="8190000" y="0"/>
                    <a:pt x="6994789" y="118231"/>
                    <a:pt x="6478732" y="226243"/>
                  </a:cubicBezTo>
                  <a:cubicBezTo>
                    <a:pt x="5962675" y="334255"/>
                    <a:pt x="6151942" y="635360"/>
                    <a:pt x="5435910" y="962863"/>
                  </a:cubicBezTo>
                  <a:cubicBezTo>
                    <a:pt x="4686736" y="1305525"/>
                    <a:pt x="2447578" y="1130882"/>
                    <a:pt x="1619486" y="1178887"/>
                  </a:cubicBezTo>
                  <a:cubicBezTo>
                    <a:pt x="791394" y="1226892"/>
                    <a:pt x="659379" y="1142883"/>
                    <a:pt x="467358" y="1250895"/>
                  </a:cubicBezTo>
                  <a:cubicBezTo>
                    <a:pt x="275337" y="1358907"/>
                    <a:pt x="0" y="1713407"/>
                    <a:pt x="467358" y="1826960"/>
                  </a:cubicBez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6" name="Skupina 43"/>
            <p:cNvGrpSpPr/>
            <p:nvPr/>
          </p:nvGrpSpPr>
          <p:grpSpPr>
            <a:xfrm>
              <a:off x="6693106" y="2636912"/>
              <a:ext cx="1695318" cy="1872208"/>
              <a:chOff x="6693106" y="2636912"/>
              <a:chExt cx="1695318" cy="1872208"/>
            </a:xfrm>
          </p:grpSpPr>
          <p:sp>
            <p:nvSpPr>
              <p:cNvPr id="15" name="Volný tvar 14"/>
              <p:cNvSpPr/>
              <p:nvPr/>
            </p:nvSpPr>
            <p:spPr>
              <a:xfrm>
                <a:off x="6693106" y="2637170"/>
                <a:ext cx="1693467" cy="417155"/>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Volný tvar 15"/>
              <p:cNvSpPr/>
              <p:nvPr/>
            </p:nvSpPr>
            <p:spPr>
              <a:xfrm>
                <a:off x="6693171" y="2711515"/>
                <a:ext cx="376347" cy="1598407"/>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Volný tvar 16"/>
              <p:cNvSpPr/>
              <p:nvPr/>
            </p:nvSpPr>
            <p:spPr>
              <a:xfrm>
                <a:off x="6697301" y="3994625"/>
                <a:ext cx="1691123" cy="513118"/>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Volný tvar 17"/>
              <p:cNvSpPr/>
              <p:nvPr/>
            </p:nvSpPr>
            <p:spPr>
              <a:xfrm>
                <a:off x="8006677" y="2636912"/>
                <a:ext cx="381102" cy="1872208"/>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Volný tvar 18"/>
              <p:cNvSpPr/>
              <p:nvPr/>
            </p:nvSpPr>
            <p:spPr>
              <a:xfrm>
                <a:off x="7055772" y="3050533"/>
                <a:ext cx="962158" cy="1003485"/>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Volný tvar 19"/>
              <p:cNvSpPr/>
              <p:nvPr/>
            </p:nvSpPr>
            <p:spPr>
              <a:xfrm>
                <a:off x="7329574" y="2833013"/>
                <a:ext cx="432902" cy="122101"/>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Elipsa 33"/>
            <p:cNvSpPr/>
            <p:nvPr/>
          </p:nvSpPr>
          <p:spPr>
            <a:xfrm>
              <a:off x="7444932" y="4175369"/>
              <a:ext cx="14401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Elipsa 34"/>
            <p:cNvSpPr/>
            <p:nvPr/>
          </p:nvSpPr>
          <p:spPr>
            <a:xfrm rot="16200000">
              <a:off x="8127385" y="3551360"/>
              <a:ext cx="144016" cy="45719"/>
            </a:xfrm>
            <a:prstGeom prst="ellipse">
              <a:avLst/>
            </a:prstGeom>
            <a:solidFill>
              <a:schemeClr val="accent2">
                <a:lumMod val="20000"/>
                <a:lumOff val="8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Straight Arrow Connector 13"/>
            <p:cNvCxnSpPr/>
            <p:nvPr/>
          </p:nvCxnSpPr>
          <p:spPr>
            <a:xfrm flipH="1">
              <a:off x="7511845" y="3574026"/>
              <a:ext cx="693175" cy="626806"/>
            </a:xfrm>
            <a:prstGeom prst="straightConnector1">
              <a:avLst/>
            </a:prstGeom>
            <a:ln w="12700">
              <a:solidFill>
                <a:schemeClr val="accent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3" name="Volný tvar 42"/>
            <p:cNvSpPr/>
            <p:nvPr/>
          </p:nvSpPr>
          <p:spPr>
            <a:xfrm>
              <a:off x="7217507" y="3727938"/>
              <a:ext cx="832338" cy="565158"/>
            </a:xfrm>
            <a:custGeom>
              <a:avLst/>
              <a:gdLst>
                <a:gd name="connsiteX0" fmla="*/ 570523 w 832338"/>
                <a:gd name="connsiteY0" fmla="*/ 515816 h 515816"/>
                <a:gd name="connsiteX1" fmla="*/ 476738 w 832338"/>
                <a:gd name="connsiteY1" fmla="*/ 422031 h 515816"/>
                <a:gd name="connsiteX2" fmla="*/ 734646 w 832338"/>
                <a:gd name="connsiteY2" fmla="*/ 257908 h 515816"/>
                <a:gd name="connsiteX3" fmla="*/ 832338 w 832338"/>
                <a:gd name="connsiteY3" fmla="*/ 58616 h 515816"/>
                <a:gd name="connsiteX4" fmla="*/ 804984 w 832338"/>
                <a:gd name="connsiteY4" fmla="*/ 11724 h 515816"/>
                <a:gd name="connsiteX5" fmla="*/ 719015 w 832338"/>
                <a:gd name="connsiteY5" fmla="*/ 0 h 515816"/>
                <a:gd name="connsiteX6" fmla="*/ 508000 w 832338"/>
                <a:gd name="connsiteY6" fmla="*/ 109416 h 515816"/>
                <a:gd name="connsiteX7" fmla="*/ 351692 w 832338"/>
                <a:gd name="connsiteY7" fmla="*/ 347785 h 515816"/>
                <a:gd name="connsiteX8" fmla="*/ 152400 w 832338"/>
                <a:gd name="connsiteY8" fmla="*/ 339970 h 515816"/>
                <a:gd name="connsiteX9" fmla="*/ 0 w 832338"/>
                <a:gd name="connsiteY9" fmla="*/ 484554 h 515816"/>
                <a:gd name="connsiteX10" fmla="*/ 570523 w 832338"/>
                <a:gd name="connsiteY10" fmla="*/ 515816 h 515816"/>
                <a:gd name="connsiteX0" fmla="*/ 570523 w 832338"/>
                <a:gd name="connsiteY0" fmla="*/ 515816 h 515816"/>
                <a:gd name="connsiteX1" fmla="*/ 476738 w 832338"/>
                <a:gd name="connsiteY1" fmla="*/ 422031 h 515816"/>
                <a:gd name="connsiteX2" fmla="*/ 734646 w 832338"/>
                <a:gd name="connsiteY2" fmla="*/ 257908 h 515816"/>
                <a:gd name="connsiteX3" fmla="*/ 832338 w 832338"/>
                <a:gd name="connsiteY3" fmla="*/ 58616 h 515816"/>
                <a:gd name="connsiteX4" fmla="*/ 804984 w 832338"/>
                <a:gd name="connsiteY4" fmla="*/ 11724 h 515816"/>
                <a:gd name="connsiteX5" fmla="*/ 719015 w 832338"/>
                <a:gd name="connsiteY5" fmla="*/ 0 h 515816"/>
                <a:gd name="connsiteX6" fmla="*/ 508000 w 832338"/>
                <a:gd name="connsiteY6" fmla="*/ 109416 h 515816"/>
                <a:gd name="connsiteX7" fmla="*/ 351692 w 832338"/>
                <a:gd name="connsiteY7" fmla="*/ 347785 h 515816"/>
                <a:gd name="connsiteX8" fmla="*/ 152400 w 832338"/>
                <a:gd name="connsiteY8" fmla="*/ 339970 h 515816"/>
                <a:gd name="connsiteX9" fmla="*/ 0 w 832338"/>
                <a:gd name="connsiteY9" fmla="*/ 484554 h 515816"/>
                <a:gd name="connsiteX10" fmla="*/ 218831 w 832338"/>
                <a:gd name="connsiteY10" fmla="*/ 496277 h 515816"/>
                <a:gd name="connsiteX11" fmla="*/ 570523 w 832338"/>
                <a:gd name="connsiteY11" fmla="*/ 515816 h 515816"/>
                <a:gd name="connsiteX0" fmla="*/ 570523 w 832338"/>
                <a:gd name="connsiteY0" fmla="*/ 515816 h 565158"/>
                <a:gd name="connsiteX1" fmla="*/ 476738 w 832338"/>
                <a:gd name="connsiteY1" fmla="*/ 422031 h 565158"/>
                <a:gd name="connsiteX2" fmla="*/ 734646 w 832338"/>
                <a:gd name="connsiteY2" fmla="*/ 257908 h 565158"/>
                <a:gd name="connsiteX3" fmla="*/ 832338 w 832338"/>
                <a:gd name="connsiteY3" fmla="*/ 58616 h 565158"/>
                <a:gd name="connsiteX4" fmla="*/ 804984 w 832338"/>
                <a:gd name="connsiteY4" fmla="*/ 11724 h 565158"/>
                <a:gd name="connsiteX5" fmla="*/ 719015 w 832338"/>
                <a:gd name="connsiteY5" fmla="*/ 0 h 565158"/>
                <a:gd name="connsiteX6" fmla="*/ 508000 w 832338"/>
                <a:gd name="connsiteY6" fmla="*/ 109416 h 565158"/>
                <a:gd name="connsiteX7" fmla="*/ 351692 w 832338"/>
                <a:gd name="connsiteY7" fmla="*/ 347785 h 565158"/>
                <a:gd name="connsiteX8" fmla="*/ 152400 w 832338"/>
                <a:gd name="connsiteY8" fmla="*/ 339970 h 565158"/>
                <a:gd name="connsiteX9" fmla="*/ 0 w 832338"/>
                <a:gd name="connsiteY9" fmla="*/ 484554 h 565158"/>
                <a:gd name="connsiteX10" fmla="*/ 306821 w 832338"/>
                <a:gd name="connsiteY10" fmla="*/ 565158 h 565158"/>
                <a:gd name="connsiteX11" fmla="*/ 570523 w 832338"/>
                <a:gd name="connsiteY11" fmla="*/ 515816 h 56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2338" h="565158">
                  <a:moveTo>
                    <a:pt x="570523" y="515816"/>
                  </a:moveTo>
                  <a:lnTo>
                    <a:pt x="476738" y="422031"/>
                  </a:lnTo>
                  <a:lnTo>
                    <a:pt x="734646" y="257908"/>
                  </a:lnTo>
                  <a:lnTo>
                    <a:pt x="832338" y="58616"/>
                  </a:lnTo>
                  <a:lnTo>
                    <a:pt x="804984" y="11724"/>
                  </a:lnTo>
                  <a:lnTo>
                    <a:pt x="719015" y="0"/>
                  </a:lnTo>
                  <a:lnTo>
                    <a:pt x="508000" y="109416"/>
                  </a:lnTo>
                  <a:lnTo>
                    <a:pt x="351692" y="347785"/>
                  </a:lnTo>
                  <a:lnTo>
                    <a:pt x="152400" y="339970"/>
                  </a:lnTo>
                  <a:lnTo>
                    <a:pt x="0" y="484554"/>
                  </a:lnTo>
                  <a:lnTo>
                    <a:pt x="306821" y="565158"/>
                  </a:lnTo>
                  <a:lnTo>
                    <a:pt x="570523" y="515816"/>
                  </a:lnTo>
                  <a:close/>
                </a:path>
              </a:pathLst>
            </a:custGeom>
            <a:noFill/>
            <a:ln>
              <a:solidFill>
                <a:schemeClr val="bg2">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TextovéPole 49"/>
            <p:cNvSpPr txBox="1"/>
            <p:nvPr/>
          </p:nvSpPr>
          <p:spPr>
            <a:xfrm>
              <a:off x="6659226" y="3288892"/>
              <a:ext cx="1297150" cy="646331"/>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latin typeface="+mn-lt"/>
                </a:rPr>
                <a:t>BRDF lobe</a:t>
              </a:r>
            </a:p>
            <a:p>
              <a:r>
                <a:rPr lang="en-US" dirty="0" smtClean="0">
                  <a:effectLst>
                    <a:outerShdw blurRad="38100" dist="38100" dir="2700000" algn="tl">
                      <a:srgbClr val="000000">
                        <a:alpha val="43137"/>
                      </a:srgbClr>
                    </a:outerShdw>
                  </a:effectLst>
                  <a:latin typeface="+mn-lt"/>
                </a:rPr>
                <a:t>sampling</a:t>
              </a:r>
              <a:endParaRPr lang="cs-CZ" dirty="0" smtClean="0">
                <a:effectLst>
                  <a:outerShdw blurRad="38100" dist="38100" dir="2700000" algn="tl">
                    <a:srgbClr val="000000">
                      <a:alpha val="43137"/>
                    </a:srgbClr>
                  </a:outerShdw>
                </a:effectLst>
                <a:latin typeface="+mn-lt"/>
              </a:endParaRPr>
            </a:p>
          </p:txBody>
        </p:sp>
      </p:grpSp>
      <p:sp>
        <p:nvSpPr>
          <p:cNvPr id="3" name="Zástupný symbol pro obsah 2"/>
          <p:cNvSpPr>
            <a:spLocks noGrp="1"/>
          </p:cNvSpPr>
          <p:nvPr>
            <p:ph idx="1"/>
          </p:nvPr>
        </p:nvSpPr>
        <p:spPr>
          <a:xfrm>
            <a:off x="457200" y="-684981"/>
            <a:ext cx="8229600" cy="2908920"/>
          </a:xfrm>
        </p:spPr>
        <p:txBody>
          <a:bodyPr/>
          <a:lstStyle/>
          <a:p>
            <a:pPr>
              <a:buNone/>
            </a:pPr>
            <a:r>
              <a:rPr lang="en-US" b="1" dirty="0" smtClean="0"/>
              <a:t> </a:t>
            </a:r>
            <a:endParaRPr lang="en-US" dirty="0" smtClean="0"/>
          </a:p>
          <a:p>
            <a:pPr>
              <a:buNone/>
            </a:pPr>
            <a:endParaRPr lang="en-US" dirty="0" smtClean="0"/>
          </a:p>
          <a:p>
            <a:pPr marL="457200" indent="-457200">
              <a:buFont typeface="+mj-lt"/>
              <a:buAutoNum type="arabicPeriod"/>
            </a:pPr>
            <a:endParaRPr lang="en-US" dirty="0" smtClean="0"/>
          </a:p>
          <a:p>
            <a:pPr marL="784225" lvl="1" indent="-457200">
              <a:buFont typeface="+mj-lt"/>
              <a:buAutoNum type="arabicPeriod"/>
            </a:pPr>
            <a:endParaRPr lang="en-US" dirty="0" smtClean="0"/>
          </a:p>
          <a:p>
            <a:pPr marL="784225" lvl="1" indent="-457200">
              <a:buFont typeface="+mj-lt"/>
              <a:buAutoNum type="arabicPeriod"/>
            </a:pPr>
            <a:endParaRPr lang="en-US" dirty="0" smtClean="0"/>
          </a:p>
          <a:p>
            <a:pPr marL="457200" indent="-457200"/>
            <a:r>
              <a:rPr lang="en-US" dirty="0" smtClean="0"/>
              <a:t>Sample direction from an existing vertex</a:t>
            </a:r>
          </a:p>
          <a:p>
            <a:pPr marL="457200" indent="-457200">
              <a:buFont typeface="+mj-lt"/>
              <a:buAutoNum type="arabicPeriod"/>
            </a:pPr>
            <a:endParaRPr lang="en-US" dirty="0" smtClean="0"/>
          </a:p>
        </p:txBody>
      </p:sp>
      <p:grpSp>
        <p:nvGrpSpPr>
          <p:cNvPr id="54" name="Skupina 53"/>
          <p:cNvGrpSpPr/>
          <p:nvPr/>
        </p:nvGrpSpPr>
        <p:grpSpPr>
          <a:xfrm>
            <a:off x="4860032" y="2579331"/>
            <a:ext cx="3312366" cy="3657981"/>
            <a:chOff x="2771800" y="2397748"/>
            <a:chExt cx="3672406" cy="4055588"/>
          </a:xfrm>
        </p:grpSpPr>
        <p:grpSp>
          <p:nvGrpSpPr>
            <p:cNvPr id="46" name="Skupina 45"/>
            <p:cNvGrpSpPr/>
            <p:nvPr/>
          </p:nvGrpSpPr>
          <p:grpSpPr>
            <a:xfrm>
              <a:off x="2771800" y="2397748"/>
              <a:ext cx="3672406" cy="4055588"/>
              <a:chOff x="3779912" y="2708920"/>
              <a:chExt cx="1695317" cy="1872208"/>
            </a:xfrm>
          </p:grpSpPr>
          <p:grpSp>
            <p:nvGrpSpPr>
              <p:cNvPr id="28" name="Skupina 44"/>
              <p:cNvGrpSpPr/>
              <p:nvPr/>
            </p:nvGrpSpPr>
            <p:grpSpPr>
              <a:xfrm>
                <a:off x="3779912" y="2708920"/>
                <a:ext cx="1695317" cy="1872208"/>
                <a:chOff x="6693106" y="2636912"/>
                <a:chExt cx="1695317" cy="1872208"/>
              </a:xfrm>
            </p:grpSpPr>
            <p:grpSp>
              <p:nvGrpSpPr>
                <p:cNvPr id="29" name="Skupina 13"/>
                <p:cNvGrpSpPr/>
                <p:nvPr/>
              </p:nvGrpSpPr>
              <p:grpSpPr>
                <a:xfrm>
                  <a:off x="6693106" y="2636912"/>
                  <a:ext cx="1695317" cy="1872208"/>
                  <a:chOff x="2285833" y="1743075"/>
                  <a:chExt cx="4364276"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p:grpSpPr>
              <p:sp>
                <p:nvSpPr>
                  <p:cNvPr id="32" name="Volný tvar 31"/>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Volný tvar 32"/>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Volný tvar 36"/>
                  <p:cNvSpPr/>
                  <p:nvPr/>
                </p:nvSpPr>
                <p:spPr>
                  <a:xfrm>
                    <a:off x="2296632" y="5238254"/>
                    <a:ext cx="4353477"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Volný tvar 37"/>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olný tvar 38"/>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olný tvar 39"/>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Elipsa 29"/>
                <p:cNvSpPr/>
                <p:nvPr/>
              </p:nvSpPr>
              <p:spPr>
                <a:xfrm>
                  <a:off x="7460495" y="4185096"/>
                  <a:ext cx="100811" cy="32003"/>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41" name="Elipsa 40"/>
              <p:cNvSpPr/>
              <p:nvPr/>
            </p:nvSpPr>
            <p:spPr>
              <a:xfrm rot="16200000">
                <a:off x="5236717" y="3638211"/>
                <a:ext cx="100811" cy="32003"/>
              </a:xfrm>
              <a:prstGeom prst="ellipse">
                <a:avLst/>
              </a:prstGeom>
              <a:solidFill>
                <a:schemeClr val="accent2">
                  <a:lumMod val="20000"/>
                  <a:lumOff val="80000"/>
                </a:schemeClr>
              </a:solid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2" name="Straight Arrow Connector 13"/>
              <p:cNvCxnSpPr/>
              <p:nvPr/>
            </p:nvCxnSpPr>
            <p:spPr>
              <a:xfrm flipH="1">
                <a:off x="4598651" y="3646034"/>
                <a:ext cx="693175" cy="626806"/>
              </a:xfrm>
              <a:prstGeom prst="straightConnector1">
                <a:avLst/>
              </a:prstGeom>
              <a:ln w="12700">
                <a:solidFill>
                  <a:schemeClr val="accent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cxnSp>
          <p:nvCxnSpPr>
            <p:cNvPr id="52" name="Straight Arrow Connector 13"/>
            <p:cNvCxnSpPr/>
            <p:nvPr/>
          </p:nvCxnSpPr>
          <p:spPr>
            <a:xfrm>
              <a:off x="5326519" y="4437112"/>
              <a:ext cx="706755" cy="0"/>
            </a:xfrm>
            <a:prstGeom prst="straightConnector1">
              <a:avLst/>
            </a:prstGeom>
            <a:ln w="12700">
              <a:solidFill>
                <a:schemeClr val="tx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graphicFrame>
        <p:nvGraphicFramePr>
          <p:cNvPr id="76802" name="Object 2"/>
          <p:cNvGraphicFramePr>
            <a:graphicFrameLocks noChangeAspect="1"/>
          </p:cNvGraphicFramePr>
          <p:nvPr/>
        </p:nvGraphicFramePr>
        <p:xfrm>
          <a:off x="508000" y="2709168"/>
          <a:ext cx="3598863" cy="503238"/>
        </p:xfrm>
        <a:graphic>
          <a:graphicData uri="http://schemas.openxmlformats.org/presentationml/2006/ole">
            <mc:AlternateContent xmlns:mc="http://schemas.openxmlformats.org/markup-compatibility/2006">
              <mc:Choice xmlns:v="urn:schemas-microsoft-com:vml" Requires="v">
                <p:oleObj spid="_x0000_s433760" name="Rovnice" r:id="rId4" imgW="1638000" imgH="228600" progId="Equation.3">
                  <p:embed/>
                </p:oleObj>
              </mc:Choice>
              <mc:Fallback>
                <p:oleObj name="Rovnice" r:id="rId4" imgW="1638000" imgH="228600" progId="Equation.3">
                  <p:embed/>
                  <p:pic>
                    <p:nvPicPr>
                      <p:cNvPr id="0" name="Picture 206"/>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508000" y="2709168"/>
                        <a:ext cx="3598863" cy="50323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76803" name="Object 3"/>
          <p:cNvGraphicFramePr>
            <a:graphicFrameLocks noChangeAspect="1"/>
          </p:cNvGraphicFramePr>
          <p:nvPr/>
        </p:nvGraphicFramePr>
        <p:xfrm>
          <a:off x="6553448" y="5546725"/>
          <a:ext cx="280988" cy="307975"/>
        </p:xfrm>
        <a:graphic>
          <a:graphicData uri="http://schemas.openxmlformats.org/presentationml/2006/ole">
            <mc:AlternateContent xmlns:mc="http://schemas.openxmlformats.org/markup-compatibility/2006">
              <mc:Choice xmlns:v="urn:schemas-microsoft-com:vml" Requires="v">
                <p:oleObj spid="_x0000_s433761" name="Equation" r:id="rId6" imgW="126720" imgH="139680" progId="Equation.3">
                  <p:embed/>
                </p:oleObj>
              </mc:Choice>
              <mc:Fallback>
                <p:oleObj name="Equation" r:id="rId6" imgW="126720" imgH="139680" progId="Equation.3">
                  <p:embed/>
                  <p:pic>
                    <p:nvPicPr>
                      <p:cNvPr id="0" name="Picture 207"/>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6553448" y="5546725"/>
                        <a:ext cx="280988" cy="3079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76804" name="Object 4"/>
          <p:cNvGraphicFramePr>
            <a:graphicFrameLocks noChangeAspect="1"/>
          </p:cNvGraphicFramePr>
          <p:nvPr/>
        </p:nvGraphicFramePr>
        <p:xfrm>
          <a:off x="7791961" y="4396713"/>
          <a:ext cx="309562" cy="363537"/>
        </p:xfrm>
        <a:graphic>
          <a:graphicData uri="http://schemas.openxmlformats.org/presentationml/2006/ole">
            <mc:AlternateContent xmlns:mc="http://schemas.openxmlformats.org/markup-compatibility/2006">
              <mc:Choice xmlns:v="urn:schemas-microsoft-com:vml" Requires="v">
                <p:oleObj spid="_x0000_s433762" name="Equation" r:id="rId8" imgW="139680" imgH="164880" progId="Equation.3">
                  <p:embed/>
                </p:oleObj>
              </mc:Choice>
              <mc:Fallback>
                <p:oleObj name="Equation" r:id="rId8" imgW="139680" imgH="164880" progId="Equation.3">
                  <p:embed/>
                  <p:pic>
                    <p:nvPicPr>
                      <p:cNvPr id="0" name="Picture 208"/>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7791961" y="4396713"/>
                        <a:ext cx="309562" cy="36353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57" name="Oblouk 56"/>
          <p:cNvSpPr/>
          <p:nvPr/>
        </p:nvSpPr>
        <p:spPr>
          <a:xfrm>
            <a:off x="7380312" y="3972264"/>
            <a:ext cx="720080" cy="864096"/>
          </a:xfrm>
          <a:prstGeom prst="arc">
            <a:avLst>
              <a:gd name="adj1" fmla="val 6993536"/>
              <a:gd name="adj2" fmla="val 11487277"/>
            </a:avLst>
          </a:prstGeom>
          <a:ln>
            <a:solidFill>
              <a:schemeClr val="tx1">
                <a:lumMod val="75000"/>
                <a:lumOff val="25000"/>
              </a:schemeClr>
            </a:solidFill>
            <a:prstDash val="sys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aphicFrame>
        <p:nvGraphicFramePr>
          <p:cNvPr id="76805" name="Object 5"/>
          <p:cNvGraphicFramePr>
            <a:graphicFrameLocks noChangeAspect="1"/>
          </p:cNvGraphicFramePr>
          <p:nvPr/>
        </p:nvGraphicFramePr>
        <p:xfrm>
          <a:off x="7104943" y="4389563"/>
          <a:ext cx="355600" cy="481012"/>
        </p:xfrm>
        <a:graphic>
          <a:graphicData uri="http://schemas.openxmlformats.org/presentationml/2006/ole">
            <mc:AlternateContent xmlns:mc="http://schemas.openxmlformats.org/markup-compatibility/2006">
              <mc:Choice xmlns:v="urn:schemas-microsoft-com:vml" Requires="v">
                <p:oleObj spid="_x0000_s433763" name="Equation" r:id="rId10" imgW="177480" imgH="241200" progId="Equation.3">
                  <p:embed/>
                </p:oleObj>
              </mc:Choice>
              <mc:Fallback>
                <p:oleObj name="Equation" r:id="rId10" imgW="177480" imgH="241200" progId="Equation.3">
                  <p:embed/>
                  <p:pic>
                    <p:nvPicPr>
                      <p:cNvPr id="0" name="Picture 209"/>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7104943" y="4389563"/>
                        <a:ext cx="355600" cy="4810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58" name="Straight Arrow Connector 13"/>
          <p:cNvCxnSpPr/>
          <p:nvPr/>
        </p:nvCxnSpPr>
        <p:spPr>
          <a:xfrm flipH="1">
            <a:off x="6461703" y="5063231"/>
            <a:ext cx="10607" cy="576064"/>
          </a:xfrm>
          <a:prstGeom prst="straightConnector1">
            <a:avLst/>
          </a:prstGeom>
          <a:ln w="12700">
            <a:solidFill>
              <a:schemeClr val="tx2"/>
            </a:solidFill>
            <a:headEnd type="triangle" w="med" len="lg"/>
            <a:tailEnd type="none" w="med" len="lg"/>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60" name="Oblouk 59"/>
          <p:cNvSpPr/>
          <p:nvPr/>
        </p:nvSpPr>
        <p:spPr>
          <a:xfrm rot="7890895">
            <a:off x="5727948" y="5352440"/>
            <a:ext cx="1212668" cy="1143504"/>
          </a:xfrm>
          <a:prstGeom prst="arc">
            <a:avLst>
              <a:gd name="adj1" fmla="val 8573965"/>
              <a:gd name="adj2" fmla="val 11031842"/>
            </a:avLst>
          </a:prstGeom>
          <a:ln>
            <a:solidFill>
              <a:schemeClr val="tx1">
                <a:lumMod val="75000"/>
                <a:lumOff val="25000"/>
              </a:schemeClr>
            </a:solidFill>
            <a:prstDash val="sys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aphicFrame>
        <p:nvGraphicFramePr>
          <p:cNvPr id="76806" name="Object 6"/>
          <p:cNvGraphicFramePr>
            <a:graphicFrameLocks noChangeAspect="1"/>
          </p:cNvGraphicFramePr>
          <p:nvPr/>
        </p:nvGraphicFramePr>
        <p:xfrm>
          <a:off x="6500848" y="4918116"/>
          <a:ext cx="330200" cy="455612"/>
        </p:xfrm>
        <a:graphic>
          <a:graphicData uri="http://schemas.openxmlformats.org/presentationml/2006/ole">
            <mc:AlternateContent xmlns:mc="http://schemas.openxmlformats.org/markup-compatibility/2006">
              <mc:Choice xmlns:v="urn:schemas-microsoft-com:vml" Requires="v">
                <p:oleObj spid="_x0000_s433764" name="Equation" r:id="rId12" imgW="164880" imgH="228600" progId="Equation.3">
                  <p:embed/>
                </p:oleObj>
              </mc:Choice>
              <mc:Fallback>
                <p:oleObj name="Equation" r:id="rId12" imgW="164880" imgH="228600" progId="Equation.3">
                  <p:embed/>
                  <p:pic>
                    <p:nvPicPr>
                      <p:cNvPr id="0" name="Picture 210"/>
                      <p:cNvPicPr>
                        <a:picLocks noChangeAspect="1" noChangeArrowheads="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6500848" y="4918116"/>
                        <a:ext cx="330200" cy="4556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48" name="Zástupný symbol pro zápatí 47"/>
          <p:cNvSpPr>
            <a:spLocks noGrp="1"/>
          </p:cNvSpPr>
          <p:nvPr>
            <p:ph type="ftr" sz="quarter" idx="11"/>
          </p:nvPr>
        </p:nvSpPr>
        <p:spPr/>
        <p:txBody>
          <a:bodyPr/>
          <a:lstStyle/>
          <a:p>
            <a:pPr>
              <a:defRPr/>
            </a:pPr>
            <a:r>
              <a:rPr lang="en-US" altLang="en-US" smtClean="0"/>
              <a:t>PG III (NPGR010) - J. Křivánek 2014</a:t>
            </a:r>
            <a:endParaRPr lang="en-US" altLang="en-US" dirty="0"/>
          </a:p>
        </p:txBody>
      </p:sp>
      <p:graphicFrame>
        <p:nvGraphicFramePr>
          <p:cNvPr id="49" name="Object 2"/>
          <p:cNvGraphicFramePr>
            <a:graphicFrameLocks noChangeAspect="1"/>
          </p:cNvGraphicFramePr>
          <p:nvPr/>
        </p:nvGraphicFramePr>
        <p:xfrm>
          <a:off x="319088" y="4403204"/>
          <a:ext cx="4133850" cy="1954213"/>
        </p:xfrm>
        <a:graphic>
          <a:graphicData uri="http://schemas.openxmlformats.org/presentationml/2006/ole">
            <mc:AlternateContent xmlns:mc="http://schemas.openxmlformats.org/markup-compatibility/2006">
              <mc:Choice xmlns:v="urn:schemas-microsoft-com:vml" Requires="v">
                <p:oleObj spid="_x0000_s433765" name="Rovnice" r:id="rId14" imgW="1879600" imgH="889000" progId="Equation.3">
                  <p:embed/>
                </p:oleObj>
              </mc:Choice>
              <mc:Fallback>
                <p:oleObj name="Rovnice" r:id="rId14" imgW="1879600" imgH="889000" progId="Equation.3">
                  <p:embed/>
                  <p:pic>
                    <p:nvPicPr>
                      <p:cNvPr id="0" name="Picture 211"/>
                      <p:cNvPicPr>
                        <a:picLocks noChangeAspect="1" noChangeArrowheads="1"/>
                      </p:cNvPicPr>
                      <p:nvPr/>
                    </p:nvPicPr>
                    <p:blipFill>
                      <a:blip r:embed="rId15">
                        <a:lum bright="20000"/>
                        <a:extLst>
                          <a:ext uri="{28A0092B-C50C-407E-A947-70E740481C1C}">
                            <a14:useLocalDpi xmlns:a14="http://schemas.microsoft.com/office/drawing/2010/main" val="0"/>
                          </a:ext>
                        </a:extLst>
                      </a:blip>
                      <a:srcRect/>
                      <a:stretch>
                        <a:fillRect/>
                      </a:stretch>
                    </p:blipFill>
                    <p:spPr bwMode="auto">
                      <a:xfrm>
                        <a:off x="319088" y="4403204"/>
                        <a:ext cx="4133850" cy="195421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51" name="Obdélník 50"/>
          <p:cNvSpPr/>
          <p:nvPr/>
        </p:nvSpPr>
        <p:spPr>
          <a:xfrm>
            <a:off x="467544" y="2636912"/>
            <a:ext cx="3672408" cy="720080"/>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Přímá spojovací čára 52"/>
          <p:cNvCxnSpPr/>
          <p:nvPr/>
        </p:nvCxnSpPr>
        <p:spPr>
          <a:xfrm>
            <a:off x="531021" y="3195591"/>
            <a:ext cx="6863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Přímá spojovací čára 54"/>
          <p:cNvCxnSpPr/>
          <p:nvPr/>
        </p:nvCxnSpPr>
        <p:spPr>
          <a:xfrm>
            <a:off x="1547664" y="3195591"/>
            <a:ext cx="129614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1" name="TextovéPole 60"/>
          <p:cNvSpPr txBox="1"/>
          <p:nvPr/>
        </p:nvSpPr>
        <p:spPr>
          <a:xfrm rot="18481350">
            <a:off x="49629" y="3419322"/>
            <a:ext cx="1213794" cy="369332"/>
          </a:xfrm>
          <a:prstGeom prst="rect">
            <a:avLst/>
          </a:prstGeom>
          <a:noFill/>
        </p:spPr>
        <p:txBody>
          <a:bodyPr wrap="none" rtlCol="0">
            <a:spAutoFit/>
          </a:bodyPr>
          <a:lstStyle/>
          <a:p>
            <a:r>
              <a:rPr lang="en-US" dirty="0" err="1" smtClean="0">
                <a:solidFill>
                  <a:schemeClr val="accent1"/>
                </a:solidFill>
                <a:latin typeface="+mn-lt"/>
              </a:rPr>
              <a:t>w.r.t</a:t>
            </a:r>
            <a:r>
              <a:rPr lang="en-US" dirty="0" smtClean="0">
                <a:solidFill>
                  <a:schemeClr val="accent1"/>
                </a:solidFill>
                <a:latin typeface="+mn-lt"/>
              </a:rPr>
              <a:t>. area</a:t>
            </a:r>
            <a:endParaRPr lang="cs-CZ" dirty="0" smtClean="0">
              <a:solidFill>
                <a:schemeClr val="accent1"/>
              </a:solidFill>
              <a:latin typeface="+mn-lt"/>
            </a:endParaRPr>
          </a:p>
        </p:txBody>
      </p:sp>
      <p:sp>
        <p:nvSpPr>
          <p:cNvPr id="62" name="TextovéPole 61"/>
          <p:cNvSpPr txBox="1"/>
          <p:nvPr/>
        </p:nvSpPr>
        <p:spPr>
          <a:xfrm rot="18481350">
            <a:off x="1411381" y="3376829"/>
            <a:ext cx="1279517" cy="646331"/>
          </a:xfrm>
          <a:prstGeom prst="rect">
            <a:avLst/>
          </a:prstGeom>
          <a:noFill/>
        </p:spPr>
        <p:txBody>
          <a:bodyPr wrap="none" rtlCol="0">
            <a:spAutoFit/>
          </a:bodyPr>
          <a:lstStyle/>
          <a:p>
            <a:r>
              <a:rPr lang="en-US" dirty="0" err="1" smtClean="0">
                <a:solidFill>
                  <a:schemeClr val="accent2"/>
                </a:solidFill>
                <a:latin typeface="+mn-lt"/>
              </a:rPr>
              <a:t>w.r.t</a:t>
            </a:r>
            <a:r>
              <a:rPr lang="en-US" dirty="0" smtClean="0">
                <a:solidFill>
                  <a:schemeClr val="accent2"/>
                </a:solidFill>
                <a:latin typeface="+mn-lt"/>
              </a:rPr>
              <a:t>. </a:t>
            </a:r>
            <a:r>
              <a:rPr lang="en-US" dirty="0" err="1" smtClean="0">
                <a:solidFill>
                  <a:schemeClr val="accent2"/>
                </a:solidFill>
                <a:latin typeface="+mn-lt"/>
              </a:rPr>
              <a:t>proj</a:t>
            </a:r>
            <a:r>
              <a:rPr lang="en-US" dirty="0" smtClean="0">
                <a:solidFill>
                  <a:schemeClr val="accent2"/>
                </a:solidFill>
                <a:latin typeface="+mn-lt"/>
              </a:rPr>
              <a:t>.</a:t>
            </a:r>
            <a:br>
              <a:rPr lang="en-US" dirty="0" smtClean="0">
                <a:solidFill>
                  <a:schemeClr val="accent2"/>
                </a:solidFill>
                <a:latin typeface="+mn-lt"/>
              </a:rPr>
            </a:br>
            <a:r>
              <a:rPr lang="en-US" dirty="0" smtClean="0">
                <a:solidFill>
                  <a:schemeClr val="accent2"/>
                </a:solidFill>
                <a:latin typeface="+mn-lt"/>
              </a:rPr>
              <a:t>solid angle</a:t>
            </a:r>
            <a:endParaRPr lang="cs-CZ" dirty="0" smtClean="0">
              <a:solidFill>
                <a:schemeClr val="accent2"/>
              </a:solidFill>
              <a:latin typeface="+mn-lt"/>
            </a:endParaRPr>
          </a:p>
        </p:txBody>
      </p:sp>
      <p:cxnSp>
        <p:nvCxnSpPr>
          <p:cNvPr id="59" name="Přímá spojovací čára 58"/>
          <p:cNvCxnSpPr/>
          <p:nvPr/>
        </p:nvCxnSpPr>
        <p:spPr>
          <a:xfrm>
            <a:off x="2786449" y="5458452"/>
            <a:ext cx="1488989" cy="345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Přímá spojovací čára 64"/>
          <p:cNvCxnSpPr/>
          <p:nvPr/>
        </p:nvCxnSpPr>
        <p:spPr>
          <a:xfrm>
            <a:off x="2811162" y="5949280"/>
            <a:ext cx="1472806" cy="352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Přímá spojovací čára 67"/>
          <p:cNvCxnSpPr/>
          <p:nvPr/>
        </p:nvCxnSpPr>
        <p:spPr>
          <a:xfrm>
            <a:off x="1619672" y="5476563"/>
            <a:ext cx="1272965" cy="322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Přímá spojovací čára 68"/>
          <p:cNvCxnSpPr/>
          <p:nvPr/>
        </p:nvCxnSpPr>
        <p:spPr>
          <a:xfrm>
            <a:off x="1619672" y="5949280"/>
            <a:ext cx="1272965" cy="3220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55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par>
                                <p:cTn id="13" presetID="10"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10"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Summary</a:t>
            </a:r>
            <a:endParaRPr lang="cs-CZ" dirty="0"/>
          </a:p>
        </p:txBody>
      </p:sp>
      <p:sp>
        <p:nvSpPr>
          <p:cNvPr id="10" name="Obdélník 9"/>
          <p:cNvSpPr/>
          <p:nvPr/>
        </p:nvSpPr>
        <p:spPr>
          <a:xfrm>
            <a:off x="971600" y="1700808"/>
            <a:ext cx="3240360" cy="864096"/>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ovéPole 10"/>
          <p:cNvSpPr txBox="1"/>
          <p:nvPr/>
        </p:nvSpPr>
        <p:spPr>
          <a:xfrm>
            <a:off x="611560" y="1052736"/>
            <a:ext cx="2239716" cy="461665"/>
          </a:xfrm>
          <a:prstGeom prst="rect">
            <a:avLst/>
          </a:prstGeom>
          <a:noFill/>
        </p:spPr>
        <p:txBody>
          <a:bodyPr wrap="none" rtlCol="0">
            <a:spAutoFit/>
          </a:bodyPr>
          <a:lstStyle/>
          <a:p>
            <a:r>
              <a:rPr lang="en-US" sz="2400" b="1" dirty="0" smtClean="0">
                <a:solidFill>
                  <a:schemeClr val="tx2"/>
                </a:solidFill>
                <a:latin typeface="+mn-lt"/>
              </a:rPr>
              <a:t>Path integral</a:t>
            </a:r>
            <a:endParaRPr lang="cs-CZ" sz="2400" b="1" dirty="0" smtClean="0">
              <a:solidFill>
                <a:schemeClr val="tx2"/>
              </a:solidFill>
              <a:latin typeface="+mn-lt"/>
            </a:endParaRPr>
          </a:p>
        </p:txBody>
      </p:sp>
      <p:graphicFrame>
        <p:nvGraphicFramePr>
          <p:cNvPr id="77828" name="Object 4"/>
          <p:cNvGraphicFramePr>
            <a:graphicFrameLocks noChangeAspect="1"/>
          </p:cNvGraphicFramePr>
          <p:nvPr/>
        </p:nvGraphicFramePr>
        <p:xfrm>
          <a:off x="1043608" y="1772816"/>
          <a:ext cx="3081338" cy="730250"/>
        </p:xfrm>
        <a:graphic>
          <a:graphicData uri="http://schemas.openxmlformats.org/presentationml/2006/ole">
            <mc:AlternateContent xmlns:mc="http://schemas.openxmlformats.org/markup-compatibility/2006">
              <mc:Choice xmlns:v="urn:schemas-microsoft-com:vml" Requires="v">
                <p:oleObj spid="_x0000_s435087" name="Rovnice" r:id="rId4" imgW="1206500" imgH="292100" progId="Equation.3">
                  <p:embed/>
                </p:oleObj>
              </mc:Choice>
              <mc:Fallback>
                <p:oleObj name="Rovnice" r:id="rId4" imgW="1206500" imgH="292100" progId="Equation.3">
                  <p:embed/>
                  <p:pic>
                    <p:nvPicPr>
                      <p:cNvPr id="0" name="Picture 308"/>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1043608" y="1772816"/>
                        <a:ext cx="3081338" cy="73025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cxnSp>
        <p:nvCxnSpPr>
          <p:cNvPr id="14" name="Přímá spojovací čára 13"/>
          <p:cNvCxnSpPr/>
          <p:nvPr/>
        </p:nvCxnSpPr>
        <p:spPr>
          <a:xfrm>
            <a:off x="1043608" y="2420888"/>
            <a:ext cx="36004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rot="18481350">
            <a:off x="223625" y="2738782"/>
            <a:ext cx="1277914" cy="369332"/>
          </a:xfrm>
          <a:prstGeom prst="rect">
            <a:avLst/>
          </a:prstGeom>
          <a:noFill/>
        </p:spPr>
        <p:txBody>
          <a:bodyPr wrap="none" rtlCol="0">
            <a:spAutoFit/>
          </a:bodyPr>
          <a:lstStyle/>
          <a:p>
            <a:r>
              <a:rPr lang="en-US" dirty="0" smtClean="0">
                <a:solidFill>
                  <a:schemeClr val="accent1"/>
                </a:solidFill>
                <a:latin typeface="+mn-lt"/>
              </a:rPr>
              <a:t>pixel value</a:t>
            </a:r>
            <a:endParaRPr lang="cs-CZ" dirty="0" smtClean="0">
              <a:solidFill>
                <a:schemeClr val="accent1"/>
              </a:solidFill>
              <a:latin typeface="+mn-lt"/>
            </a:endParaRPr>
          </a:p>
        </p:txBody>
      </p:sp>
      <p:cxnSp>
        <p:nvCxnSpPr>
          <p:cNvPr id="16" name="Přímá spojovací čára 15"/>
          <p:cNvCxnSpPr/>
          <p:nvPr/>
        </p:nvCxnSpPr>
        <p:spPr>
          <a:xfrm>
            <a:off x="1779056" y="2492896"/>
            <a:ext cx="36004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a:off x="2195736" y="2420888"/>
            <a:ext cx="7920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rot="18481350">
            <a:off x="1131120" y="2688571"/>
            <a:ext cx="1051891" cy="369332"/>
          </a:xfrm>
          <a:prstGeom prst="rect">
            <a:avLst/>
          </a:prstGeom>
          <a:noFill/>
        </p:spPr>
        <p:txBody>
          <a:bodyPr wrap="none" rtlCol="0">
            <a:spAutoFit/>
          </a:bodyPr>
          <a:lstStyle/>
          <a:p>
            <a:r>
              <a:rPr lang="en-US" dirty="0" smtClean="0">
                <a:solidFill>
                  <a:schemeClr val="accent2"/>
                </a:solidFill>
                <a:latin typeface="+mn-lt"/>
              </a:rPr>
              <a:t>all paths</a:t>
            </a:r>
            <a:endParaRPr lang="cs-CZ" dirty="0" smtClean="0">
              <a:solidFill>
                <a:schemeClr val="accent2"/>
              </a:solidFill>
              <a:latin typeface="+mn-lt"/>
            </a:endParaRPr>
          </a:p>
        </p:txBody>
      </p:sp>
      <p:sp>
        <p:nvSpPr>
          <p:cNvPr id="23" name="TextovéPole 22"/>
          <p:cNvSpPr txBox="1"/>
          <p:nvPr/>
        </p:nvSpPr>
        <p:spPr>
          <a:xfrm rot="18481350">
            <a:off x="1584858" y="2746408"/>
            <a:ext cx="1507144" cy="646331"/>
          </a:xfrm>
          <a:prstGeom prst="rect">
            <a:avLst/>
          </a:prstGeom>
          <a:noFill/>
        </p:spPr>
        <p:txBody>
          <a:bodyPr wrap="none" rtlCol="0">
            <a:spAutoFit/>
          </a:bodyPr>
          <a:lstStyle/>
          <a:p>
            <a:pPr algn="r"/>
            <a:r>
              <a:rPr lang="en-US" dirty="0" smtClean="0">
                <a:solidFill>
                  <a:schemeClr val="accent1"/>
                </a:solidFill>
                <a:latin typeface="+mn-lt"/>
              </a:rPr>
              <a:t>contribution</a:t>
            </a:r>
            <a:br>
              <a:rPr lang="en-US" dirty="0" smtClean="0">
                <a:solidFill>
                  <a:schemeClr val="accent1"/>
                </a:solidFill>
                <a:latin typeface="+mn-lt"/>
              </a:rPr>
            </a:br>
            <a:r>
              <a:rPr lang="en-US" dirty="0" smtClean="0">
                <a:solidFill>
                  <a:schemeClr val="accent1"/>
                </a:solidFill>
                <a:latin typeface="+mn-lt"/>
              </a:rPr>
              <a:t>function</a:t>
            </a:r>
            <a:endParaRPr lang="cs-CZ" dirty="0" smtClean="0">
              <a:solidFill>
                <a:schemeClr val="accent1"/>
              </a:solidFill>
              <a:latin typeface="+mn-lt"/>
            </a:endParaRPr>
          </a:p>
        </p:txBody>
      </p:sp>
      <p:grpSp>
        <p:nvGrpSpPr>
          <p:cNvPr id="119" name="Skupina 118"/>
          <p:cNvGrpSpPr/>
          <p:nvPr/>
        </p:nvGrpSpPr>
        <p:grpSpPr>
          <a:xfrm>
            <a:off x="5220072" y="1052736"/>
            <a:ext cx="2880320" cy="2657833"/>
            <a:chOff x="5220072" y="1052736"/>
            <a:chExt cx="2880320" cy="2657833"/>
          </a:xfrm>
        </p:grpSpPr>
        <p:grpSp>
          <p:nvGrpSpPr>
            <p:cNvPr id="5" name="Skupina 4"/>
            <p:cNvGrpSpPr/>
            <p:nvPr/>
          </p:nvGrpSpPr>
          <p:grpSpPr>
            <a:xfrm>
              <a:off x="5868144" y="1628800"/>
              <a:ext cx="2232248" cy="1152128"/>
              <a:chOff x="1331640" y="1412776"/>
              <a:chExt cx="2232248" cy="1152128"/>
            </a:xfrm>
          </p:grpSpPr>
          <p:graphicFrame>
            <p:nvGraphicFramePr>
              <p:cNvPr id="6" name="Object 2"/>
              <p:cNvGraphicFramePr>
                <a:graphicFrameLocks noChangeAspect="1"/>
              </p:cNvGraphicFramePr>
              <p:nvPr/>
            </p:nvGraphicFramePr>
            <p:xfrm>
              <a:off x="1331640" y="1412776"/>
              <a:ext cx="1998662" cy="1109662"/>
            </p:xfrm>
            <a:graphic>
              <a:graphicData uri="http://schemas.openxmlformats.org/presentationml/2006/ole">
                <mc:AlternateContent xmlns:mc="http://schemas.openxmlformats.org/markup-compatibility/2006">
                  <mc:Choice xmlns:v="urn:schemas-microsoft-com:vml" Requires="v">
                    <p:oleObj spid="_x0000_s435088" name="Rovnice" r:id="rId6" imgW="799920" imgH="444240" progId="Equation.3">
                      <p:embed/>
                    </p:oleObj>
                  </mc:Choice>
                  <mc:Fallback>
                    <p:oleObj name="Rovnice" r:id="rId6" imgW="799920" imgH="444240" progId="Equation.3">
                      <p:embed/>
                      <p:pic>
                        <p:nvPicPr>
                          <p:cNvPr id="0" name="Picture 309"/>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1331640" y="1412776"/>
                            <a:ext cx="1998662" cy="110966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7" name="Obdélník 6"/>
              <p:cNvSpPr/>
              <p:nvPr/>
            </p:nvSpPr>
            <p:spPr>
              <a:xfrm>
                <a:off x="1331640" y="1412776"/>
                <a:ext cx="2232248" cy="1152128"/>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ovéPole 23"/>
            <p:cNvSpPr txBox="1"/>
            <p:nvPr/>
          </p:nvSpPr>
          <p:spPr>
            <a:xfrm>
              <a:off x="5220072" y="1052736"/>
              <a:ext cx="2335896" cy="461665"/>
            </a:xfrm>
            <a:prstGeom prst="rect">
              <a:avLst/>
            </a:prstGeom>
            <a:noFill/>
          </p:spPr>
          <p:txBody>
            <a:bodyPr wrap="none" rtlCol="0">
              <a:spAutoFit/>
            </a:bodyPr>
            <a:lstStyle/>
            <a:p>
              <a:r>
                <a:rPr lang="en-US" sz="2400" b="1" dirty="0" smtClean="0">
                  <a:solidFill>
                    <a:schemeClr val="tx2"/>
                  </a:solidFill>
                  <a:latin typeface="+mn-lt"/>
                </a:rPr>
                <a:t>MC estimator</a:t>
              </a:r>
              <a:endParaRPr lang="cs-CZ" sz="2400" b="1" dirty="0" smtClean="0">
                <a:solidFill>
                  <a:schemeClr val="tx2"/>
                </a:solidFill>
                <a:latin typeface="+mn-lt"/>
              </a:endParaRPr>
            </a:p>
          </p:txBody>
        </p:sp>
        <p:sp>
          <p:nvSpPr>
            <p:cNvPr id="25" name="TextovéPole 24"/>
            <p:cNvSpPr txBox="1"/>
            <p:nvPr/>
          </p:nvSpPr>
          <p:spPr>
            <a:xfrm rot="18481350">
              <a:off x="6196908" y="2955896"/>
              <a:ext cx="1043876" cy="369332"/>
            </a:xfrm>
            <a:prstGeom prst="rect">
              <a:avLst/>
            </a:prstGeom>
            <a:noFill/>
          </p:spPr>
          <p:txBody>
            <a:bodyPr wrap="none" rtlCol="0">
              <a:spAutoFit/>
            </a:bodyPr>
            <a:lstStyle/>
            <a:p>
              <a:pPr algn="r"/>
              <a:r>
                <a:rPr lang="en-US" dirty="0" smtClean="0">
                  <a:solidFill>
                    <a:schemeClr val="accent1"/>
                  </a:solidFill>
                  <a:latin typeface="+mn-lt"/>
                </a:rPr>
                <a:t>path </a:t>
              </a:r>
              <a:r>
                <a:rPr lang="en-US" dirty="0" err="1" smtClean="0">
                  <a:solidFill>
                    <a:schemeClr val="accent1"/>
                  </a:solidFill>
                  <a:latin typeface="+mn-lt"/>
                </a:rPr>
                <a:t>pdf</a:t>
              </a:r>
              <a:endParaRPr lang="cs-CZ" dirty="0" smtClean="0">
                <a:solidFill>
                  <a:schemeClr val="accent1"/>
                </a:solidFill>
                <a:latin typeface="+mn-lt"/>
              </a:endParaRPr>
            </a:p>
          </p:txBody>
        </p:sp>
        <p:sp>
          <p:nvSpPr>
            <p:cNvPr id="26" name="TextovéPole 25"/>
            <p:cNvSpPr txBox="1"/>
            <p:nvPr/>
          </p:nvSpPr>
          <p:spPr>
            <a:xfrm rot="18481350">
              <a:off x="6887668" y="2863862"/>
              <a:ext cx="1047082" cy="646331"/>
            </a:xfrm>
            <a:prstGeom prst="rect">
              <a:avLst/>
            </a:prstGeom>
            <a:noFill/>
          </p:spPr>
          <p:txBody>
            <a:bodyPr wrap="none" rtlCol="0">
              <a:spAutoFit/>
            </a:bodyPr>
            <a:lstStyle/>
            <a:p>
              <a:pPr algn="r"/>
              <a:r>
                <a:rPr lang="en-US" dirty="0" smtClean="0">
                  <a:solidFill>
                    <a:schemeClr val="accent2"/>
                  </a:solidFill>
                  <a:latin typeface="+mn-lt"/>
                </a:rPr>
                <a:t>sampled</a:t>
              </a:r>
            </a:p>
            <a:p>
              <a:pPr algn="r"/>
              <a:r>
                <a:rPr lang="en-US" dirty="0" smtClean="0">
                  <a:solidFill>
                    <a:schemeClr val="accent2"/>
                  </a:solidFill>
                  <a:latin typeface="+mn-lt"/>
                </a:rPr>
                <a:t>path</a:t>
              </a:r>
              <a:endParaRPr lang="cs-CZ" dirty="0" smtClean="0">
                <a:solidFill>
                  <a:schemeClr val="accent2"/>
                </a:solidFill>
                <a:latin typeface="+mn-lt"/>
              </a:endParaRPr>
            </a:p>
          </p:txBody>
        </p:sp>
        <p:cxnSp>
          <p:nvCxnSpPr>
            <p:cNvPr id="27" name="Přímá spojovací čára 26"/>
            <p:cNvCxnSpPr/>
            <p:nvPr/>
          </p:nvCxnSpPr>
          <p:spPr>
            <a:xfrm>
              <a:off x="6948264" y="2708920"/>
              <a:ext cx="28803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Přímá spojovací čára 30"/>
            <p:cNvCxnSpPr/>
            <p:nvPr/>
          </p:nvCxnSpPr>
          <p:spPr>
            <a:xfrm>
              <a:off x="7331356" y="2708920"/>
              <a:ext cx="28803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77842" name="Object 18"/>
          <p:cNvGraphicFramePr>
            <a:graphicFrameLocks noChangeAspect="1"/>
          </p:cNvGraphicFramePr>
          <p:nvPr/>
        </p:nvGraphicFramePr>
        <p:xfrm>
          <a:off x="3707904" y="2996952"/>
          <a:ext cx="1512887" cy="503237"/>
        </p:xfrm>
        <a:graphic>
          <a:graphicData uri="http://schemas.openxmlformats.org/presentationml/2006/ole">
            <mc:AlternateContent xmlns:mc="http://schemas.openxmlformats.org/markup-compatibility/2006">
              <mc:Choice xmlns:v="urn:schemas-microsoft-com:vml" Requires="v">
                <p:oleObj spid="_x0000_s435089" name="Equation" r:id="rId8" imgW="685800" imgH="228600" progId="Equation.3">
                  <p:embed/>
                </p:oleObj>
              </mc:Choice>
              <mc:Fallback>
                <p:oleObj name="Equation" r:id="rId8" imgW="685800" imgH="228600" progId="Equation.3">
                  <p:embed/>
                  <p:pic>
                    <p:nvPicPr>
                      <p:cNvPr id="0" name="Picture 310"/>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3707904" y="2996952"/>
                        <a:ext cx="1512887" cy="50323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63" name="Object 13"/>
          <p:cNvGraphicFramePr>
            <a:graphicFrameLocks noChangeAspect="1"/>
          </p:cNvGraphicFramePr>
          <p:nvPr/>
        </p:nvGraphicFramePr>
        <p:xfrm>
          <a:off x="944563" y="4292600"/>
          <a:ext cx="7319962" cy="560388"/>
        </p:xfrm>
        <a:graphic>
          <a:graphicData uri="http://schemas.openxmlformats.org/presentationml/2006/ole">
            <mc:AlternateContent xmlns:mc="http://schemas.openxmlformats.org/markup-compatibility/2006">
              <mc:Choice xmlns:v="urn:schemas-microsoft-com:vml" Requires="v">
                <p:oleObj spid="_x0000_s435090" name="Equation" r:id="rId10" imgW="3314700" imgH="254000" progId="Equation.3">
                  <p:embed/>
                </p:oleObj>
              </mc:Choice>
              <mc:Fallback>
                <p:oleObj name="Equation" r:id="rId10" imgW="3314700" imgH="254000" progId="Equation.3">
                  <p:embed/>
                  <p:pic>
                    <p:nvPicPr>
                      <p:cNvPr id="0" name="Picture 311"/>
                      <p:cNvPicPr>
                        <a:picLocks noChangeAspect="1" noChangeArrowheads="1"/>
                      </p:cNvPicPr>
                      <p:nvPr/>
                    </p:nvPicPr>
                    <p:blipFill>
                      <a:blip r:embed="rId11">
                        <a:lum bright="20000"/>
                        <a:extLst>
                          <a:ext uri="{28A0092B-C50C-407E-A947-70E740481C1C}">
                            <a14:useLocalDpi xmlns:a14="http://schemas.microsoft.com/office/drawing/2010/main" val="0"/>
                          </a:ext>
                        </a:extLst>
                      </a:blip>
                      <a:srcRect/>
                      <a:stretch>
                        <a:fillRect/>
                      </a:stretch>
                    </p:blipFill>
                    <p:spPr bwMode="auto">
                      <a:xfrm>
                        <a:off x="944563" y="4292600"/>
                        <a:ext cx="7319962" cy="56038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71" name="Přímá spojovací čára 70"/>
          <p:cNvCxnSpPr/>
          <p:nvPr/>
        </p:nvCxnSpPr>
        <p:spPr>
          <a:xfrm flipH="1">
            <a:off x="1612670" y="4777047"/>
            <a:ext cx="554181" cy="6428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Přímá spojovací čára 71"/>
          <p:cNvCxnSpPr/>
          <p:nvPr/>
        </p:nvCxnSpPr>
        <p:spPr>
          <a:xfrm>
            <a:off x="7884368" y="4694408"/>
            <a:ext cx="72008" cy="57606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Přímá spojovací čára 79"/>
          <p:cNvCxnSpPr/>
          <p:nvPr/>
        </p:nvCxnSpPr>
        <p:spPr>
          <a:xfrm flipH="1">
            <a:off x="3707904" y="4797152"/>
            <a:ext cx="576064" cy="129614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Přímá spojovací čára 81"/>
          <p:cNvCxnSpPr/>
          <p:nvPr/>
        </p:nvCxnSpPr>
        <p:spPr>
          <a:xfrm>
            <a:off x="5436096" y="4797152"/>
            <a:ext cx="504056" cy="129614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9" name="Skupina 128"/>
          <p:cNvGrpSpPr/>
          <p:nvPr/>
        </p:nvGrpSpPr>
        <p:grpSpPr>
          <a:xfrm>
            <a:off x="6028040" y="4725144"/>
            <a:ext cx="1904036" cy="1034292"/>
            <a:chOff x="6028040" y="4725144"/>
            <a:chExt cx="1904036" cy="1034292"/>
          </a:xfrm>
        </p:grpSpPr>
        <p:cxnSp>
          <p:nvCxnSpPr>
            <p:cNvPr id="78" name="Přímá spojovací čára 77"/>
            <p:cNvCxnSpPr/>
            <p:nvPr/>
          </p:nvCxnSpPr>
          <p:spPr>
            <a:xfrm>
              <a:off x="6918690" y="4919958"/>
              <a:ext cx="39616" cy="67338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Pravá složená závorka 86"/>
            <p:cNvSpPr/>
            <p:nvPr/>
          </p:nvSpPr>
          <p:spPr>
            <a:xfrm rot="16200000" flipH="1">
              <a:off x="6843675" y="4037645"/>
              <a:ext cx="137169" cy="1512168"/>
            </a:xfrm>
            <a:prstGeom prst="rightBrace">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Pravá složená závorka 89"/>
            <p:cNvSpPr/>
            <p:nvPr/>
          </p:nvSpPr>
          <p:spPr>
            <a:xfrm rot="14941878">
              <a:off x="6919274" y="4746635"/>
              <a:ext cx="121567" cy="1904036"/>
            </a:xfrm>
            <a:prstGeom prst="rightBrace">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 name="Skupina 126"/>
          <p:cNvGrpSpPr/>
          <p:nvPr/>
        </p:nvGrpSpPr>
        <p:grpSpPr>
          <a:xfrm>
            <a:off x="1622089" y="4725146"/>
            <a:ext cx="2157825" cy="1117558"/>
            <a:chOff x="1622089" y="4725146"/>
            <a:chExt cx="2157825" cy="1117558"/>
          </a:xfrm>
        </p:grpSpPr>
        <p:cxnSp>
          <p:nvCxnSpPr>
            <p:cNvPr id="105" name="Přímá spojovací čára 104"/>
            <p:cNvCxnSpPr/>
            <p:nvPr/>
          </p:nvCxnSpPr>
          <p:spPr>
            <a:xfrm flipH="1">
              <a:off x="2644910" y="4899635"/>
              <a:ext cx="491452" cy="8041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6" name="Pravá složená závorka 105"/>
            <p:cNvSpPr/>
            <p:nvPr/>
          </p:nvSpPr>
          <p:spPr>
            <a:xfrm rot="16200000" flipH="1">
              <a:off x="3064746" y="4147148"/>
              <a:ext cx="137169" cy="1293166"/>
            </a:xfrm>
            <a:prstGeom prst="rightBrace">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Pravá složená závorka 106"/>
            <p:cNvSpPr/>
            <p:nvPr/>
          </p:nvSpPr>
          <p:spPr>
            <a:xfrm rot="17153731">
              <a:off x="2556752" y="4786474"/>
              <a:ext cx="121567" cy="1990894"/>
            </a:xfrm>
            <a:prstGeom prst="rightBrace">
              <a:avLst/>
            </a:pr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 name="Skupina 121"/>
          <p:cNvGrpSpPr/>
          <p:nvPr/>
        </p:nvGrpSpPr>
        <p:grpSpPr>
          <a:xfrm>
            <a:off x="3059832" y="3543540"/>
            <a:ext cx="2971800" cy="677548"/>
            <a:chOff x="3059832" y="3543540"/>
            <a:chExt cx="2971800" cy="677548"/>
          </a:xfrm>
        </p:grpSpPr>
        <p:graphicFrame>
          <p:nvGraphicFramePr>
            <p:cNvPr id="77843" name="Object 19"/>
            <p:cNvGraphicFramePr>
              <a:graphicFrameLocks noChangeAspect="1"/>
            </p:cNvGraphicFramePr>
            <p:nvPr/>
          </p:nvGraphicFramePr>
          <p:xfrm>
            <a:off x="3059832" y="3621335"/>
            <a:ext cx="2971800" cy="504825"/>
          </p:xfrm>
          <a:graphic>
            <a:graphicData uri="http://schemas.openxmlformats.org/presentationml/2006/ole">
              <mc:AlternateContent xmlns:mc="http://schemas.openxmlformats.org/markup-compatibility/2006">
                <mc:Choice xmlns:v="urn:schemas-microsoft-com:vml" Requires="v">
                  <p:oleObj spid="_x0000_s435091" name="Equation" r:id="rId12" imgW="1346200" imgH="228600" progId="Equation.3">
                    <p:embed/>
                  </p:oleObj>
                </mc:Choice>
                <mc:Fallback>
                  <p:oleObj name="Equation" r:id="rId12" imgW="1346200" imgH="228600" progId="Equation.3">
                    <p:embed/>
                    <p:pic>
                      <p:nvPicPr>
                        <p:cNvPr id="0" name="Picture 312"/>
                        <p:cNvPicPr>
                          <a:picLocks noChangeAspect="1" noChangeArrowheads="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3059832" y="3621335"/>
                          <a:ext cx="2971800" cy="5048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114" name="Přímá spojovací čára 113"/>
            <p:cNvCxnSpPr/>
            <p:nvPr/>
          </p:nvCxnSpPr>
          <p:spPr>
            <a:xfrm>
              <a:off x="4139952" y="3543540"/>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Přímá spojovací čára 116"/>
            <p:cNvCxnSpPr/>
            <p:nvPr/>
          </p:nvCxnSpPr>
          <p:spPr>
            <a:xfrm>
              <a:off x="4139952" y="4221088"/>
              <a:ext cx="86409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7" name="Skupina 56"/>
          <p:cNvGrpSpPr/>
          <p:nvPr/>
        </p:nvGrpSpPr>
        <p:grpSpPr>
          <a:xfrm>
            <a:off x="914428" y="4956004"/>
            <a:ext cx="7561776" cy="1728959"/>
            <a:chOff x="914428" y="4956004"/>
            <a:chExt cx="7561776" cy="1728959"/>
          </a:xfrm>
        </p:grpSpPr>
        <p:sp>
          <p:nvSpPr>
            <p:cNvPr id="33" name="Sun 11"/>
            <p:cNvSpPr/>
            <p:nvPr/>
          </p:nvSpPr>
          <p:spPr>
            <a:xfrm rot="1134788">
              <a:off x="914428" y="4956004"/>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grpSp>
          <p:nvGrpSpPr>
            <p:cNvPr id="34" name="Group 15"/>
            <p:cNvGrpSpPr/>
            <p:nvPr/>
          </p:nvGrpSpPr>
          <p:grpSpPr>
            <a:xfrm rot="6483402">
              <a:off x="8121880" y="5014669"/>
              <a:ext cx="410270" cy="298378"/>
              <a:chOff x="3192789" y="1005143"/>
              <a:chExt cx="785815" cy="571503"/>
            </a:xfrm>
          </p:grpSpPr>
          <p:sp>
            <p:nvSpPr>
              <p:cNvPr id="35" name="Isosceles Triangle 16"/>
              <p:cNvSpPr/>
              <p:nvPr/>
            </p:nvSpPr>
            <p:spPr>
              <a:xfrm rot="18039103">
                <a:off x="3299945" y="897987"/>
                <a:ext cx="571503" cy="78581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sp>
            <p:nvSpPr>
              <p:cNvPr id="36" name="Rectangle 17"/>
              <p:cNvSpPr/>
              <p:nvPr/>
            </p:nvSpPr>
            <p:spPr>
              <a:xfrm rot="1836285">
                <a:off x="3220084" y="1020162"/>
                <a:ext cx="373079" cy="33197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p>
            </p:txBody>
          </p:sp>
        </p:grpSp>
        <p:cxnSp>
          <p:nvCxnSpPr>
            <p:cNvPr id="37" name="Straight Arrow Connector 9"/>
            <p:cNvCxnSpPr>
              <a:stCxn id="40" idx="3"/>
              <a:endCxn id="43" idx="7"/>
            </p:cNvCxnSpPr>
            <p:nvPr/>
          </p:nvCxnSpPr>
          <p:spPr>
            <a:xfrm flipH="1">
              <a:off x="6066644" y="5446198"/>
              <a:ext cx="1893609" cy="712784"/>
            </a:xfrm>
            <a:prstGeom prst="straightConnector1">
              <a:avLst/>
            </a:prstGeom>
            <a:ln w="12700">
              <a:solidFill>
                <a:schemeClr val="tx1">
                  <a:lumMod val="65000"/>
                  <a:lumOff val="35000"/>
                </a:schemeClr>
              </a:solidFill>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13"/>
            <p:cNvCxnSpPr>
              <a:stCxn id="41" idx="1"/>
              <a:endCxn id="39" idx="5"/>
            </p:cNvCxnSpPr>
            <p:nvPr/>
          </p:nvCxnSpPr>
          <p:spPr>
            <a:xfrm flipH="1" flipV="1">
              <a:off x="1589996" y="5578509"/>
              <a:ext cx="2034508" cy="580473"/>
            </a:xfrm>
            <a:prstGeom prst="straightConnector1">
              <a:avLst/>
            </a:prstGeom>
            <a:ln w="12700">
              <a:solidFill>
                <a:schemeClr val="tx1">
                  <a:lumMod val="65000"/>
                  <a:lumOff val="35000"/>
                </a:schemeClr>
              </a:solidFill>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9" name="Oval 14"/>
            <p:cNvSpPr/>
            <p:nvPr/>
          </p:nvSpPr>
          <p:spPr>
            <a:xfrm>
              <a:off x="1478858" y="546737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0" name="Oval 10"/>
            <p:cNvSpPr/>
            <p:nvPr/>
          </p:nvSpPr>
          <p:spPr>
            <a:xfrm>
              <a:off x="7941185" y="5335062"/>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1" name="Oval 19"/>
            <p:cNvSpPr/>
            <p:nvPr/>
          </p:nvSpPr>
          <p:spPr>
            <a:xfrm>
              <a:off x="3605436" y="6139914"/>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2" name="Straight Arrow Connector 12"/>
            <p:cNvCxnSpPr>
              <a:endCxn id="41" idx="6"/>
            </p:cNvCxnSpPr>
            <p:nvPr/>
          </p:nvCxnSpPr>
          <p:spPr>
            <a:xfrm flipH="1">
              <a:off x="3735642" y="6205016"/>
              <a:ext cx="404310" cy="0"/>
            </a:xfrm>
            <a:prstGeom prst="straightConnector1">
              <a:avLst/>
            </a:prstGeom>
            <a:ln w="12700">
              <a:solidFill>
                <a:schemeClr val="tx1">
                  <a:lumMod val="65000"/>
                  <a:lumOff val="35000"/>
                </a:schemeClr>
              </a:solidFill>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3" name="Oval 18"/>
            <p:cNvSpPr/>
            <p:nvPr/>
          </p:nvSpPr>
          <p:spPr>
            <a:xfrm>
              <a:off x="5955506" y="6139914"/>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aphicFrame>
          <p:nvGraphicFramePr>
            <p:cNvPr id="44" name="Object 2"/>
            <p:cNvGraphicFramePr>
              <a:graphicFrameLocks noChangeAspect="1"/>
            </p:cNvGraphicFramePr>
            <p:nvPr/>
          </p:nvGraphicFramePr>
          <p:xfrm>
            <a:off x="1284685" y="5467770"/>
            <a:ext cx="411162" cy="568325"/>
          </p:xfrm>
          <a:graphic>
            <a:graphicData uri="http://schemas.openxmlformats.org/presentationml/2006/ole">
              <mc:AlternateContent xmlns:mc="http://schemas.openxmlformats.org/markup-compatibility/2006">
                <mc:Choice xmlns:v="urn:schemas-microsoft-com:vml" Requires="v">
                  <p:oleObj spid="_x0000_s435092" name="Rovnice" r:id="rId14" imgW="165028" imgH="228501" progId="Equation.3">
                    <p:embed/>
                  </p:oleObj>
                </mc:Choice>
                <mc:Fallback>
                  <p:oleObj name="Rovnice" r:id="rId14" imgW="165028" imgH="228501" progId="Equation.3">
                    <p:embed/>
                    <p:pic>
                      <p:nvPicPr>
                        <p:cNvPr id="0" name="Picture 313"/>
                        <p:cNvPicPr>
                          <a:picLocks noChangeAspect="1" noChangeArrowheads="1"/>
                        </p:cNvPicPr>
                        <p:nvPr/>
                      </p:nvPicPr>
                      <p:blipFill>
                        <a:blip r:embed="rId15">
                          <a:lum bright="20000"/>
                          <a:extLst>
                            <a:ext uri="{28A0092B-C50C-407E-A947-70E740481C1C}">
                              <a14:useLocalDpi xmlns:a14="http://schemas.microsoft.com/office/drawing/2010/main" val="0"/>
                            </a:ext>
                          </a:extLst>
                        </a:blip>
                        <a:srcRect/>
                        <a:stretch>
                          <a:fillRect/>
                        </a:stretch>
                      </p:blipFill>
                      <p:spPr bwMode="auto">
                        <a:xfrm>
                          <a:off x="1284685" y="5467770"/>
                          <a:ext cx="41116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5" name="Object 3"/>
            <p:cNvGraphicFramePr>
              <a:graphicFrameLocks noChangeAspect="1"/>
            </p:cNvGraphicFramePr>
            <p:nvPr/>
          </p:nvGraphicFramePr>
          <p:xfrm>
            <a:off x="3419872" y="6132785"/>
            <a:ext cx="381000" cy="536575"/>
          </p:xfrm>
          <a:graphic>
            <a:graphicData uri="http://schemas.openxmlformats.org/presentationml/2006/ole">
              <mc:AlternateContent xmlns:mc="http://schemas.openxmlformats.org/markup-compatibility/2006">
                <mc:Choice xmlns:v="urn:schemas-microsoft-com:vml" Requires="v">
                  <p:oleObj spid="_x0000_s435093" name="Rovnice" r:id="rId16" imgW="152268" imgH="215713" progId="Equation.3">
                    <p:embed/>
                  </p:oleObj>
                </mc:Choice>
                <mc:Fallback>
                  <p:oleObj name="Rovnice" r:id="rId16" imgW="152268" imgH="215713" progId="Equation.3">
                    <p:embed/>
                    <p:pic>
                      <p:nvPicPr>
                        <p:cNvPr id="0" name="Picture 314"/>
                        <p:cNvPicPr>
                          <a:picLocks noChangeAspect="1" noChangeArrowheads="1"/>
                        </p:cNvPicPr>
                        <p:nvPr/>
                      </p:nvPicPr>
                      <p:blipFill>
                        <a:blip r:embed="rId17">
                          <a:lum bright="20000"/>
                          <a:extLst>
                            <a:ext uri="{28A0092B-C50C-407E-A947-70E740481C1C}">
                              <a14:useLocalDpi xmlns:a14="http://schemas.microsoft.com/office/drawing/2010/main" val="0"/>
                            </a:ext>
                          </a:extLst>
                        </a:blip>
                        <a:srcRect/>
                        <a:stretch>
                          <a:fillRect/>
                        </a:stretch>
                      </p:blipFill>
                      <p:spPr bwMode="auto">
                        <a:xfrm>
                          <a:off x="3419872" y="6132785"/>
                          <a:ext cx="381000" cy="5365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6" name="Object 4"/>
            <p:cNvGraphicFramePr>
              <a:graphicFrameLocks noChangeAspect="1"/>
            </p:cNvGraphicFramePr>
            <p:nvPr/>
          </p:nvGraphicFramePr>
          <p:xfrm>
            <a:off x="5691188" y="6116638"/>
            <a:ext cx="631825" cy="568325"/>
          </p:xfrm>
          <a:graphic>
            <a:graphicData uri="http://schemas.openxmlformats.org/presentationml/2006/ole">
              <mc:AlternateContent xmlns:mc="http://schemas.openxmlformats.org/markup-compatibility/2006">
                <mc:Choice xmlns:v="urn:schemas-microsoft-com:vml" Requires="v">
                  <p:oleObj spid="_x0000_s435094" name="Equation" r:id="rId18" imgW="253890" imgH="228501" progId="Equation.3">
                    <p:embed/>
                  </p:oleObj>
                </mc:Choice>
                <mc:Fallback>
                  <p:oleObj name="Equation" r:id="rId18" imgW="253890" imgH="228501" progId="Equation.3">
                    <p:embed/>
                    <p:pic>
                      <p:nvPicPr>
                        <p:cNvPr id="0" name="Picture 315"/>
                        <p:cNvPicPr>
                          <a:picLocks noChangeAspect="1" noChangeArrowheads="1"/>
                        </p:cNvPicPr>
                        <p:nvPr/>
                      </p:nvPicPr>
                      <p:blipFill>
                        <a:blip r:embed="rId19">
                          <a:lum bright="20000"/>
                          <a:extLst>
                            <a:ext uri="{28A0092B-C50C-407E-A947-70E740481C1C}">
                              <a14:useLocalDpi xmlns:a14="http://schemas.microsoft.com/office/drawing/2010/main" val="0"/>
                            </a:ext>
                          </a:extLst>
                        </a:blip>
                        <a:srcRect/>
                        <a:stretch>
                          <a:fillRect/>
                        </a:stretch>
                      </p:blipFill>
                      <p:spPr bwMode="auto">
                        <a:xfrm>
                          <a:off x="5691188" y="6116638"/>
                          <a:ext cx="631825"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graphicFrame>
          <p:nvGraphicFramePr>
            <p:cNvPr id="47" name="Object 5"/>
            <p:cNvGraphicFramePr>
              <a:graphicFrameLocks noChangeAspect="1"/>
            </p:cNvGraphicFramePr>
            <p:nvPr/>
          </p:nvGraphicFramePr>
          <p:xfrm>
            <a:off x="7866063" y="5389563"/>
            <a:ext cx="442912" cy="568325"/>
          </p:xfrm>
          <a:graphic>
            <a:graphicData uri="http://schemas.openxmlformats.org/presentationml/2006/ole">
              <mc:AlternateContent xmlns:mc="http://schemas.openxmlformats.org/markup-compatibility/2006">
                <mc:Choice xmlns:v="urn:schemas-microsoft-com:vml" Requires="v">
                  <p:oleObj spid="_x0000_s435095" name="Equation" r:id="rId20" imgW="177646" imgH="228402" progId="Equation.3">
                    <p:embed/>
                  </p:oleObj>
                </mc:Choice>
                <mc:Fallback>
                  <p:oleObj name="Equation" r:id="rId20" imgW="177646" imgH="228402" progId="Equation.3">
                    <p:embed/>
                    <p:pic>
                      <p:nvPicPr>
                        <p:cNvPr id="0" name="Picture 316"/>
                        <p:cNvPicPr>
                          <a:picLocks noChangeAspect="1" noChangeArrowheads="1"/>
                        </p:cNvPicPr>
                        <p:nvPr/>
                      </p:nvPicPr>
                      <p:blipFill>
                        <a:blip r:embed="rId21">
                          <a:lum bright="20000"/>
                          <a:extLst>
                            <a:ext uri="{28A0092B-C50C-407E-A947-70E740481C1C}">
                              <a14:useLocalDpi xmlns:a14="http://schemas.microsoft.com/office/drawing/2010/main" val="0"/>
                            </a:ext>
                          </a:extLst>
                        </a:blip>
                        <a:srcRect/>
                        <a:stretch>
                          <a:fillRect/>
                        </a:stretch>
                      </p:blipFill>
                      <p:spPr bwMode="auto">
                        <a:xfrm>
                          <a:off x="7866063" y="5389563"/>
                          <a:ext cx="442912" cy="5683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cxnSp>
          <p:nvCxnSpPr>
            <p:cNvPr id="58" name="Straight Arrow Connector 12"/>
            <p:cNvCxnSpPr/>
            <p:nvPr/>
          </p:nvCxnSpPr>
          <p:spPr>
            <a:xfrm flipH="1">
              <a:off x="4283968" y="6207131"/>
              <a:ext cx="1152128" cy="0"/>
            </a:xfrm>
            <a:prstGeom prst="straightConnector1">
              <a:avLst/>
            </a:prstGeom>
            <a:ln w="38100">
              <a:solidFill>
                <a:schemeClr val="tx1">
                  <a:lumMod val="65000"/>
                  <a:lumOff val="35000"/>
                </a:schemeClr>
              </a:solidFill>
              <a:prstDash val="sysDot"/>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12"/>
            <p:cNvCxnSpPr/>
            <p:nvPr/>
          </p:nvCxnSpPr>
          <p:spPr>
            <a:xfrm flipH="1">
              <a:off x="5580112" y="6206865"/>
              <a:ext cx="359388" cy="0"/>
            </a:xfrm>
            <a:prstGeom prst="straightConnector1">
              <a:avLst/>
            </a:prstGeom>
            <a:ln w="12700">
              <a:solidFill>
                <a:schemeClr val="tx1">
                  <a:lumMod val="65000"/>
                  <a:lumOff val="35000"/>
                </a:schemeClr>
              </a:solidFill>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pPr>
              <a:defRPr/>
            </a:pPr>
            <a:r>
              <a:rPr lang="en-US" altLang="en-US" dirty="0" smtClean="0"/>
              <a:t>PG III (NPGR010) - J. </a:t>
            </a:r>
            <a:r>
              <a:rPr lang="en-US" altLang="en-US" dirty="0" err="1" smtClean="0"/>
              <a:t>Křivánek</a:t>
            </a:r>
            <a:r>
              <a:rPr lang="en-US" altLang="en-US" dirty="0" smtClean="0"/>
              <a:t> 2014</a:t>
            </a:r>
            <a:endParaRPr lang="en-US" altLang="en-US" dirty="0"/>
          </a:p>
        </p:txBody>
      </p:sp>
    </p:spTree>
    <p:extLst>
      <p:ext uri="{BB962C8B-B14F-4D97-AF65-F5344CB8AC3E}">
        <p14:creationId xmlns:p14="http://schemas.microsoft.com/office/powerpoint/2010/main" val="453757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42"/>
                                        </p:tgtEl>
                                        <p:attrNameLst>
                                          <p:attrName>style.visibility</p:attrName>
                                        </p:attrNameLst>
                                      </p:cBhvr>
                                      <p:to>
                                        <p:strVal val="visible"/>
                                      </p:to>
                                    </p:set>
                                    <p:animEffect transition="in" filter="fade">
                                      <p:cBhvr>
                                        <p:cTn id="7" dur="500"/>
                                        <p:tgtEl>
                                          <p:spTgt spid="778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par>
                                <p:cTn id="22" presetID="10" presetClass="entr" presetSubtype="0" fill="hold"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500"/>
                                        <p:tgtEl>
                                          <p:spTgt spid="80"/>
                                        </p:tgtEl>
                                      </p:cBhvr>
                                    </p:animEffect>
                                  </p:childTnLst>
                                </p:cTn>
                              </p:par>
                              <p:par>
                                <p:cTn id="30" presetID="10" presetClass="entr" presetSubtype="0"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7"/>
                                        </p:tgtEl>
                                        <p:attrNameLst>
                                          <p:attrName>style.visibility</p:attrName>
                                        </p:attrNameLst>
                                      </p:cBhvr>
                                      <p:to>
                                        <p:strVal val="visible"/>
                                      </p:to>
                                    </p:set>
                                    <p:animEffect transition="in" filter="fade">
                                      <p:cBhvr>
                                        <p:cTn id="37" dur="500"/>
                                        <p:tgtEl>
                                          <p:spTgt spid="127"/>
                                        </p:tgtEl>
                                      </p:cBhvr>
                                    </p:animEffect>
                                  </p:childTnLst>
                                </p:cTn>
                              </p:par>
                              <p:par>
                                <p:cTn id="38" presetID="10" presetClass="entr" presetSubtype="0" fill="hold" nodeType="withEffect">
                                  <p:stCondLst>
                                    <p:cond delay="0"/>
                                  </p:stCondLst>
                                  <p:childTnLst>
                                    <p:set>
                                      <p:cBhvr>
                                        <p:cTn id="39" dur="1" fill="hold">
                                          <p:stCondLst>
                                            <p:cond delay="0"/>
                                          </p:stCondLst>
                                        </p:cTn>
                                        <p:tgtEl>
                                          <p:spTgt spid="129"/>
                                        </p:tgtEl>
                                        <p:attrNameLst>
                                          <p:attrName>style.visibility</p:attrName>
                                        </p:attrNameLst>
                                      </p:cBhvr>
                                      <p:to>
                                        <p:strVal val="visible"/>
                                      </p:to>
                                    </p:set>
                                    <p:animEffect transition="in" filter="fade">
                                      <p:cBhvr>
                                        <p:cTn id="40" dur="500"/>
                                        <p:tgtEl>
                                          <p:spTgt spid="1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9"/>
                                        </p:tgtEl>
                                        <p:attrNameLst>
                                          <p:attrName>style.visibility</p:attrName>
                                        </p:attrNameLst>
                                      </p:cBhvr>
                                      <p:to>
                                        <p:strVal val="visible"/>
                                      </p:to>
                                    </p:set>
                                    <p:animEffect transition="in" filter="fade">
                                      <p:cBhvr>
                                        <p:cTn id="45" dur="500"/>
                                        <p:tgtEl>
                                          <p:spTgt spid="1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2"/>
                                        </p:tgtEl>
                                        <p:attrNameLst>
                                          <p:attrName>style.visibility</p:attrName>
                                        </p:attrNameLst>
                                      </p:cBhvr>
                                      <p:to>
                                        <p:strVal val="visible"/>
                                      </p:to>
                                    </p:set>
                                    <p:animEffect transition="in" filter="fade">
                                      <p:cBhvr>
                                        <p:cTn id="50"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Summary</a:t>
            </a:r>
            <a:endParaRPr lang="cs-CZ" dirty="0"/>
          </a:p>
        </p:txBody>
      </p:sp>
      <p:sp>
        <p:nvSpPr>
          <p:cNvPr id="3" name="Zástupný symbol pro obsah 2"/>
          <p:cNvSpPr>
            <a:spLocks noGrp="1"/>
          </p:cNvSpPr>
          <p:nvPr>
            <p:ph idx="1"/>
          </p:nvPr>
        </p:nvSpPr>
        <p:spPr/>
        <p:txBody>
          <a:bodyPr/>
          <a:lstStyle/>
          <a:p>
            <a:r>
              <a:rPr lang="en-US" b="1" dirty="0" smtClean="0"/>
              <a:t>Algorithms </a:t>
            </a:r>
          </a:p>
          <a:p>
            <a:pPr lvl="1"/>
            <a:endParaRPr lang="en-US" dirty="0" smtClean="0"/>
          </a:p>
          <a:p>
            <a:pPr lvl="1"/>
            <a:r>
              <a:rPr lang="en-US" dirty="0" smtClean="0"/>
              <a:t>different path sampling techniques</a:t>
            </a:r>
          </a:p>
          <a:p>
            <a:pPr lvl="1"/>
            <a:endParaRPr lang="en-US" dirty="0" smtClean="0"/>
          </a:p>
          <a:p>
            <a:pPr lvl="1"/>
            <a:r>
              <a:rPr lang="en-US" smtClean="0"/>
              <a:t>different path PDF</a:t>
            </a:r>
            <a:endParaRPr lang="en-US" dirty="0" smtClean="0"/>
          </a:p>
          <a:p>
            <a:pPr lvl="1"/>
            <a:endParaRPr lang="en-US" dirty="0" smtClean="0"/>
          </a:p>
        </p:txBody>
      </p:sp>
      <p:grpSp>
        <p:nvGrpSpPr>
          <p:cNvPr id="5" name="Skupina 26"/>
          <p:cNvGrpSpPr/>
          <p:nvPr/>
        </p:nvGrpSpPr>
        <p:grpSpPr>
          <a:xfrm>
            <a:off x="4139952" y="2924944"/>
            <a:ext cx="4310136" cy="3164282"/>
            <a:chOff x="2565071" y="2161455"/>
            <a:chExt cx="5885019" cy="4320479"/>
          </a:xfrm>
        </p:grpSpPr>
        <p:grpSp>
          <p:nvGrpSpPr>
            <p:cNvPr id="6" name="Skupina 4"/>
            <p:cNvGrpSpPr/>
            <p:nvPr/>
          </p:nvGrpSpPr>
          <p:grpSpPr>
            <a:xfrm>
              <a:off x="4561657" y="2161455"/>
              <a:ext cx="3888433" cy="4320479"/>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11" name="Volný tvar 10"/>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Volný tvar 11"/>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Volný tvar 12"/>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Volný tvar 13"/>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Volný tvar 14"/>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Volný tvar 15"/>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565071" y="3549693"/>
              <a:ext cx="1199749" cy="123645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8" name="Volný tvar 7"/>
            <p:cNvSpPr/>
            <p:nvPr/>
          </p:nvSpPr>
          <p:spPr>
            <a:xfrm>
              <a:off x="3623941" y="2795236"/>
              <a:ext cx="4454148" cy="2935041"/>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Lst>
              <a:ahLst/>
              <a:cxnLst>
                <a:cxn ang="0">
                  <a:pos x="connsiteX0" y="connsiteY0"/>
                </a:cxn>
                <a:cxn ang="0">
                  <a:pos x="connsiteX1" y="connsiteY1"/>
                </a:cxn>
                <a:cxn ang="0">
                  <a:pos x="connsiteX2" y="connsiteY2"/>
                </a:cxn>
                <a:cxn ang="0">
                  <a:pos x="connsiteX3" y="connsiteY3"/>
                </a:cxn>
              </a:cxnLst>
              <a:rect l="l" t="t" r="r" b="b"/>
              <a:pathLst>
                <a:path w="4454147" h="2935041">
                  <a:moveTo>
                    <a:pt x="0" y="1563589"/>
                  </a:moveTo>
                  <a:lnTo>
                    <a:pt x="2438505" y="2935041"/>
                  </a:lnTo>
                  <a:lnTo>
                    <a:pt x="4454147" y="1278116"/>
                  </a:lnTo>
                  <a:lnTo>
                    <a:pt x="3293531"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Volný tvar 8"/>
            <p:cNvSpPr/>
            <p:nvPr/>
          </p:nvSpPr>
          <p:spPr>
            <a:xfrm>
              <a:off x="3635897" y="2708919"/>
              <a:ext cx="3096344" cy="3384376"/>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2015642"/>
                <a:gd name="connsiteY0" fmla="*/ 2935041 h 2935041"/>
                <a:gd name="connsiteX1" fmla="*/ 2015642 w 2015642"/>
                <a:gd name="connsiteY1" fmla="*/ 1278116 h 2935041"/>
                <a:gd name="connsiteX2" fmla="*/ 855026 w 2015642"/>
                <a:gd name="connsiteY2" fmla="*/ 0 h 2935041"/>
                <a:gd name="connsiteX0" fmla="*/ 0 w 5051792"/>
                <a:gd name="connsiteY0" fmla="*/ 1104282 h 1278116"/>
                <a:gd name="connsiteX1" fmla="*/ 5051792 w 5051792"/>
                <a:gd name="connsiteY1" fmla="*/ 1278116 h 1278116"/>
                <a:gd name="connsiteX2" fmla="*/ 3891176 w 5051792"/>
                <a:gd name="connsiteY2" fmla="*/ 0 h 1278116"/>
                <a:gd name="connsiteX0" fmla="*/ 0 w 4176464"/>
                <a:gd name="connsiteY0" fmla="*/ 1104282 h 2904482"/>
                <a:gd name="connsiteX1" fmla="*/ 4176464 w 4176464"/>
                <a:gd name="connsiteY1" fmla="*/ 2904482 h 2904482"/>
                <a:gd name="connsiteX2" fmla="*/ 3891176 w 4176464"/>
                <a:gd name="connsiteY2" fmla="*/ 0 h 2904482"/>
                <a:gd name="connsiteX0" fmla="*/ 0 w 4176464"/>
                <a:gd name="connsiteY0" fmla="*/ 1800200 h 3600400"/>
                <a:gd name="connsiteX1" fmla="*/ 4176464 w 4176464"/>
                <a:gd name="connsiteY1" fmla="*/ 3600400 h 3600400"/>
                <a:gd name="connsiteX2" fmla="*/ 3096344 w 4176464"/>
                <a:gd name="connsiteY2" fmla="*/ 0 h 3600400"/>
                <a:gd name="connsiteX0" fmla="*/ 0 w 3096344"/>
                <a:gd name="connsiteY0" fmla="*/ 1800200 h 3384376"/>
                <a:gd name="connsiteX1" fmla="*/ 2664296 w 3096344"/>
                <a:gd name="connsiteY1" fmla="*/ 3384376 h 3384376"/>
                <a:gd name="connsiteX2" fmla="*/ 3096344 w 3096344"/>
                <a:gd name="connsiteY2" fmla="*/ 0 h 3384376"/>
              </a:gdLst>
              <a:ahLst/>
              <a:cxnLst>
                <a:cxn ang="0">
                  <a:pos x="connsiteX0" y="connsiteY0"/>
                </a:cxn>
                <a:cxn ang="0">
                  <a:pos x="connsiteX1" y="connsiteY1"/>
                </a:cxn>
                <a:cxn ang="0">
                  <a:pos x="connsiteX2" y="connsiteY2"/>
                </a:cxn>
              </a:cxnLst>
              <a:rect l="l" t="t" r="r" b="b"/>
              <a:pathLst>
                <a:path w="3096344" h="3384376">
                  <a:moveTo>
                    <a:pt x="0" y="1800200"/>
                  </a:moveTo>
                  <a:lnTo>
                    <a:pt x="2664296" y="3384376"/>
                  </a:lnTo>
                  <a:lnTo>
                    <a:pt x="3096344"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 name="Volný tvar 9"/>
            <p:cNvSpPr/>
            <p:nvPr/>
          </p:nvSpPr>
          <p:spPr>
            <a:xfrm>
              <a:off x="3635896" y="2708919"/>
              <a:ext cx="2736304" cy="1656184"/>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48003"/>
                <a:gd name="connsiteY0" fmla="*/ 1157592 h 3112851"/>
                <a:gd name="connsiteX1" fmla="*/ 3472774 w 5548003"/>
                <a:gd name="connsiteY1" fmla="*/ 3112851 h 3112851"/>
                <a:gd name="connsiteX2" fmla="*/ 5548003 w 5548003"/>
                <a:gd name="connsiteY2" fmla="*/ 1484985 h 3112851"/>
                <a:gd name="connsiteX3" fmla="*/ 4406629 w 5548003"/>
                <a:gd name="connsiteY3" fmla="*/ 0 h 3112851"/>
                <a:gd name="connsiteX4" fmla="*/ 4406629 w 5548003"/>
                <a:gd name="connsiteY4" fmla="*/ 0 h 3112851"/>
                <a:gd name="connsiteX5" fmla="*/ 4406629 w 5548003"/>
                <a:gd name="connsiteY5" fmla="*/ 0 h 3112851"/>
                <a:gd name="connsiteX0" fmla="*/ 0 w 5548003"/>
                <a:gd name="connsiteY0" fmla="*/ 1157592 h 3122473"/>
                <a:gd name="connsiteX1" fmla="*/ 3523160 w 5548003"/>
                <a:gd name="connsiteY1" fmla="*/ 3122473 h 3122473"/>
                <a:gd name="connsiteX2" fmla="*/ 5548003 w 5548003"/>
                <a:gd name="connsiteY2" fmla="*/ 1484985 h 3122473"/>
                <a:gd name="connsiteX3" fmla="*/ 4406629 w 5548003"/>
                <a:gd name="connsiteY3" fmla="*/ 0 h 3122473"/>
                <a:gd name="connsiteX4" fmla="*/ 4406629 w 5548003"/>
                <a:gd name="connsiteY4" fmla="*/ 0 h 3122473"/>
                <a:gd name="connsiteX5" fmla="*/ 4406629 w 5548003"/>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5" fmla="*/ 4406629 w 5525701"/>
                <a:gd name="connsiteY5" fmla="*/ 0 h 3122473"/>
                <a:gd name="connsiteX0" fmla="*/ 0 w 5525701"/>
                <a:gd name="connsiteY0" fmla="*/ 1157592 h 3122473"/>
                <a:gd name="connsiteX1" fmla="*/ 3523160 w 5525701"/>
                <a:gd name="connsiteY1" fmla="*/ 3122473 h 3122473"/>
                <a:gd name="connsiteX2" fmla="*/ 5525701 w 5525701"/>
                <a:gd name="connsiteY2" fmla="*/ 1481268 h 3122473"/>
                <a:gd name="connsiteX3" fmla="*/ 4406629 w 5525701"/>
                <a:gd name="connsiteY3" fmla="*/ 0 h 3122473"/>
                <a:gd name="connsiteX4" fmla="*/ 4406629 w 5525701"/>
                <a:gd name="connsiteY4" fmla="*/ 0 h 3122473"/>
                <a:gd name="connsiteX0" fmla="*/ 0 w 5525701"/>
                <a:gd name="connsiteY0" fmla="*/ 1256783 h 3221664"/>
                <a:gd name="connsiteX1" fmla="*/ 3523160 w 5525701"/>
                <a:gd name="connsiteY1" fmla="*/ 3221664 h 3221664"/>
                <a:gd name="connsiteX2" fmla="*/ 5525701 w 5525701"/>
                <a:gd name="connsiteY2" fmla="*/ 1580459 h 3221664"/>
                <a:gd name="connsiteX3" fmla="*/ 4406629 w 5525701"/>
                <a:gd name="connsiteY3" fmla="*/ 99191 h 3221664"/>
                <a:gd name="connsiteX4" fmla="*/ 4035836 w 5525701"/>
                <a:gd name="connsiteY4" fmla="*/ 0 h 3221664"/>
                <a:gd name="connsiteX0" fmla="*/ 0 w 5525701"/>
                <a:gd name="connsiteY0" fmla="*/ 1256783 h 3221664"/>
                <a:gd name="connsiteX1" fmla="*/ 3523160 w 5525701"/>
                <a:gd name="connsiteY1" fmla="*/ 3221664 h 3221664"/>
                <a:gd name="connsiteX2" fmla="*/ 5525701 w 5525701"/>
                <a:gd name="connsiteY2" fmla="*/ 1580459 h 3221664"/>
                <a:gd name="connsiteX3" fmla="*/ 4179852 w 5525701"/>
                <a:gd name="connsiteY3" fmla="*/ 432048 h 3221664"/>
                <a:gd name="connsiteX4" fmla="*/ 4035836 w 5525701"/>
                <a:gd name="connsiteY4" fmla="*/ 0 h 3221664"/>
                <a:gd name="connsiteX0" fmla="*/ 0 w 5525701"/>
                <a:gd name="connsiteY0" fmla="*/ 824735 h 2789616"/>
                <a:gd name="connsiteX1" fmla="*/ 3523160 w 5525701"/>
                <a:gd name="connsiteY1" fmla="*/ 2789616 h 2789616"/>
                <a:gd name="connsiteX2" fmla="*/ 5525701 w 5525701"/>
                <a:gd name="connsiteY2" fmla="*/ 1148411 h 2789616"/>
                <a:gd name="connsiteX3" fmla="*/ 4179852 w 5525701"/>
                <a:gd name="connsiteY3" fmla="*/ 0 h 2789616"/>
                <a:gd name="connsiteX0" fmla="*/ 0 w 5525701"/>
                <a:gd name="connsiteY0" fmla="*/ 954440 h 2919321"/>
                <a:gd name="connsiteX1" fmla="*/ 3523160 w 5525701"/>
                <a:gd name="connsiteY1" fmla="*/ 2919321 h 2919321"/>
                <a:gd name="connsiteX2" fmla="*/ 5525701 w 5525701"/>
                <a:gd name="connsiteY2" fmla="*/ 1278116 h 2919321"/>
                <a:gd name="connsiteX3" fmla="*/ 4365085 w 5525701"/>
                <a:gd name="connsiteY3" fmla="*/ 0 h 2919321"/>
                <a:gd name="connsiteX0" fmla="*/ 0 w 5525701"/>
                <a:gd name="connsiteY0" fmla="*/ 954440 h 2966482"/>
                <a:gd name="connsiteX1" fmla="*/ 3504819 w 5525701"/>
                <a:gd name="connsiteY1" fmla="*/ 2966482 h 2966482"/>
                <a:gd name="connsiteX2" fmla="*/ 5525701 w 5525701"/>
                <a:gd name="connsiteY2" fmla="*/ 1278116 h 2966482"/>
                <a:gd name="connsiteX3" fmla="*/ 4365085 w 5525701"/>
                <a:gd name="connsiteY3" fmla="*/ 0 h 2966482"/>
                <a:gd name="connsiteX0" fmla="*/ 0 w 5525701"/>
                <a:gd name="connsiteY0" fmla="*/ 954440 h 2935041"/>
                <a:gd name="connsiteX1" fmla="*/ 3510059 w 5525701"/>
                <a:gd name="connsiteY1" fmla="*/ 2935041 h 2935041"/>
                <a:gd name="connsiteX2" fmla="*/ 5525701 w 5525701"/>
                <a:gd name="connsiteY2" fmla="*/ 1278116 h 2935041"/>
                <a:gd name="connsiteX3" fmla="*/ 4365085 w 5525701"/>
                <a:gd name="connsiteY3" fmla="*/ 0 h 2935041"/>
                <a:gd name="connsiteX0" fmla="*/ 0 w 3650105"/>
                <a:gd name="connsiteY0" fmla="*/ 1065810 h 2935041"/>
                <a:gd name="connsiteX1" fmla="*/ 1634463 w 3650105"/>
                <a:gd name="connsiteY1" fmla="*/ 2935041 h 2935041"/>
                <a:gd name="connsiteX2" fmla="*/ 3650105 w 3650105"/>
                <a:gd name="connsiteY2" fmla="*/ 1278116 h 2935041"/>
                <a:gd name="connsiteX3" fmla="*/ 2489489 w 3650105"/>
                <a:gd name="connsiteY3"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0 w 4415418"/>
                <a:gd name="connsiteY0" fmla="*/ 1602524 h 2935041"/>
                <a:gd name="connsiteX1" fmla="*/ 45233 w 4415418"/>
                <a:gd name="connsiteY1" fmla="*/ 2001914 h 2935041"/>
                <a:gd name="connsiteX2" fmla="*/ 2399776 w 4415418"/>
                <a:gd name="connsiteY2" fmla="*/ 2935041 h 2935041"/>
                <a:gd name="connsiteX3" fmla="*/ 4415418 w 4415418"/>
                <a:gd name="connsiteY3" fmla="*/ 1278116 h 2935041"/>
                <a:gd name="connsiteX4" fmla="*/ 3254802 w 4415418"/>
                <a:gd name="connsiteY4" fmla="*/ 0 h 2935041"/>
                <a:gd name="connsiteX0" fmla="*/ 0 w 4415418"/>
                <a:gd name="connsiteY0" fmla="*/ 1602524 h 2935041"/>
                <a:gd name="connsiteX1" fmla="*/ 2399776 w 4415418"/>
                <a:gd name="connsiteY1" fmla="*/ 2935041 h 2935041"/>
                <a:gd name="connsiteX2" fmla="*/ 4415418 w 4415418"/>
                <a:gd name="connsiteY2" fmla="*/ 1278116 h 2935041"/>
                <a:gd name="connsiteX3" fmla="*/ 3254802 w 4415418"/>
                <a:gd name="connsiteY3" fmla="*/ 0 h 2935041"/>
                <a:gd name="connsiteX0" fmla="*/ 170791 w 4586209"/>
                <a:gd name="connsiteY0" fmla="*/ 1602524 h 2935041"/>
                <a:gd name="connsiteX1" fmla="*/ 0 w 4586209"/>
                <a:gd name="connsiteY1" fmla="*/ 20019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586209"/>
                <a:gd name="connsiteY0" fmla="*/ 2001914 h 2935041"/>
                <a:gd name="connsiteX1" fmla="*/ 216025 w 4586209"/>
                <a:gd name="connsiteY1" fmla="*/ 1785890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151696 w 4586209"/>
                <a:gd name="connsiteY1" fmla="*/ 1577614 h 2935041"/>
                <a:gd name="connsiteX2" fmla="*/ 2570567 w 4586209"/>
                <a:gd name="connsiteY2" fmla="*/ 2935041 h 2935041"/>
                <a:gd name="connsiteX3" fmla="*/ 4586209 w 4586209"/>
                <a:gd name="connsiteY3" fmla="*/ 1278116 h 2935041"/>
                <a:gd name="connsiteX4" fmla="*/ 3425593 w 4586209"/>
                <a:gd name="connsiteY4" fmla="*/ 0 h 2935041"/>
                <a:gd name="connsiteX0" fmla="*/ 0 w 4586209"/>
                <a:gd name="connsiteY0" fmla="*/ 2001914 h 2935041"/>
                <a:gd name="connsiteX1" fmla="*/ 2570567 w 4586209"/>
                <a:gd name="connsiteY1" fmla="*/ 2935041 h 2935041"/>
                <a:gd name="connsiteX2" fmla="*/ 4586209 w 4586209"/>
                <a:gd name="connsiteY2" fmla="*/ 1278116 h 2935041"/>
                <a:gd name="connsiteX3" fmla="*/ 3425593 w 4586209"/>
                <a:gd name="connsiteY3" fmla="*/ 0 h 2935041"/>
                <a:gd name="connsiteX0" fmla="*/ 0 w 4658216"/>
                <a:gd name="connsiteY0" fmla="*/ 2217938 h 2935041"/>
                <a:gd name="connsiteX1" fmla="*/ 2642574 w 4658216"/>
                <a:gd name="connsiteY1" fmla="*/ 2935041 h 2935041"/>
                <a:gd name="connsiteX2" fmla="*/ 4658216 w 4658216"/>
                <a:gd name="connsiteY2" fmla="*/ 1278116 h 2935041"/>
                <a:gd name="connsiteX3" fmla="*/ 3497600 w 4658216"/>
                <a:gd name="connsiteY3" fmla="*/ 0 h 2935041"/>
                <a:gd name="connsiteX0" fmla="*/ 0 w 4454147"/>
                <a:gd name="connsiteY0" fmla="*/ 1563589 h 2935041"/>
                <a:gd name="connsiteX1" fmla="*/ 2438505 w 4454147"/>
                <a:gd name="connsiteY1" fmla="*/ 2935041 h 2935041"/>
                <a:gd name="connsiteX2" fmla="*/ 4454147 w 4454147"/>
                <a:gd name="connsiteY2" fmla="*/ 1278116 h 2935041"/>
                <a:gd name="connsiteX3" fmla="*/ 3293531 w 4454147"/>
                <a:gd name="connsiteY3" fmla="*/ 0 h 2935041"/>
                <a:gd name="connsiteX0" fmla="*/ 0 w 4454147"/>
                <a:gd name="connsiteY0" fmla="*/ 1563589 h 1563589"/>
                <a:gd name="connsiteX1" fmla="*/ 4454147 w 4454147"/>
                <a:gd name="connsiteY1" fmla="*/ 1278116 h 1563589"/>
                <a:gd name="connsiteX2" fmla="*/ 3293531 w 4454147"/>
                <a:gd name="connsiteY2" fmla="*/ 0 h 1563589"/>
                <a:gd name="connsiteX0" fmla="*/ 101972 w 4556119"/>
                <a:gd name="connsiteY0" fmla="*/ 1563589 h 2392040"/>
                <a:gd name="connsiteX1" fmla="*/ 0 w 4556119"/>
                <a:gd name="connsiteY1" fmla="*/ 2392040 h 2392040"/>
                <a:gd name="connsiteX2" fmla="*/ 4556119 w 4556119"/>
                <a:gd name="connsiteY2" fmla="*/ 1278116 h 2392040"/>
                <a:gd name="connsiteX3" fmla="*/ 3395503 w 4556119"/>
                <a:gd name="connsiteY3" fmla="*/ 0 h 2392040"/>
                <a:gd name="connsiteX0" fmla="*/ 0 w 4454147"/>
                <a:gd name="connsiteY0" fmla="*/ 1563589 h 1563589"/>
                <a:gd name="connsiteX1" fmla="*/ 2346299 w 4454147"/>
                <a:gd name="connsiteY1" fmla="*/ 1095897 h 1563589"/>
                <a:gd name="connsiteX2" fmla="*/ 4454147 w 4454147"/>
                <a:gd name="connsiteY2" fmla="*/ 1278116 h 1563589"/>
                <a:gd name="connsiteX3" fmla="*/ 3293531 w 4454147"/>
                <a:gd name="connsiteY3" fmla="*/ 0 h 1563589"/>
                <a:gd name="connsiteX0" fmla="*/ 0 w 5204191"/>
                <a:gd name="connsiteY0" fmla="*/ 735858 h 1278116"/>
                <a:gd name="connsiteX1" fmla="*/ 3096343 w 5204191"/>
                <a:gd name="connsiteY1" fmla="*/ 1095897 h 1278116"/>
                <a:gd name="connsiteX2" fmla="*/ 5204191 w 5204191"/>
                <a:gd name="connsiteY2" fmla="*/ 1278116 h 1278116"/>
                <a:gd name="connsiteX3" fmla="*/ 4043575 w 5204191"/>
                <a:gd name="connsiteY3" fmla="*/ 0 h 1278116"/>
                <a:gd name="connsiteX0" fmla="*/ 0 w 4043575"/>
                <a:gd name="connsiteY0" fmla="*/ 735858 h 1095897"/>
                <a:gd name="connsiteX1" fmla="*/ 3096343 w 4043575"/>
                <a:gd name="connsiteY1" fmla="*/ 1095897 h 1095897"/>
                <a:gd name="connsiteX2" fmla="*/ 1296144 w 4043575"/>
                <a:gd name="connsiteY2" fmla="*/ 15779 h 1095897"/>
                <a:gd name="connsiteX3" fmla="*/ 4043575 w 4043575"/>
                <a:gd name="connsiteY3" fmla="*/ 0 h 1095897"/>
                <a:gd name="connsiteX0" fmla="*/ 0 w 3096343"/>
                <a:gd name="connsiteY0" fmla="*/ 1584174 h 1944213"/>
                <a:gd name="connsiteX1" fmla="*/ 3096343 w 3096343"/>
                <a:gd name="connsiteY1" fmla="*/ 1944213 h 1944213"/>
                <a:gd name="connsiteX2" fmla="*/ 1296144 w 3096343"/>
                <a:gd name="connsiteY2" fmla="*/ 864095 h 1944213"/>
                <a:gd name="connsiteX3" fmla="*/ 2736303 w 3096343"/>
                <a:gd name="connsiteY3" fmla="*/ 0 h 1944213"/>
                <a:gd name="connsiteX0" fmla="*/ 0 w 3600399"/>
                <a:gd name="connsiteY0" fmla="*/ 1584174 h 1944215"/>
                <a:gd name="connsiteX1" fmla="*/ 3600399 w 3600399"/>
                <a:gd name="connsiteY1" fmla="*/ 1944215 h 1944215"/>
                <a:gd name="connsiteX2" fmla="*/ 1296144 w 3600399"/>
                <a:gd name="connsiteY2" fmla="*/ 864095 h 1944215"/>
                <a:gd name="connsiteX3" fmla="*/ 2736303 w 3600399"/>
                <a:gd name="connsiteY3" fmla="*/ 0 h 1944215"/>
                <a:gd name="connsiteX0" fmla="*/ 0 w 2736303"/>
                <a:gd name="connsiteY0" fmla="*/ 1584174 h 1656183"/>
                <a:gd name="connsiteX1" fmla="*/ 2520279 w 2736303"/>
                <a:gd name="connsiteY1" fmla="*/ 1656183 h 1656183"/>
                <a:gd name="connsiteX2" fmla="*/ 1296144 w 2736303"/>
                <a:gd name="connsiteY2" fmla="*/ 864095 h 1656183"/>
                <a:gd name="connsiteX3" fmla="*/ 2736303 w 2736303"/>
                <a:gd name="connsiteY3" fmla="*/ 0 h 1656183"/>
              </a:gdLst>
              <a:ahLst/>
              <a:cxnLst>
                <a:cxn ang="0">
                  <a:pos x="connsiteX0" y="connsiteY0"/>
                </a:cxn>
                <a:cxn ang="0">
                  <a:pos x="connsiteX1" y="connsiteY1"/>
                </a:cxn>
                <a:cxn ang="0">
                  <a:pos x="connsiteX2" y="connsiteY2"/>
                </a:cxn>
                <a:cxn ang="0">
                  <a:pos x="connsiteX3" y="connsiteY3"/>
                </a:cxn>
              </a:cxnLst>
              <a:rect l="l" t="t" r="r" b="b"/>
              <a:pathLst>
                <a:path w="2736303" h="1656183">
                  <a:moveTo>
                    <a:pt x="0" y="1584174"/>
                  </a:moveTo>
                  <a:lnTo>
                    <a:pt x="2520279" y="1656183"/>
                  </a:lnTo>
                  <a:lnTo>
                    <a:pt x="1296144" y="864095"/>
                  </a:lnTo>
                  <a:lnTo>
                    <a:pt x="2736303" y="0"/>
                  </a:lnTo>
                </a:path>
              </a:pathLst>
            </a:custGeom>
            <a:ln w="38100">
              <a:solidFill>
                <a:srgbClr val="FFCC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20" name="Zástupný symbol pro zápatí 19"/>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355462948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pPr>
              <a:defRPr/>
            </a:pPr>
            <a:r>
              <a:rPr lang="en-US" altLang="en-US" smtClean="0"/>
              <a:t>PG III (NPGR010) - J. Křivánek 2014</a:t>
            </a:r>
            <a:endParaRPr lang="en-US" altLang="en-US"/>
          </a:p>
        </p:txBody>
      </p:sp>
      <p:pic>
        <p:nvPicPr>
          <p:cNvPr id="601090" name="Picture 2" descr="http://corona-renderer.com/img/gallery/full/pilule.jpg"/>
          <p:cNvPicPr>
            <a:picLocks noChangeAspect="1" noChangeArrowheads="1"/>
          </p:cNvPicPr>
          <p:nvPr/>
        </p:nvPicPr>
        <p:blipFill>
          <a:blip r:embed="rId2" cstate="print"/>
          <a:srcRect/>
          <a:stretch>
            <a:fillRect/>
          </a:stretch>
        </p:blipFill>
        <p:spPr bwMode="auto">
          <a:xfrm>
            <a:off x="0" y="0"/>
            <a:ext cx="9144000" cy="9144000"/>
          </a:xfrm>
          <a:prstGeom prst="rect">
            <a:avLst/>
          </a:prstGeom>
          <a:noFill/>
        </p:spPr>
      </p:pic>
      <p:sp>
        <p:nvSpPr>
          <p:cNvPr id="8" name="TextovéPole 7"/>
          <p:cNvSpPr txBox="1"/>
          <p:nvPr/>
        </p:nvSpPr>
        <p:spPr>
          <a:xfrm>
            <a:off x="7596336" y="6444044"/>
            <a:ext cx="1547664" cy="369332"/>
          </a:xfrm>
          <a:prstGeom prst="rect">
            <a:avLst/>
          </a:prstGeom>
          <a:solidFill>
            <a:schemeClr val="bg1">
              <a:alpha val="17000"/>
            </a:schemeClr>
          </a:solidFill>
        </p:spPr>
        <p:txBody>
          <a:bodyPr wrap="square" rtlCol="0">
            <a:spAutoFit/>
          </a:bodyPr>
          <a:lstStyle/>
          <a:p>
            <a:r>
              <a:rPr lang="en-US" dirty="0" err="1" smtClean="0">
                <a:solidFill>
                  <a:schemeClr val="bg1"/>
                </a:solidFill>
                <a:latin typeface="+mj-lt"/>
              </a:rPr>
              <a:t>Ondra</a:t>
            </a:r>
            <a:r>
              <a:rPr lang="en-US" dirty="0" smtClean="0">
                <a:solidFill>
                  <a:schemeClr val="bg1"/>
                </a:solidFill>
                <a:latin typeface="+mj-lt"/>
              </a:rPr>
              <a:t> </a:t>
            </a:r>
            <a:r>
              <a:rPr lang="en-US" dirty="0" err="1" smtClean="0">
                <a:solidFill>
                  <a:schemeClr val="bg1"/>
                </a:solidFill>
                <a:latin typeface="+mj-lt"/>
              </a:rPr>
              <a:t>Karlík</a:t>
            </a:r>
            <a:endParaRPr lang="en-US" dirty="0" smtClean="0">
              <a:solidFill>
                <a:schemeClr val="bg1"/>
              </a:solidFill>
              <a:latin typeface="+mj-lt"/>
            </a:endParaRPr>
          </a:p>
        </p:txBody>
      </p:sp>
      <p:pic>
        <p:nvPicPr>
          <p:cNvPr id="9" name="Picture 2" descr="Corona Alpha fo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32" y="1273323"/>
            <a:ext cx="293370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0300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Why is the path integral view so useful?</a:t>
            </a:r>
            <a:endParaRPr lang="en-US" dirty="0"/>
          </a:p>
        </p:txBody>
      </p:sp>
      <p:sp>
        <p:nvSpPr>
          <p:cNvPr id="3" name="Zástupný symbol pro obsah 2"/>
          <p:cNvSpPr>
            <a:spLocks noGrp="1"/>
          </p:cNvSpPr>
          <p:nvPr>
            <p:ph idx="1"/>
          </p:nvPr>
        </p:nvSpPr>
        <p:spPr>
          <a:xfrm>
            <a:off x="457200" y="1600200"/>
            <a:ext cx="8686800" cy="4530725"/>
          </a:xfrm>
        </p:spPr>
        <p:txBody>
          <a:bodyPr/>
          <a:lstStyle/>
          <a:p>
            <a:endParaRPr lang="en-US" dirty="0" smtClean="0"/>
          </a:p>
          <a:p>
            <a:r>
              <a:rPr lang="en-US" dirty="0" smtClean="0"/>
              <a:t>Identify source of problems</a:t>
            </a:r>
          </a:p>
          <a:p>
            <a:pPr lvl="1"/>
            <a:endParaRPr lang="en-US" b="1" dirty="0" smtClean="0"/>
          </a:p>
          <a:p>
            <a:pPr lvl="1"/>
            <a:r>
              <a:rPr lang="en-US" b="1" dirty="0" smtClean="0"/>
              <a:t>High contribution paths</a:t>
            </a:r>
            <a:r>
              <a:rPr lang="en-US" dirty="0" smtClean="0"/>
              <a:t> sampled with </a:t>
            </a:r>
            <a:r>
              <a:rPr lang="en-US" b="1" dirty="0" smtClean="0"/>
              <a:t>low probability</a:t>
            </a:r>
          </a:p>
          <a:p>
            <a:pPr>
              <a:buNone/>
            </a:pPr>
            <a:endParaRPr lang="en-US" dirty="0" smtClean="0"/>
          </a:p>
          <a:p>
            <a:r>
              <a:rPr lang="en-US" dirty="0" smtClean="0"/>
              <a:t>Develop solutions</a:t>
            </a:r>
          </a:p>
          <a:p>
            <a:endParaRPr lang="en-US" b="1" dirty="0" smtClean="0"/>
          </a:p>
          <a:p>
            <a:pPr lvl="1"/>
            <a:r>
              <a:rPr lang="en-US" dirty="0" smtClean="0"/>
              <a:t>Advanced, global </a:t>
            </a:r>
            <a:r>
              <a:rPr lang="en-US" b="1" dirty="0" smtClean="0"/>
              <a:t>path sampling techniques</a:t>
            </a:r>
          </a:p>
          <a:p>
            <a:pPr lvl="1"/>
            <a:endParaRPr lang="en-US" b="1" dirty="0" smtClean="0"/>
          </a:p>
          <a:p>
            <a:pPr lvl="1"/>
            <a:r>
              <a:rPr lang="en-US" b="1" dirty="0" smtClean="0"/>
              <a:t>Combined</a:t>
            </a:r>
            <a:r>
              <a:rPr lang="en-US" dirty="0" smtClean="0"/>
              <a:t> path sampling techniques (MIS)</a:t>
            </a:r>
          </a:p>
        </p:txBody>
      </p:sp>
      <p:sp>
        <p:nvSpPr>
          <p:cNvPr id="8" name="Zástupný symbol pro zápatí 7"/>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205319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cs-CZ" b="1" dirty="0" smtClean="0"/>
              <a:t>Odvození integrálu přes prostor cest ze zobrazovací a měřicí rovnice</a:t>
            </a:r>
            <a:r>
              <a:rPr lang="cs-CZ" dirty="0" smtClean="0"/>
              <a:t> </a:t>
            </a:r>
            <a:endParaRPr lang="cs-CZ" dirty="0"/>
          </a:p>
        </p:txBody>
      </p:sp>
      <p:sp>
        <p:nvSpPr>
          <p:cNvPr id="7" name="Subtitle 6"/>
          <p:cNvSpPr>
            <a:spLocks noGrp="1"/>
          </p:cNvSpPr>
          <p:nvPr>
            <p:ph type="subTitle" idx="1"/>
          </p:nvPr>
        </p:nvSpPr>
        <p:spPr/>
        <p:txBody>
          <a:bodyPr/>
          <a:lstStyle/>
          <a:p>
            <a:endParaRPr lang="cs-CZ"/>
          </a:p>
        </p:txBody>
      </p:sp>
    </p:spTree>
    <p:extLst>
      <p:ext uri="{BB962C8B-B14F-4D97-AF65-F5344CB8AC3E}">
        <p14:creationId xmlns:p14="http://schemas.microsoft.com/office/powerpoint/2010/main" val="41238796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r>
              <a:rPr lang="cs-CZ" dirty="0" smtClean="0"/>
              <a:t>Eliminace směrů (pouze body na ploše)</a:t>
            </a:r>
          </a:p>
          <a:p>
            <a:endParaRPr lang="cs-CZ" dirty="0"/>
          </a:p>
          <a:p>
            <a:endParaRPr lang="cs-CZ" dirty="0" smtClean="0"/>
          </a:p>
          <a:p>
            <a:endParaRPr lang="cs-CZ" dirty="0"/>
          </a:p>
          <a:p>
            <a:endParaRPr lang="cs-CZ" dirty="0" smtClean="0"/>
          </a:p>
          <a:p>
            <a:endParaRPr lang="cs-CZ" dirty="0"/>
          </a:p>
          <a:p>
            <a:endParaRPr lang="cs-CZ" dirty="0" smtClean="0"/>
          </a:p>
          <a:p>
            <a:endParaRPr lang="cs-CZ" dirty="0"/>
          </a:p>
          <a:p>
            <a:r>
              <a:rPr lang="cs-CZ" dirty="0" smtClean="0"/>
              <a:t>Zavedeme </a:t>
            </a:r>
            <a:br>
              <a:rPr lang="cs-CZ" dirty="0" smtClean="0"/>
            </a:br>
            <a:r>
              <a:rPr lang="cs-CZ" dirty="0" smtClean="0"/>
              <a:t>značení:</a:t>
            </a:r>
          </a:p>
        </p:txBody>
      </p:sp>
      <p:sp>
        <p:nvSpPr>
          <p:cNvPr id="7172" name="Title 1"/>
          <p:cNvSpPr>
            <a:spLocks noGrp="1"/>
          </p:cNvSpPr>
          <p:nvPr>
            <p:ph type="title"/>
          </p:nvPr>
        </p:nvSpPr>
        <p:spPr>
          <a:xfrm>
            <a:off x="381000" y="266700"/>
            <a:ext cx="8512175" cy="1104900"/>
          </a:xfrm>
        </p:spPr>
        <p:txBody>
          <a:bodyPr/>
          <a:lstStyle/>
          <a:p>
            <a:r>
              <a:rPr lang="cs-CZ" dirty="0" smtClean="0"/>
              <a:t>Tříbodová formulace přenosu světla</a:t>
            </a:r>
            <a:endParaRPr lang="en-US" dirty="0" smtClean="0"/>
          </a:p>
        </p:txBody>
      </p:sp>
      <p:grpSp>
        <p:nvGrpSpPr>
          <p:cNvPr id="20" name="Group 19"/>
          <p:cNvGrpSpPr/>
          <p:nvPr/>
        </p:nvGrpSpPr>
        <p:grpSpPr>
          <a:xfrm>
            <a:off x="1835150" y="2060575"/>
            <a:ext cx="5572125" cy="2962275"/>
            <a:chOff x="1835150" y="2060575"/>
            <a:chExt cx="5572125" cy="2962275"/>
          </a:xfrm>
        </p:grpSpPr>
        <p:grpSp>
          <p:nvGrpSpPr>
            <p:cNvPr id="16" name="Group 15"/>
            <p:cNvGrpSpPr/>
            <p:nvPr/>
          </p:nvGrpSpPr>
          <p:grpSpPr>
            <a:xfrm>
              <a:off x="1835150" y="2060575"/>
              <a:ext cx="5572125" cy="2962275"/>
              <a:chOff x="1835150" y="2060575"/>
              <a:chExt cx="5572125" cy="2962275"/>
            </a:xfrm>
          </p:grpSpPr>
          <p:pic>
            <p:nvPicPr>
              <p:cNvPr id="7170" name="Picture 2"/>
              <p:cNvPicPr>
                <a:picLocks noChangeAspect="1" noChangeArrowheads="1"/>
              </p:cNvPicPr>
              <p:nvPr/>
            </p:nvPicPr>
            <p:blipFill>
              <a:blip r:embed="rId3" cstate="print"/>
              <a:srcRect/>
              <a:stretch>
                <a:fillRect/>
              </a:stretch>
            </p:blipFill>
            <p:spPr bwMode="auto">
              <a:xfrm>
                <a:off x="1835150" y="2060575"/>
                <a:ext cx="5572125" cy="2962275"/>
              </a:xfrm>
              <a:prstGeom prst="rect">
                <a:avLst/>
              </a:prstGeom>
              <a:noFill/>
              <a:ln w="12700">
                <a:noFill/>
                <a:miter lim="800000"/>
                <a:headEnd/>
                <a:tailEnd/>
              </a:ln>
            </p:spPr>
          </p:pic>
          <p:sp>
            <p:nvSpPr>
              <p:cNvPr id="14" name="Rectangle 13"/>
              <p:cNvSpPr/>
              <p:nvPr/>
            </p:nvSpPr>
            <p:spPr>
              <a:xfrm rot="20339525">
                <a:off x="5532612" y="2852936"/>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20339525">
                <a:off x="4529943" y="347837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48866" name="Object 2"/>
            <p:cNvGraphicFramePr>
              <a:graphicFrameLocks noChangeAspect="1"/>
            </p:cNvGraphicFramePr>
            <p:nvPr/>
          </p:nvGraphicFramePr>
          <p:xfrm>
            <a:off x="5531034" y="2751668"/>
            <a:ext cx="381000" cy="523875"/>
          </p:xfrm>
          <a:graphic>
            <a:graphicData uri="http://schemas.openxmlformats.org/presentationml/2006/ole">
              <mc:AlternateContent xmlns:mc="http://schemas.openxmlformats.org/markup-compatibility/2006">
                <mc:Choice xmlns:v="urn:schemas-microsoft-com:vml" Requires="v">
                  <p:oleObj spid="_x0000_s406954" name="Rovnice" r:id="rId4" imgW="165028" imgH="228501" progId="Equation.3">
                    <p:embed/>
                  </p:oleObj>
                </mc:Choice>
                <mc:Fallback>
                  <p:oleObj name="Rovnice" r:id="rId4" imgW="165028" imgH="228501" progId="Equation.3">
                    <p:embed/>
                    <p:pic>
                      <p:nvPicPr>
                        <p:cNvPr id="0"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1034" y="2751668"/>
                          <a:ext cx="381000" cy="5238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548867" name="Object 3"/>
            <p:cNvGraphicFramePr>
              <a:graphicFrameLocks noChangeAspect="1"/>
            </p:cNvGraphicFramePr>
            <p:nvPr/>
          </p:nvGraphicFramePr>
          <p:xfrm>
            <a:off x="4471988" y="3279775"/>
            <a:ext cx="439737" cy="493713"/>
          </p:xfrm>
          <a:graphic>
            <a:graphicData uri="http://schemas.openxmlformats.org/presentationml/2006/ole">
              <mc:AlternateContent xmlns:mc="http://schemas.openxmlformats.org/markup-compatibility/2006">
                <mc:Choice xmlns:v="urn:schemas-microsoft-com:vml" Requires="v">
                  <p:oleObj spid="_x0000_s406955" name="Rovnice" r:id="rId6" imgW="190335" imgH="215713" progId="Equation.3">
                    <p:embed/>
                  </p:oleObj>
                </mc:Choice>
                <mc:Fallback>
                  <p:oleObj name="Rovnice" r:id="rId6" imgW="190335" imgH="215713" progId="Equation.3">
                    <p:embed/>
                    <p:pic>
                      <p:nvPicPr>
                        <p:cNvPr id="0" name="Picture 1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1988" y="3279775"/>
                          <a:ext cx="439737" cy="493713"/>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pSp>
      <p:graphicFrame>
        <p:nvGraphicFramePr>
          <p:cNvPr id="548868" name="Object 4"/>
          <p:cNvGraphicFramePr>
            <a:graphicFrameLocks noChangeAspect="1"/>
          </p:cNvGraphicFramePr>
          <p:nvPr/>
        </p:nvGraphicFramePr>
        <p:xfrm>
          <a:off x="2915816" y="5267554"/>
          <a:ext cx="2871788" cy="465137"/>
        </p:xfrm>
        <a:graphic>
          <a:graphicData uri="http://schemas.openxmlformats.org/presentationml/2006/ole">
            <mc:AlternateContent xmlns:mc="http://schemas.openxmlformats.org/markup-compatibility/2006">
              <mc:Choice xmlns:v="urn:schemas-microsoft-com:vml" Requires="v">
                <p:oleObj spid="_x0000_s406956" name="Rovnice" r:id="rId8" imgW="1244600" imgH="203200" progId="Equation.3">
                  <p:embed/>
                </p:oleObj>
              </mc:Choice>
              <mc:Fallback>
                <p:oleObj name="Rovnice" r:id="rId8" imgW="1244600" imgH="203200" progId="Equation.3">
                  <p:embed/>
                  <p:pic>
                    <p:nvPicPr>
                      <p:cNvPr id="0" name="Picture 1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816" y="5267554"/>
                        <a:ext cx="2871788" cy="46513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548869" name="Object 5"/>
          <p:cNvGraphicFramePr>
            <a:graphicFrameLocks noChangeAspect="1"/>
          </p:cNvGraphicFramePr>
          <p:nvPr/>
        </p:nvGraphicFramePr>
        <p:xfrm>
          <a:off x="2027010" y="5771610"/>
          <a:ext cx="4922837" cy="522288"/>
        </p:xfrm>
        <a:graphic>
          <a:graphicData uri="http://schemas.openxmlformats.org/presentationml/2006/ole">
            <mc:AlternateContent xmlns:mc="http://schemas.openxmlformats.org/markup-compatibility/2006">
              <mc:Choice xmlns:v="urn:schemas-microsoft-com:vml" Requires="v">
                <p:oleObj spid="_x0000_s406957" name="Rovnice" r:id="rId10" imgW="2133600" imgH="228600" progId="Equation.3">
                  <p:embed/>
                </p:oleObj>
              </mc:Choice>
              <mc:Fallback>
                <p:oleObj name="Rovnice" r:id="rId10" imgW="2133600" imgH="228600" progId="Equation.3">
                  <p:embed/>
                  <p:pic>
                    <p:nvPicPr>
                      <p:cNvPr id="0" name="Picture 1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7010" y="5771610"/>
                        <a:ext cx="4922837" cy="52228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120403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cs-CZ" dirty="0" smtClean="0"/>
              <a:t>Zobrazovací rovnice v 3b</a:t>
            </a:r>
            <a:r>
              <a:rPr lang="en-US" dirty="0" smtClean="0"/>
              <a:t> </a:t>
            </a:r>
            <a:r>
              <a:rPr lang="cs-CZ" dirty="0" smtClean="0"/>
              <a:t>formulaci</a:t>
            </a:r>
          </a:p>
        </p:txBody>
      </p:sp>
      <p:sp>
        <p:nvSpPr>
          <p:cNvPr id="8195" name="Content Placeholder 2"/>
          <p:cNvSpPr>
            <a:spLocks noGrp="1"/>
          </p:cNvSpPr>
          <p:nvPr>
            <p:ph idx="1"/>
          </p:nvPr>
        </p:nvSpPr>
        <p:spPr/>
        <p:txBody>
          <a:bodyPr/>
          <a:lstStyle/>
          <a:p>
            <a:r>
              <a:rPr lang="cs-CZ" dirty="0" smtClean="0"/>
              <a:t>Pomocí tohoto značení</a:t>
            </a:r>
            <a:br>
              <a:rPr lang="cs-CZ" dirty="0" smtClean="0"/>
            </a:br>
            <a:r>
              <a:rPr lang="cs-CZ" dirty="0" smtClean="0"/>
              <a:t>přeformulujeme ZR</a:t>
            </a:r>
            <a:endParaRPr lang="en-US" dirty="0" smtClean="0"/>
          </a:p>
        </p:txBody>
      </p:sp>
      <p:graphicFrame>
        <p:nvGraphicFramePr>
          <p:cNvPr id="549890" name="Object 2"/>
          <p:cNvGraphicFramePr>
            <a:graphicFrameLocks noChangeAspect="1"/>
          </p:cNvGraphicFramePr>
          <p:nvPr/>
        </p:nvGraphicFramePr>
        <p:xfrm>
          <a:off x="828675" y="3644900"/>
          <a:ext cx="7677150" cy="1217613"/>
        </p:xfrm>
        <a:graphic>
          <a:graphicData uri="http://schemas.openxmlformats.org/presentationml/2006/ole">
            <mc:AlternateContent xmlns:mc="http://schemas.openxmlformats.org/markup-compatibility/2006">
              <mc:Choice xmlns:v="urn:schemas-microsoft-com:vml" Requires="v">
                <p:oleObj spid="_x0000_s407978" name="Rovnice" r:id="rId3" imgW="3327400" imgH="533400" progId="Equation.3">
                  <p:embed/>
                </p:oleObj>
              </mc:Choice>
              <mc:Fallback>
                <p:oleObj name="Rovnice" r:id="rId3" imgW="3327400" imgH="533400" progId="Equation.3">
                  <p:embed/>
                  <p:pic>
                    <p:nvPicPr>
                      <p:cNvPr id="0" name="Picture 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3644900"/>
                        <a:ext cx="7677150" cy="1217613"/>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549891" name="Object 3"/>
          <p:cNvGraphicFramePr>
            <a:graphicFrameLocks noChangeAspect="1"/>
          </p:cNvGraphicFramePr>
          <p:nvPr/>
        </p:nvGraphicFramePr>
        <p:xfrm>
          <a:off x="1943100" y="5301208"/>
          <a:ext cx="5448300" cy="1131888"/>
        </p:xfrm>
        <a:graphic>
          <a:graphicData uri="http://schemas.openxmlformats.org/presentationml/2006/ole">
            <mc:AlternateContent xmlns:mc="http://schemas.openxmlformats.org/markup-compatibility/2006">
              <mc:Choice xmlns:v="urn:schemas-microsoft-com:vml" Requires="v">
                <p:oleObj spid="_x0000_s407979" name="Rovnice" r:id="rId5" imgW="2362200" imgH="495300" progId="Equation.3">
                  <p:embed/>
                </p:oleObj>
              </mc:Choice>
              <mc:Fallback>
                <p:oleObj name="Rovnice" r:id="rId5" imgW="2362200" imgH="495300" progId="Equation.3">
                  <p:embed/>
                  <p:pic>
                    <p:nvPicPr>
                      <p:cNvPr id="0" name="Picture 1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3100" y="5301208"/>
                        <a:ext cx="5448300" cy="1131888"/>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pSp>
        <p:nvGrpSpPr>
          <p:cNvPr id="10" name="Group 9"/>
          <p:cNvGrpSpPr/>
          <p:nvPr/>
        </p:nvGrpSpPr>
        <p:grpSpPr>
          <a:xfrm>
            <a:off x="4886246" y="1772816"/>
            <a:ext cx="3657127" cy="1944216"/>
            <a:chOff x="1835150" y="2060575"/>
            <a:chExt cx="5572125" cy="2962275"/>
          </a:xfrm>
        </p:grpSpPr>
        <p:grpSp>
          <p:nvGrpSpPr>
            <p:cNvPr id="11" name="Group 15"/>
            <p:cNvGrpSpPr/>
            <p:nvPr/>
          </p:nvGrpSpPr>
          <p:grpSpPr>
            <a:xfrm>
              <a:off x="1835150" y="2060575"/>
              <a:ext cx="5572125" cy="2962275"/>
              <a:chOff x="1835150" y="2060575"/>
              <a:chExt cx="5572125" cy="2962275"/>
            </a:xfrm>
          </p:grpSpPr>
          <p:pic>
            <p:nvPicPr>
              <p:cNvPr id="14" name="Picture 2"/>
              <p:cNvPicPr>
                <a:picLocks noChangeAspect="1" noChangeArrowheads="1"/>
              </p:cNvPicPr>
              <p:nvPr/>
            </p:nvPicPr>
            <p:blipFill>
              <a:blip r:embed="rId7" cstate="print"/>
              <a:srcRect/>
              <a:stretch>
                <a:fillRect/>
              </a:stretch>
            </p:blipFill>
            <p:spPr bwMode="auto">
              <a:xfrm>
                <a:off x="1835150" y="2060575"/>
                <a:ext cx="5572125" cy="2962275"/>
              </a:xfrm>
              <a:prstGeom prst="rect">
                <a:avLst/>
              </a:prstGeom>
              <a:noFill/>
              <a:ln w="12700">
                <a:noFill/>
                <a:miter lim="800000"/>
                <a:headEnd/>
                <a:tailEnd/>
              </a:ln>
            </p:spPr>
          </p:pic>
          <p:sp>
            <p:nvSpPr>
              <p:cNvPr id="15" name="Rectangle 14"/>
              <p:cNvSpPr/>
              <p:nvPr/>
            </p:nvSpPr>
            <p:spPr>
              <a:xfrm rot="20339525">
                <a:off x="5532612" y="2852936"/>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20339525">
                <a:off x="4529943" y="347837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Object 2"/>
            <p:cNvGraphicFramePr>
              <a:graphicFrameLocks noChangeAspect="1"/>
            </p:cNvGraphicFramePr>
            <p:nvPr/>
          </p:nvGraphicFramePr>
          <p:xfrm>
            <a:off x="5531034" y="2751668"/>
            <a:ext cx="381000" cy="523875"/>
          </p:xfrm>
          <a:graphic>
            <a:graphicData uri="http://schemas.openxmlformats.org/presentationml/2006/ole">
              <mc:AlternateContent xmlns:mc="http://schemas.openxmlformats.org/markup-compatibility/2006">
                <mc:Choice xmlns:v="urn:schemas-microsoft-com:vml" Requires="v">
                  <p:oleObj spid="_x0000_s407980" name="Rovnice" r:id="rId8" imgW="165028" imgH="228501" progId="Equation.3">
                    <p:embed/>
                  </p:oleObj>
                </mc:Choice>
                <mc:Fallback>
                  <p:oleObj name="Rovnice" r:id="rId8" imgW="165028" imgH="228501" progId="Equation.3">
                    <p:embed/>
                    <p:pic>
                      <p:nvPicPr>
                        <p:cNvPr id="0" name="Picture 1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31034" y="2751668"/>
                          <a:ext cx="381000" cy="5238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13" name="Object 3"/>
            <p:cNvGraphicFramePr>
              <a:graphicFrameLocks noChangeAspect="1"/>
            </p:cNvGraphicFramePr>
            <p:nvPr/>
          </p:nvGraphicFramePr>
          <p:xfrm>
            <a:off x="4471988" y="3279775"/>
            <a:ext cx="439737" cy="493713"/>
          </p:xfrm>
          <a:graphic>
            <a:graphicData uri="http://schemas.openxmlformats.org/presentationml/2006/ole">
              <mc:AlternateContent xmlns:mc="http://schemas.openxmlformats.org/markup-compatibility/2006">
                <mc:Choice xmlns:v="urn:schemas-microsoft-com:vml" Requires="v">
                  <p:oleObj spid="_x0000_s407981" name="Rovnice" r:id="rId10" imgW="190335" imgH="215713" progId="Equation.3">
                    <p:embed/>
                  </p:oleObj>
                </mc:Choice>
                <mc:Fallback>
                  <p:oleObj name="Rovnice" r:id="rId10" imgW="190335" imgH="215713" progId="Equation.3">
                    <p:embed/>
                    <p:pic>
                      <p:nvPicPr>
                        <p:cNvPr id="0" name="Picture 1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1988" y="3279775"/>
                          <a:ext cx="439737" cy="493713"/>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pSp>
      <p:sp>
        <p:nvSpPr>
          <p:cNvPr id="2" name="Footer Placeholder 1"/>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410449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9891"/>
                                        </p:tgtEl>
                                        <p:attrNameLst>
                                          <p:attrName>style.visibility</p:attrName>
                                        </p:attrNameLst>
                                      </p:cBhvr>
                                      <p:to>
                                        <p:strVal val="visible"/>
                                      </p:to>
                                    </p:set>
                                    <p:animEffect transition="in" filter="fade">
                                      <p:cBhvr>
                                        <p:cTn id="7" dur="500"/>
                                        <p:tgtEl>
                                          <p:spTgt spid="549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cs-CZ" dirty="0" smtClean="0"/>
              <a:t>Měřicí rovnice v 3b formulaci</a:t>
            </a:r>
            <a:endParaRPr lang="en-US" dirty="0" smtClean="0"/>
          </a:p>
        </p:txBody>
      </p:sp>
      <p:sp>
        <p:nvSpPr>
          <p:cNvPr id="9223" name="TextBox 7"/>
          <p:cNvSpPr txBox="1">
            <a:spLocks noChangeArrowheads="1"/>
          </p:cNvSpPr>
          <p:nvPr/>
        </p:nvSpPr>
        <p:spPr bwMode="auto">
          <a:xfrm>
            <a:off x="1475656" y="3861048"/>
            <a:ext cx="6327373" cy="769441"/>
          </a:xfrm>
          <a:prstGeom prst="rect">
            <a:avLst/>
          </a:prstGeom>
          <a:noFill/>
          <a:ln w="9525">
            <a:noFill/>
            <a:miter lim="800000"/>
            <a:headEnd/>
            <a:tailEnd/>
          </a:ln>
        </p:spPr>
        <p:txBody>
          <a:bodyPr wrap="none">
            <a:spAutoFit/>
          </a:bodyPr>
          <a:lstStyle/>
          <a:p>
            <a:r>
              <a:rPr lang="cs-CZ" sz="2400" dirty="0" smtClean="0">
                <a:latin typeface="+mj-lt"/>
              </a:rPr>
              <a:t>Důležitost </a:t>
            </a:r>
            <a:r>
              <a:rPr lang="cs-CZ" sz="2400" dirty="0">
                <a:latin typeface="+mj-lt"/>
              </a:rPr>
              <a:t>emitovaná </a:t>
            </a:r>
            <a:r>
              <a:rPr lang="cs-CZ" sz="2400" dirty="0" smtClean="0">
                <a:latin typeface="+mj-lt"/>
              </a:rPr>
              <a:t>z </a:t>
            </a:r>
            <a:r>
              <a:rPr lang="cs-CZ" sz="2400" b="1" dirty="0">
                <a:latin typeface="+mj-lt"/>
              </a:rPr>
              <a:t>x</a:t>
            </a:r>
            <a:r>
              <a:rPr lang="en-US" sz="2400" dirty="0">
                <a:latin typeface="+mj-lt"/>
              </a:rPr>
              <a:t>’ do </a:t>
            </a:r>
            <a:r>
              <a:rPr lang="en-US" sz="2400" b="1" dirty="0" smtClean="0">
                <a:latin typeface="+mj-lt"/>
              </a:rPr>
              <a:t>x</a:t>
            </a:r>
            <a:endParaRPr lang="cs-CZ" sz="2400" dirty="0" smtClean="0">
              <a:latin typeface="+mj-lt"/>
            </a:endParaRPr>
          </a:p>
          <a:p>
            <a:r>
              <a:rPr lang="cs-CZ" sz="2000" dirty="0" smtClean="0">
                <a:latin typeface="+mj-lt"/>
              </a:rPr>
              <a:t>(Značení: šipka = směr šíření světla, nikoli důležitosti)</a:t>
            </a:r>
            <a:endParaRPr lang="en-US" sz="2000" dirty="0" smtClean="0">
              <a:latin typeface="+mj-lt"/>
            </a:endParaRPr>
          </a:p>
        </p:txBody>
      </p:sp>
      <p:sp>
        <p:nvSpPr>
          <p:cNvPr id="9224" name="TextBox 7"/>
          <p:cNvSpPr txBox="1">
            <a:spLocks noChangeArrowheads="1"/>
          </p:cNvSpPr>
          <p:nvPr/>
        </p:nvSpPr>
        <p:spPr bwMode="auto">
          <a:xfrm>
            <a:off x="1187450" y="5229200"/>
            <a:ext cx="2895344" cy="830997"/>
          </a:xfrm>
          <a:prstGeom prst="rect">
            <a:avLst/>
          </a:prstGeom>
          <a:noFill/>
          <a:ln w="9525">
            <a:noFill/>
            <a:miter lim="800000"/>
            <a:headEnd/>
            <a:tailEnd/>
          </a:ln>
        </p:spPr>
        <p:txBody>
          <a:bodyPr wrap="none">
            <a:spAutoFit/>
          </a:bodyPr>
          <a:lstStyle/>
          <a:p>
            <a:r>
              <a:rPr lang="cs-CZ" sz="2400" b="1">
                <a:latin typeface="+mj-lt"/>
              </a:rPr>
              <a:t>x</a:t>
            </a:r>
            <a:r>
              <a:rPr lang="en-US" sz="2400">
                <a:latin typeface="+mj-lt"/>
              </a:rPr>
              <a:t>’</a:t>
            </a:r>
            <a:r>
              <a:rPr lang="cs-CZ" sz="2400">
                <a:latin typeface="+mj-lt"/>
              </a:rPr>
              <a:t> ... na senzoru</a:t>
            </a:r>
            <a:endParaRPr lang="en-US" sz="2400">
              <a:latin typeface="+mj-lt"/>
            </a:endParaRPr>
          </a:p>
          <a:p>
            <a:r>
              <a:rPr lang="en-US" sz="2400" b="1">
                <a:latin typeface="+mj-lt"/>
              </a:rPr>
              <a:t>x</a:t>
            </a:r>
            <a:r>
              <a:rPr lang="en-US" sz="2400">
                <a:latin typeface="+mj-lt"/>
              </a:rPr>
              <a:t> … na plo</a:t>
            </a:r>
            <a:r>
              <a:rPr lang="cs-CZ" sz="2400">
                <a:latin typeface="+mj-lt"/>
              </a:rPr>
              <a:t>še scnény</a:t>
            </a:r>
            <a:endParaRPr lang="en-US" sz="2400">
              <a:latin typeface="+mj-lt"/>
            </a:endParaRPr>
          </a:p>
        </p:txBody>
      </p:sp>
      <p:graphicFrame>
        <p:nvGraphicFramePr>
          <p:cNvPr id="552962" name="Object 2"/>
          <p:cNvGraphicFramePr>
            <a:graphicFrameLocks noChangeAspect="1"/>
          </p:cNvGraphicFramePr>
          <p:nvPr/>
        </p:nvGraphicFramePr>
        <p:xfrm>
          <a:off x="755576" y="2204864"/>
          <a:ext cx="7618413" cy="666750"/>
        </p:xfrm>
        <a:graphic>
          <a:graphicData uri="http://schemas.openxmlformats.org/presentationml/2006/ole">
            <mc:AlternateContent xmlns:mc="http://schemas.openxmlformats.org/markup-compatibility/2006">
              <mc:Choice xmlns:v="urn:schemas-microsoft-com:vml" Requires="v">
                <p:oleObj spid="_x0000_s408684" name="Rovnice" r:id="rId3" imgW="3302000" imgH="292100" progId="Equation.3">
                  <p:embed/>
                </p:oleObj>
              </mc:Choice>
              <mc:Fallback>
                <p:oleObj name="Rovnice" r:id="rId3" imgW="3302000" imgH="292100" progId="Equation.3">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204864"/>
                        <a:ext cx="7618413" cy="66675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cxnSp>
        <p:nvCxnSpPr>
          <p:cNvPr id="11" name="Straight Arrow Connector 10"/>
          <p:cNvCxnSpPr/>
          <p:nvPr/>
        </p:nvCxnSpPr>
        <p:spPr>
          <a:xfrm flipV="1">
            <a:off x="2123728" y="2780928"/>
            <a:ext cx="360041" cy="1080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123863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Odvození integrálu přes prostor cest</a:t>
            </a:r>
            <a:endParaRPr lang="cs-CZ" dirty="0"/>
          </a:p>
        </p:txBody>
      </p:sp>
      <p:sp>
        <p:nvSpPr>
          <p:cNvPr id="3" name="Content Placeholder 2"/>
          <p:cNvSpPr>
            <a:spLocks noGrp="1"/>
          </p:cNvSpPr>
          <p:nvPr>
            <p:ph idx="1"/>
          </p:nvPr>
        </p:nvSpPr>
        <p:spPr/>
        <p:txBody>
          <a:bodyPr/>
          <a:lstStyle/>
          <a:p>
            <a:r>
              <a:rPr lang="cs-CZ" dirty="0" smtClean="0"/>
              <a:t>Do měřicí rovnice v 3b formulaci se dosadí Neumannova expanze ZR v 3b formulaci, vypadne suma integrálů. </a:t>
            </a:r>
          </a:p>
          <a:p>
            <a:endParaRPr lang="cs-CZ" dirty="0"/>
          </a:p>
          <a:p>
            <a:r>
              <a:rPr lang="cs-CZ" dirty="0" smtClean="0"/>
              <a:t>Integrand je funkcí příspěvku (contribution function).</a:t>
            </a:r>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23726062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“Path integral” – A historical remark</a:t>
            </a:r>
            <a:endParaRPr lang="en-US" dirty="0"/>
          </a:p>
        </p:txBody>
      </p:sp>
      <p:sp>
        <p:nvSpPr>
          <p:cNvPr id="3" name="Zástupný symbol pro obsah 2"/>
          <p:cNvSpPr>
            <a:spLocks noGrp="1"/>
          </p:cNvSpPr>
          <p:nvPr>
            <p:ph idx="1"/>
          </p:nvPr>
        </p:nvSpPr>
        <p:spPr/>
        <p:txBody>
          <a:bodyPr/>
          <a:lstStyle/>
          <a:p>
            <a:r>
              <a:rPr lang="en-US" dirty="0" smtClean="0"/>
              <a:t>This course </a:t>
            </a:r>
            <a:r>
              <a:rPr lang="en-US" sz="2000" dirty="0" smtClean="0">
                <a:solidFill>
                  <a:schemeClr val="accent1"/>
                </a:solidFill>
              </a:rPr>
              <a:t>[</a:t>
            </a:r>
            <a:r>
              <a:rPr lang="en-US" sz="2000" dirty="0" err="1" smtClean="0">
                <a:solidFill>
                  <a:schemeClr val="accent1"/>
                </a:solidFill>
              </a:rPr>
              <a:t>Veach</a:t>
            </a:r>
            <a:r>
              <a:rPr lang="en-US" sz="2000" dirty="0" smtClean="0">
                <a:solidFill>
                  <a:schemeClr val="accent1"/>
                </a:solidFill>
              </a:rPr>
              <a:t> and </a:t>
            </a:r>
            <a:r>
              <a:rPr lang="en-US" sz="2000" dirty="0" err="1" smtClean="0">
                <a:solidFill>
                  <a:schemeClr val="accent1"/>
                </a:solidFill>
              </a:rPr>
              <a:t>Guibas</a:t>
            </a:r>
            <a:r>
              <a:rPr lang="en-US" sz="2000" dirty="0" smtClean="0">
                <a:solidFill>
                  <a:schemeClr val="accent1"/>
                </a:solidFill>
              </a:rPr>
              <a:t> 1995], [</a:t>
            </a:r>
            <a:r>
              <a:rPr lang="en-US" sz="2000" dirty="0" err="1" smtClean="0">
                <a:solidFill>
                  <a:schemeClr val="accent1"/>
                </a:solidFill>
              </a:rPr>
              <a:t>Veach</a:t>
            </a:r>
            <a:r>
              <a:rPr lang="en-US" sz="2000" dirty="0" smtClean="0">
                <a:solidFill>
                  <a:schemeClr val="accent1"/>
                </a:solidFill>
              </a:rPr>
              <a:t> 1997]</a:t>
            </a:r>
          </a:p>
          <a:p>
            <a:pPr lvl="1"/>
            <a:r>
              <a:rPr lang="en-US" dirty="0" smtClean="0"/>
              <a:t>Easily derived form the rendering equation </a:t>
            </a:r>
            <a:r>
              <a:rPr lang="en-US" sz="2000" dirty="0" smtClean="0">
                <a:solidFill>
                  <a:schemeClr val="accent1"/>
                </a:solidFill>
              </a:rPr>
              <a:t>[</a:t>
            </a:r>
            <a:r>
              <a:rPr lang="en-US" sz="2000" dirty="0" err="1" smtClean="0">
                <a:solidFill>
                  <a:schemeClr val="accent1"/>
                </a:solidFill>
              </a:rPr>
              <a:t>Veach</a:t>
            </a:r>
            <a:r>
              <a:rPr lang="en-US" sz="2000" dirty="0" smtClean="0">
                <a:solidFill>
                  <a:schemeClr val="accent1"/>
                </a:solidFill>
              </a:rPr>
              <a:t> 1997]</a:t>
            </a:r>
            <a:endParaRPr lang="en-US" sz="2000" dirty="0" smtClean="0"/>
          </a:p>
          <a:p>
            <a:endParaRPr lang="en-US" dirty="0" smtClean="0"/>
          </a:p>
          <a:p>
            <a:r>
              <a:rPr lang="en-US" dirty="0" smtClean="0"/>
              <a:t>Feynman path integral</a:t>
            </a:r>
            <a:r>
              <a:rPr lang="cs-CZ" dirty="0" smtClean="0"/>
              <a:t> </a:t>
            </a:r>
            <a:r>
              <a:rPr lang="cs-CZ" dirty="0" err="1" smtClean="0"/>
              <a:t>formulation</a:t>
            </a:r>
            <a:r>
              <a:rPr lang="cs-CZ" dirty="0" smtClean="0"/>
              <a:t> </a:t>
            </a:r>
            <a:r>
              <a:rPr lang="cs-CZ" dirty="0" err="1" smtClean="0"/>
              <a:t>of</a:t>
            </a:r>
            <a:r>
              <a:rPr lang="cs-CZ" dirty="0" smtClean="0"/>
              <a:t> </a:t>
            </a:r>
            <a:r>
              <a:rPr lang="cs-CZ" dirty="0" err="1" smtClean="0"/>
              <a:t>quantum</a:t>
            </a:r>
            <a:r>
              <a:rPr lang="cs-CZ" dirty="0" smtClean="0"/>
              <a:t> </a:t>
            </a:r>
            <a:r>
              <a:rPr lang="cs-CZ" dirty="0" err="1" smtClean="0"/>
              <a:t>mechanics</a:t>
            </a:r>
            <a:r>
              <a:rPr lang="cs-CZ" dirty="0" smtClean="0"/>
              <a:t> </a:t>
            </a:r>
            <a:r>
              <a:rPr lang="en-US" dirty="0" smtClean="0"/>
              <a:t> </a:t>
            </a:r>
            <a:r>
              <a:rPr lang="en-US" sz="2000" dirty="0" smtClean="0">
                <a:solidFill>
                  <a:schemeClr val="accent1"/>
                </a:solidFill>
              </a:rPr>
              <a:t>[Feynman and </a:t>
            </a:r>
            <a:r>
              <a:rPr lang="en-US" sz="2000" dirty="0" err="1" smtClean="0">
                <a:solidFill>
                  <a:schemeClr val="accent1"/>
                </a:solidFill>
              </a:rPr>
              <a:t>Hibbs</a:t>
            </a:r>
            <a:r>
              <a:rPr lang="en-US" sz="2000" dirty="0" smtClean="0">
                <a:solidFill>
                  <a:schemeClr val="accent1"/>
                </a:solidFill>
              </a:rPr>
              <a:t> 65]</a:t>
            </a:r>
          </a:p>
          <a:p>
            <a:endParaRPr lang="en-US" dirty="0" smtClean="0"/>
          </a:p>
          <a:p>
            <a:r>
              <a:rPr lang="en-US" dirty="0" smtClean="0"/>
              <a:t>Homogeneous materials </a:t>
            </a:r>
            <a:r>
              <a:rPr lang="en-US" sz="2000" dirty="0" smtClean="0">
                <a:solidFill>
                  <a:schemeClr val="accent1"/>
                </a:solidFill>
              </a:rPr>
              <a:t>[</a:t>
            </a:r>
            <a:r>
              <a:rPr lang="en-US" sz="2000" dirty="0" err="1" smtClean="0">
                <a:solidFill>
                  <a:schemeClr val="accent1"/>
                </a:solidFill>
              </a:rPr>
              <a:t>Tessendorf</a:t>
            </a:r>
            <a:r>
              <a:rPr lang="en-US" sz="2000" dirty="0" smtClean="0">
                <a:solidFill>
                  <a:schemeClr val="accent1"/>
                </a:solidFill>
              </a:rPr>
              <a:t> 89, 91, 92]</a:t>
            </a:r>
          </a:p>
          <a:p>
            <a:endParaRPr lang="en-US" dirty="0" smtClean="0"/>
          </a:p>
          <a:p>
            <a:r>
              <a:rPr lang="en-US" dirty="0" smtClean="0"/>
              <a:t>Rendering </a:t>
            </a:r>
            <a:r>
              <a:rPr lang="en-US" sz="2000" dirty="0" smtClean="0">
                <a:solidFill>
                  <a:schemeClr val="accent1"/>
                </a:solidFill>
              </a:rPr>
              <a:t>[</a:t>
            </a:r>
            <a:r>
              <a:rPr lang="en-US" sz="2000" dirty="0" err="1" smtClean="0">
                <a:solidFill>
                  <a:schemeClr val="accent1"/>
                </a:solidFill>
              </a:rPr>
              <a:t>Premo</a:t>
            </a:r>
            <a:r>
              <a:rPr lang="cs-CZ" sz="2000" dirty="0" smtClean="0">
                <a:solidFill>
                  <a:schemeClr val="accent1"/>
                </a:solidFill>
              </a:rPr>
              <a:t>že </a:t>
            </a:r>
            <a:r>
              <a:rPr lang="cs-CZ" sz="2000" dirty="0" err="1" smtClean="0">
                <a:solidFill>
                  <a:schemeClr val="accent1"/>
                </a:solidFill>
              </a:rPr>
              <a:t>et</a:t>
            </a:r>
            <a:r>
              <a:rPr lang="cs-CZ" sz="2000" dirty="0" smtClean="0">
                <a:solidFill>
                  <a:schemeClr val="accent1"/>
                </a:solidFill>
              </a:rPr>
              <a:t> </a:t>
            </a:r>
            <a:r>
              <a:rPr lang="cs-CZ" sz="2000" dirty="0" err="1" smtClean="0">
                <a:solidFill>
                  <a:schemeClr val="accent1"/>
                </a:solidFill>
              </a:rPr>
              <a:t>al</a:t>
            </a:r>
            <a:r>
              <a:rPr lang="cs-CZ" sz="2000" dirty="0" smtClean="0">
                <a:solidFill>
                  <a:schemeClr val="accent1"/>
                </a:solidFill>
              </a:rPr>
              <a:t>. 03, 04</a:t>
            </a:r>
            <a:r>
              <a:rPr lang="en-US" sz="2000" dirty="0" smtClean="0">
                <a:solidFill>
                  <a:schemeClr val="accent1"/>
                </a:solidFill>
              </a:rPr>
              <a:t>]</a:t>
            </a:r>
            <a:endParaRPr lang="en-US" sz="2000" dirty="0">
              <a:solidFill>
                <a:schemeClr val="accent1"/>
              </a:solidFill>
            </a:endParaRPr>
          </a:p>
        </p:txBody>
      </p:sp>
      <p:sp>
        <p:nvSpPr>
          <p:cNvPr id="6" name="Zástupný symbol pro zápatí 5"/>
          <p:cNvSpPr>
            <a:spLocks noGrp="1"/>
          </p:cNvSpPr>
          <p:nvPr>
            <p:ph type="ftr" sz="quarter" idx="11"/>
          </p:nvPr>
        </p:nvSpPr>
        <p:spPr/>
        <p:txBody>
          <a:bodyPr/>
          <a:lstStyle/>
          <a:p>
            <a:pPr>
              <a:defRPr/>
            </a:pPr>
            <a:r>
              <a:rPr lang="cs-CZ" altLang="en-US" smtClean="0"/>
              <a:t>PG III (NPGR010) - J. Křivánek 2014</a:t>
            </a:r>
            <a:endParaRPr lang="en-US" altLang="en-US" dirty="0"/>
          </a:p>
        </p:txBody>
      </p:sp>
    </p:spTree>
    <p:extLst>
      <p:ext uri="{BB962C8B-B14F-4D97-AF65-F5344CB8AC3E}">
        <p14:creationId xmlns:p14="http://schemas.microsoft.com/office/powerpoint/2010/main" val="281993977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8229600" cy="1752600"/>
          </a:xfrm>
        </p:spPr>
        <p:txBody>
          <a:bodyPr/>
          <a:lstStyle/>
          <a:p>
            <a:pPr eaLnBrk="1" hangingPunct="1"/>
            <a:r>
              <a:rPr lang="cs-CZ" b="1" dirty="0" smtClean="0"/>
              <a:t>Obousměrné sledování cest</a:t>
            </a:r>
            <a:br>
              <a:rPr lang="cs-CZ" b="1" dirty="0" smtClean="0"/>
            </a:br>
            <a:r>
              <a:rPr lang="cs-CZ" b="1" dirty="0" smtClean="0"/>
              <a:t>(</a:t>
            </a:r>
            <a:r>
              <a:rPr lang="en-US" b="1" dirty="0" smtClean="0"/>
              <a:t>Bidirectional path tracing</a:t>
            </a:r>
            <a:r>
              <a:rPr lang="cs-CZ" b="1" dirty="0" smtClean="0"/>
              <a:t>)</a:t>
            </a:r>
            <a:endParaRPr lang="cs-CZ" b="1" dirty="0" smtClean="0"/>
          </a:p>
        </p:txBody>
      </p:sp>
      <p:sp>
        <p:nvSpPr>
          <p:cNvPr id="18435" name="Rectangle 3"/>
          <p:cNvSpPr>
            <a:spLocks noGrp="1" noChangeArrowheads="1"/>
          </p:cNvSpPr>
          <p:nvPr>
            <p:ph type="subTitle" idx="1"/>
          </p:nvPr>
        </p:nvSpPr>
        <p:spPr>
          <a:xfrm>
            <a:off x="1981200" y="3962400"/>
            <a:ext cx="6553200" cy="2130896"/>
          </a:xfrm>
        </p:spPr>
        <p:txBody>
          <a:bodyPr/>
          <a:lstStyle/>
          <a:p>
            <a:pPr eaLnBrk="1" hangingPunct="1"/>
            <a:endParaRPr lang="cs-CZ" sz="2000" dirty="0" smtClean="0"/>
          </a:p>
        </p:txBody>
      </p:sp>
    </p:spTree>
    <p:extLst>
      <p:ext uri="{BB962C8B-B14F-4D97-AF65-F5344CB8AC3E}">
        <p14:creationId xmlns:p14="http://schemas.microsoft.com/office/powerpoint/2010/main" val="103566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Bidirectional path tracing</a:t>
            </a:r>
            <a:endParaRPr lang="cs-CZ" dirty="0"/>
          </a:p>
        </p:txBody>
      </p:sp>
      <p:grpSp>
        <p:nvGrpSpPr>
          <p:cNvPr id="4" name="Skupina 19"/>
          <p:cNvGrpSpPr/>
          <p:nvPr/>
        </p:nvGrpSpPr>
        <p:grpSpPr>
          <a:xfrm>
            <a:off x="35496" y="3263249"/>
            <a:ext cx="2521406" cy="1828800"/>
            <a:chOff x="2493350" y="2161456"/>
            <a:chExt cx="5956738" cy="4320480"/>
          </a:xfrm>
        </p:grpSpPr>
        <p:grpSp>
          <p:nvGrpSpPr>
            <p:cNvPr id="5" name="Skupina 36"/>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6" name="Volný tvar 5"/>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olný tvar 6"/>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olný tvar 7"/>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olný tvar 8"/>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olný tvar 9"/>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Volný tvar 10"/>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3"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4"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5"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6"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7" name="Straight Arrow Connector 13"/>
            <p:cNvCxnSpPr/>
            <p:nvPr/>
          </p:nvCxnSpPr>
          <p:spPr>
            <a:xfrm>
              <a:off x="6915020" y="2792447"/>
              <a:ext cx="1102329" cy="1234160"/>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18"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9"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nvGrpSpPr>
          <p:cNvPr id="20" name="Skupina 35"/>
          <p:cNvGrpSpPr/>
          <p:nvPr/>
        </p:nvGrpSpPr>
        <p:grpSpPr>
          <a:xfrm>
            <a:off x="3084105" y="3263249"/>
            <a:ext cx="2544867" cy="1845817"/>
            <a:chOff x="2493350" y="2161456"/>
            <a:chExt cx="5956738" cy="4320480"/>
          </a:xfrm>
        </p:grpSpPr>
        <p:grpSp>
          <p:nvGrpSpPr>
            <p:cNvPr id="21" name="Skupina 20"/>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22" name="Volný tvar 21"/>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Volný tvar 22"/>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Volný tvar 23"/>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Volný tvar 24"/>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Volný tvar 25"/>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Volný tvar 26"/>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29"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0"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1"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2"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3" name="Straight Arrow Connector 13"/>
            <p:cNvCxnSpPr/>
            <p:nvPr/>
          </p:nvCxnSpPr>
          <p:spPr>
            <a:xfrm>
              <a:off x="6915020" y="2792447"/>
              <a:ext cx="1102329" cy="1234160"/>
            </a:xfrm>
            <a:prstGeom prst="straightConnector1">
              <a:avLst/>
            </a:prstGeom>
            <a:ln w="12700">
              <a:solidFill>
                <a:schemeClr val="tx1">
                  <a:lumMod val="65000"/>
                  <a:lumOff val="35000"/>
                </a:schemeClr>
              </a:solidFill>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34"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5"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nvGrpSpPr>
          <p:cNvPr id="36" name="Skupina 51"/>
          <p:cNvGrpSpPr/>
          <p:nvPr/>
        </p:nvGrpSpPr>
        <p:grpSpPr>
          <a:xfrm>
            <a:off x="6156176" y="3263249"/>
            <a:ext cx="2522876" cy="1829866"/>
            <a:chOff x="2493350" y="2161456"/>
            <a:chExt cx="5956738" cy="4320480"/>
          </a:xfrm>
        </p:grpSpPr>
        <p:grpSp>
          <p:nvGrpSpPr>
            <p:cNvPr id="37" name="Skupina 36"/>
            <p:cNvGrpSpPr/>
            <p:nvPr/>
          </p:nvGrpSpPr>
          <p:grpSpPr>
            <a:xfrm>
              <a:off x="4561656" y="2161456"/>
              <a:ext cx="3888432" cy="4320480"/>
              <a:chOff x="2285833" y="1743075"/>
              <a:chExt cx="4364279" cy="4819650"/>
            </a:xfr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effectLst/>
          </p:grpSpPr>
          <p:sp>
            <p:nvSpPr>
              <p:cNvPr id="38" name="Volný tvar 37"/>
              <p:cNvSpPr/>
              <p:nvPr/>
            </p:nvSpPr>
            <p:spPr>
              <a:xfrm>
                <a:off x="2285833" y="1743740"/>
                <a:ext cx="4359515" cy="1073888"/>
              </a:xfrm>
              <a:custGeom>
                <a:avLst/>
                <a:gdLst>
                  <a:gd name="connsiteX0" fmla="*/ 0 w 4338084"/>
                  <a:gd name="connsiteY0" fmla="*/ 191386 h 1073888"/>
                  <a:gd name="connsiteX1" fmla="*/ 4338084 w 4338084"/>
                  <a:gd name="connsiteY1" fmla="*/ 0 h 1073888"/>
                  <a:gd name="connsiteX2" fmla="*/ 3391786 w 4338084"/>
                  <a:gd name="connsiteY2" fmla="*/ 104199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1786 w 4338084"/>
                  <a:gd name="connsiteY2" fmla="*/ 1061040 h 1073888"/>
                  <a:gd name="connsiteX3" fmla="*/ 946298 w 4338084"/>
                  <a:gd name="connsiteY3" fmla="*/ 1073888 h 1073888"/>
                  <a:gd name="connsiteX4" fmla="*/ 0 w 4338084"/>
                  <a:gd name="connsiteY4" fmla="*/ 191386 h 1073888"/>
                  <a:gd name="connsiteX0" fmla="*/ 0 w 4338084"/>
                  <a:gd name="connsiteY0" fmla="*/ 191386 h 1073888"/>
                  <a:gd name="connsiteX1" fmla="*/ 4338084 w 4338084"/>
                  <a:gd name="connsiteY1" fmla="*/ 0 h 1073888"/>
                  <a:gd name="connsiteX2" fmla="*/ 3394167 w 4338084"/>
                  <a:gd name="connsiteY2" fmla="*/ 1061040 h 1073888"/>
                  <a:gd name="connsiteX3" fmla="*/ 946298 w 4338084"/>
                  <a:gd name="connsiteY3" fmla="*/ 1073888 h 1073888"/>
                  <a:gd name="connsiteX4" fmla="*/ 0 w 4338084"/>
                  <a:gd name="connsiteY4" fmla="*/ 191386 h 1073888"/>
                  <a:gd name="connsiteX0" fmla="*/ 0 w 4359515"/>
                  <a:gd name="connsiteY0" fmla="*/ 191386 h 1073888"/>
                  <a:gd name="connsiteX1" fmla="*/ 4359515 w 4359515"/>
                  <a:gd name="connsiteY1" fmla="*/ 0 h 1073888"/>
                  <a:gd name="connsiteX2" fmla="*/ 3415598 w 4359515"/>
                  <a:gd name="connsiteY2" fmla="*/ 1061040 h 1073888"/>
                  <a:gd name="connsiteX3" fmla="*/ 967729 w 4359515"/>
                  <a:gd name="connsiteY3" fmla="*/ 1073888 h 1073888"/>
                  <a:gd name="connsiteX4" fmla="*/ 0 w 4359515"/>
                  <a:gd name="connsiteY4" fmla="*/ 191386 h 107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515" h="1073888">
                    <a:moveTo>
                      <a:pt x="0" y="191386"/>
                    </a:moveTo>
                    <a:lnTo>
                      <a:pt x="4359515" y="0"/>
                    </a:lnTo>
                    <a:lnTo>
                      <a:pt x="3415598" y="1061040"/>
                    </a:lnTo>
                    <a:lnTo>
                      <a:pt x="967729" y="1073888"/>
                    </a:lnTo>
                    <a:lnTo>
                      <a:pt x="0" y="191386"/>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Volný tvar 38"/>
              <p:cNvSpPr/>
              <p:nvPr/>
            </p:nvSpPr>
            <p:spPr>
              <a:xfrm>
                <a:off x="2286000" y="1935126"/>
                <a:ext cx="968836" cy="4114800"/>
              </a:xfrm>
              <a:custGeom>
                <a:avLst/>
                <a:gdLst>
                  <a:gd name="connsiteX0" fmla="*/ 10633 w 956930"/>
                  <a:gd name="connsiteY0" fmla="*/ 4114800 h 4114800"/>
                  <a:gd name="connsiteX1" fmla="*/ 946298 w 956930"/>
                  <a:gd name="connsiteY1" fmla="*/ 3285460 h 4114800"/>
                  <a:gd name="connsiteX2" fmla="*/ 956930 w 956930"/>
                  <a:gd name="connsiteY2" fmla="*/ 893134 h 4114800"/>
                  <a:gd name="connsiteX3" fmla="*/ 0 w 956930"/>
                  <a:gd name="connsiteY3" fmla="*/ 0 h 4114800"/>
                  <a:gd name="connsiteX4" fmla="*/ 10633 w 956930"/>
                  <a:gd name="connsiteY4" fmla="*/ 4114800 h 4114800"/>
                  <a:gd name="connsiteX0" fmla="*/ 10633 w 968836"/>
                  <a:gd name="connsiteY0" fmla="*/ 4114800 h 4114800"/>
                  <a:gd name="connsiteX1" fmla="*/ 946298 w 968836"/>
                  <a:gd name="connsiteY1" fmla="*/ 3285460 h 4114800"/>
                  <a:gd name="connsiteX2" fmla="*/ 968836 w 968836"/>
                  <a:gd name="connsiteY2" fmla="*/ 883609 h 4114800"/>
                  <a:gd name="connsiteX3" fmla="*/ 0 w 968836"/>
                  <a:gd name="connsiteY3" fmla="*/ 0 h 4114800"/>
                  <a:gd name="connsiteX4" fmla="*/ 10633 w 968836"/>
                  <a:gd name="connsiteY4" fmla="*/ 4114800 h 4114800"/>
                  <a:gd name="connsiteX0" fmla="*/ 10633 w 968836"/>
                  <a:gd name="connsiteY0" fmla="*/ 4114800 h 4114800"/>
                  <a:gd name="connsiteX1" fmla="*/ 932010 w 968836"/>
                  <a:gd name="connsiteY1" fmla="*/ 3306891 h 4114800"/>
                  <a:gd name="connsiteX2" fmla="*/ 968836 w 968836"/>
                  <a:gd name="connsiteY2" fmla="*/ 883609 h 4114800"/>
                  <a:gd name="connsiteX3" fmla="*/ 0 w 968836"/>
                  <a:gd name="connsiteY3" fmla="*/ 0 h 4114800"/>
                  <a:gd name="connsiteX4" fmla="*/ 10633 w 968836"/>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36" h="4114800">
                    <a:moveTo>
                      <a:pt x="10633" y="4114800"/>
                    </a:moveTo>
                    <a:lnTo>
                      <a:pt x="932010" y="3306891"/>
                    </a:lnTo>
                    <a:lnTo>
                      <a:pt x="968836" y="883609"/>
                    </a:lnTo>
                    <a:lnTo>
                      <a:pt x="0" y="0"/>
                    </a:lnTo>
                    <a:cubicBezTo>
                      <a:pt x="3544" y="1371600"/>
                      <a:pt x="7089" y="2743200"/>
                      <a:pt x="10633" y="4114800"/>
                    </a:cubicBez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olný tvar 39"/>
              <p:cNvSpPr/>
              <p:nvPr/>
            </p:nvSpPr>
            <p:spPr>
              <a:xfrm>
                <a:off x="2296633" y="5238254"/>
                <a:ext cx="4353479" cy="1320927"/>
              </a:xfrm>
              <a:custGeom>
                <a:avLst/>
                <a:gdLst>
                  <a:gd name="connsiteX0" fmla="*/ 0 w 4348716"/>
                  <a:gd name="connsiteY0" fmla="*/ 861238 h 1360968"/>
                  <a:gd name="connsiteX1" fmla="*/ 4348716 w 4348716"/>
                  <a:gd name="connsiteY1" fmla="*/ 1360968 h 1360968"/>
                  <a:gd name="connsiteX2" fmla="*/ 3370520 w 4348716"/>
                  <a:gd name="connsiteY2" fmla="*/ 202019 h 1360968"/>
                  <a:gd name="connsiteX3" fmla="*/ 1010093 w 4348716"/>
                  <a:gd name="connsiteY3" fmla="*/ 0 h 1360968"/>
                  <a:gd name="connsiteX4" fmla="*/ 0 w 4348716"/>
                  <a:gd name="connsiteY4" fmla="*/ 861238 h 1360968"/>
                  <a:gd name="connsiteX0" fmla="*/ 0 w 4348716"/>
                  <a:gd name="connsiteY0" fmla="*/ 820726 h 1320456"/>
                  <a:gd name="connsiteX1" fmla="*/ 4348716 w 4348716"/>
                  <a:gd name="connsiteY1" fmla="*/ 1320456 h 1320456"/>
                  <a:gd name="connsiteX2" fmla="*/ 3370520 w 4348716"/>
                  <a:gd name="connsiteY2" fmla="*/ 161507 h 1320456"/>
                  <a:gd name="connsiteX3" fmla="*/ 979223 w 4348716"/>
                  <a:gd name="connsiteY3" fmla="*/ 0 h 1320456"/>
                  <a:gd name="connsiteX4" fmla="*/ 0 w 4348716"/>
                  <a:gd name="connsiteY4" fmla="*/ 820726 h 1320456"/>
                  <a:gd name="connsiteX0" fmla="*/ 0 w 4348716"/>
                  <a:gd name="connsiteY0" fmla="*/ 807146 h 1306876"/>
                  <a:gd name="connsiteX1" fmla="*/ 4348716 w 4348716"/>
                  <a:gd name="connsiteY1" fmla="*/ 1306876 h 1306876"/>
                  <a:gd name="connsiteX2" fmla="*/ 3370520 w 4348716"/>
                  <a:gd name="connsiteY2" fmla="*/ 147927 h 1306876"/>
                  <a:gd name="connsiteX3" fmla="*/ 943009 w 4348716"/>
                  <a:gd name="connsiteY3" fmla="*/ 0 h 1306876"/>
                  <a:gd name="connsiteX4" fmla="*/ 0 w 4348716"/>
                  <a:gd name="connsiteY4" fmla="*/ 807146 h 1306876"/>
                  <a:gd name="connsiteX0" fmla="*/ 0 w 4348716"/>
                  <a:gd name="connsiteY0" fmla="*/ 703031 h 1202761"/>
                  <a:gd name="connsiteX1" fmla="*/ 4348716 w 4348716"/>
                  <a:gd name="connsiteY1" fmla="*/ 1202761 h 1202761"/>
                  <a:gd name="connsiteX2" fmla="*/ 3370520 w 4348716"/>
                  <a:gd name="connsiteY2" fmla="*/ 43812 h 1202761"/>
                  <a:gd name="connsiteX3" fmla="*/ 1164819 w 4348716"/>
                  <a:gd name="connsiteY3" fmla="*/ 0 h 1202761"/>
                  <a:gd name="connsiteX4" fmla="*/ 0 w 4348716"/>
                  <a:gd name="connsiteY4" fmla="*/ 703031 h 1202761"/>
                  <a:gd name="connsiteX0" fmla="*/ 0 w 4348716"/>
                  <a:gd name="connsiteY0" fmla="*/ 811672 h 1311402"/>
                  <a:gd name="connsiteX1" fmla="*/ 4348716 w 4348716"/>
                  <a:gd name="connsiteY1" fmla="*/ 1311402 h 1311402"/>
                  <a:gd name="connsiteX2" fmla="*/ 3370520 w 4348716"/>
                  <a:gd name="connsiteY2" fmla="*/ 152453 h 1311402"/>
                  <a:gd name="connsiteX3" fmla="*/ 920375 w 4348716"/>
                  <a:gd name="connsiteY3" fmla="*/ 0 h 1311402"/>
                  <a:gd name="connsiteX4" fmla="*/ 0 w 4348716"/>
                  <a:gd name="connsiteY4" fmla="*/ 811672 h 1311402"/>
                  <a:gd name="connsiteX0" fmla="*/ 0 w 4358241"/>
                  <a:gd name="connsiteY0" fmla="*/ 811672 h 1325689"/>
                  <a:gd name="connsiteX1" fmla="*/ 4358241 w 4358241"/>
                  <a:gd name="connsiteY1" fmla="*/ 1325689 h 1325689"/>
                  <a:gd name="connsiteX2" fmla="*/ 3370520 w 4358241"/>
                  <a:gd name="connsiteY2" fmla="*/ 152453 h 1325689"/>
                  <a:gd name="connsiteX3" fmla="*/ 920375 w 4358241"/>
                  <a:gd name="connsiteY3" fmla="*/ 0 h 1325689"/>
                  <a:gd name="connsiteX4" fmla="*/ 0 w 4358241"/>
                  <a:gd name="connsiteY4" fmla="*/ 811672 h 1325689"/>
                  <a:gd name="connsiteX0" fmla="*/ 0 w 4353479"/>
                  <a:gd name="connsiteY0" fmla="*/ 811672 h 1320927"/>
                  <a:gd name="connsiteX1" fmla="*/ 4353479 w 4353479"/>
                  <a:gd name="connsiteY1" fmla="*/ 1320927 h 1320927"/>
                  <a:gd name="connsiteX2" fmla="*/ 3370520 w 4353479"/>
                  <a:gd name="connsiteY2" fmla="*/ 152453 h 1320927"/>
                  <a:gd name="connsiteX3" fmla="*/ 920375 w 4353479"/>
                  <a:gd name="connsiteY3" fmla="*/ 0 h 1320927"/>
                  <a:gd name="connsiteX4" fmla="*/ 0 w 4353479"/>
                  <a:gd name="connsiteY4" fmla="*/ 811672 h 132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479" h="1320927">
                    <a:moveTo>
                      <a:pt x="0" y="811672"/>
                    </a:moveTo>
                    <a:lnTo>
                      <a:pt x="4353479" y="1320927"/>
                    </a:lnTo>
                    <a:lnTo>
                      <a:pt x="3370520" y="152453"/>
                    </a:lnTo>
                    <a:lnTo>
                      <a:pt x="920375" y="0"/>
                    </a:lnTo>
                    <a:lnTo>
                      <a:pt x="0" y="81167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Volný tvar 40"/>
              <p:cNvSpPr/>
              <p:nvPr/>
            </p:nvSpPr>
            <p:spPr>
              <a:xfrm>
                <a:off x="5667375" y="1743075"/>
                <a:ext cx="981075" cy="4819650"/>
              </a:xfrm>
              <a:custGeom>
                <a:avLst/>
                <a:gdLst>
                  <a:gd name="connsiteX0" fmla="*/ 981075 w 981075"/>
                  <a:gd name="connsiteY0" fmla="*/ 4819650 h 4819650"/>
                  <a:gd name="connsiteX1" fmla="*/ 981075 w 981075"/>
                  <a:gd name="connsiteY1" fmla="*/ 0 h 4819650"/>
                  <a:gd name="connsiteX2" fmla="*/ 28575 w 981075"/>
                  <a:gd name="connsiteY2" fmla="*/ 1066800 h 4819650"/>
                  <a:gd name="connsiteX3" fmla="*/ 0 w 981075"/>
                  <a:gd name="connsiteY3" fmla="*/ 3648075 h 4819650"/>
                  <a:gd name="connsiteX4" fmla="*/ 981075 w 981075"/>
                  <a:gd name="connsiteY4" fmla="*/ 4819650 h 481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4819650">
                    <a:moveTo>
                      <a:pt x="981075" y="4819650"/>
                    </a:moveTo>
                    <a:lnTo>
                      <a:pt x="981075" y="0"/>
                    </a:lnTo>
                    <a:lnTo>
                      <a:pt x="28575" y="1066800"/>
                    </a:lnTo>
                    <a:lnTo>
                      <a:pt x="0" y="3648075"/>
                    </a:lnTo>
                    <a:lnTo>
                      <a:pt x="981075" y="4819650"/>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Volný tvar 41"/>
              <p:cNvSpPr/>
              <p:nvPr/>
            </p:nvSpPr>
            <p:spPr>
              <a:xfrm>
                <a:off x="3219450" y="2807866"/>
                <a:ext cx="2476897" cy="2583284"/>
              </a:xfrm>
              <a:custGeom>
                <a:avLst/>
                <a:gdLst>
                  <a:gd name="connsiteX0" fmla="*/ 9525 w 2457450"/>
                  <a:gd name="connsiteY0" fmla="*/ 19050 h 2590800"/>
                  <a:gd name="connsiteX1" fmla="*/ 2457450 w 2457450"/>
                  <a:gd name="connsiteY1" fmla="*/ 0 h 2590800"/>
                  <a:gd name="connsiteX2" fmla="*/ 2428875 w 2457450"/>
                  <a:gd name="connsiteY2" fmla="*/ 2590800 h 2590800"/>
                  <a:gd name="connsiteX3" fmla="*/ 0 w 2457450"/>
                  <a:gd name="connsiteY3" fmla="*/ 2447925 h 2590800"/>
                  <a:gd name="connsiteX4" fmla="*/ 9525 w 2457450"/>
                  <a:gd name="connsiteY4" fmla="*/ 19050 h 2590800"/>
                  <a:gd name="connsiteX0" fmla="*/ 9525 w 2457847"/>
                  <a:gd name="connsiteY0" fmla="*/ 11534 h 2583284"/>
                  <a:gd name="connsiteX1" fmla="*/ 2457847 w 2457847"/>
                  <a:gd name="connsiteY1" fmla="*/ 0 h 2583284"/>
                  <a:gd name="connsiteX2" fmla="*/ 2428875 w 2457847"/>
                  <a:gd name="connsiteY2" fmla="*/ 2583284 h 2583284"/>
                  <a:gd name="connsiteX3" fmla="*/ 0 w 2457847"/>
                  <a:gd name="connsiteY3" fmla="*/ 2440409 h 2583284"/>
                  <a:gd name="connsiteX4" fmla="*/ 9525 w 2457847"/>
                  <a:gd name="connsiteY4" fmla="*/ 11534 h 2583284"/>
                  <a:gd name="connsiteX0" fmla="*/ 50006 w 2457847"/>
                  <a:gd name="connsiteY0" fmla="*/ 13915 h 2583284"/>
                  <a:gd name="connsiteX1" fmla="*/ 2457847 w 2457847"/>
                  <a:gd name="connsiteY1" fmla="*/ 0 h 2583284"/>
                  <a:gd name="connsiteX2" fmla="*/ 2428875 w 2457847"/>
                  <a:gd name="connsiteY2" fmla="*/ 2583284 h 2583284"/>
                  <a:gd name="connsiteX3" fmla="*/ 0 w 2457847"/>
                  <a:gd name="connsiteY3" fmla="*/ 2440409 h 2583284"/>
                  <a:gd name="connsiteX4" fmla="*/ 50006 w 2457847"/>
                  <a:gd name="connsiteY4" fmla="*/ 13915 h 2583284"/>
                  <a:gd name="connsiteX0" fmla="*/ 16669 w 2457847"/>
                  <a:gd name="connsiteY0" fmla="*/ 9152 h 2583284"/>
                  <a:gd name="connsiteX1" fmla="*/ 2457847 w 2457847"/>
                  <a:gd name="connsiteY1" fmla="*/ 0 h 2583284"/>
                  <a:gd name="connsiteX2" fmla="*/ 2428875 w 2457847"/>
                  <a:gd name="connsiteY2" fmla="*/ 2583284 h 2583284"/>
                  <a:gd name="connsiteX3" fmla="*/ 0 w 2457847"/>
                  <a:gd name="connsiteY3" fmla="*/ 2440409 h 2583284"/>
                  <a:gd name="connsiteX4" fmla="*/ 16669 w 2457847"/>
                  <a:gd name="connsiteY4" fmla="*/ 9152 h 2583284"/>
                  <a:gd name="connsiteX0" fmla="*/ 35719 w 2476897"/>
                  <a:gd name="connsiteY0" fmla="*/ 9152 h 2583284"/>
                  <a:gd name="connsiteX1" fmla="*/ 2476897 w 2476897"/>
                  <a:gd name="connsiteY1" fmla="*/ 0 h 2583284"/>
                  <a:gd name="connsiteX2" fmla="*/ 2447925 w 2476897"/>
                  <a:gd name="connsiteY2" fmla="*/ 2583284 h 2583284"/>
                  <a:gd name="connsiteX3" fmla="*/ 0 w 2476897"/>
                  <a:gd name="connsiteY3" fmla="*/ 2430884 h 2583284"/>
                  <a:gd name="connsiteX4" fmla="*/ 35719 w 2476897"/>
                  <a:gd name="connsiteY4" fmla="*/ 9152 h 25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97" h="2583284">
                    <a:moveTo>
                      <a:pt x="35719" y="9152"/>
                    </a:moveTo>
                    <a:lnTo>
                      <a:pt x="2476897" y="0"/>
                    </a:lnTo>
                    <a:lnTo>
                      <a:pt x="2447925" y="2583284"/>
                    </a:lnTo>
                    <a:lnTo>
                      <a:pt x="0" y="2430884"/>
                    </a:lnTo>
                    <a:lnTo>
                      <a:pt x="35719" y="9152"/>
                    </a:lnTo>
                    <a:close/>
                  </a:path>
                </a:pathLst>
              </a:cu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Volný tvar 42"/>
              <p:cNvSpPr/>
              <p:nvPr/>
            </p:nvSpPr>
            <p:spPr>
              <a:xfrm>
                <a:off x="3924300" y="2247900"/>
                <a:ext cx="1114425" cy="314325"/>
              </a:xfrm>
              <a:custGeom>
                <a:avLst/>
                <a:gdLst>
                  <a:gd name="connsiteX0" fmla="*/ 1009650 w 1114425"/>
                  <a:gd name="connsiteY0" fmla="*/ 295275 h 314325"/>
                  <a:gd name="connsiteX1" fmla="*/ 1114425 w 1114425"/>
                  <a:gd name="connsiteY1" fmla="*/ 0 h 314325"/>
                  <a:gd name="connsiteX2" fmla="*/ 0 w 1114425"/>
                  <a:gd name="connsiteY2" fmla="*/ 28575 h 314325"/>
                  <a:gd name="connsiteX3" fmla="*/ 76200 w 1114425"/>
                  <a:gd name="connsiteY3" fmla="*/ 314325 h 314325"/>
                  <a:gd name="connsiteX4" fmla="*/ 1009650 w 1114425"/>
                  <a:gd name="connsiteY4" fmla="*/ 29527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25" h="314325">
                    <a:moveTo>
                      <a:pt x="1009650" y="295275"/>
                    </a:moveTo>
                    <a:lnTo>
                      <a:pt x="1114425" y="0"/>
                    </a:lnTo>
                    <a:lnTo>
                      <a:pt x="0" y="28575"/>
                    </a:lnTo>
                    <a:lnTo>
                      <a:pt x="76200" y="314325"/>
                    </a:lnTo>
                    <a:lnTo>
                      <a:pt x="1009650" y="295275"/>
                    </a:lnTo>
                    <a:close/>
                  </a:path>
                </a:pathLst>
              </a:custGeom>
              <a:solidFill>
                <a:schemeClr val="bg1"/>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493350" y="3433150"/>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45" name="Straight Arrow Connector 13"/>
            <p:cNvCxnSpPr/>
            <p:nvPr/>
          </p:nvCxnSpPr>
          <p:spPr>
            <a:xfrm flipH="1" flipV="1">
              <a:off x="3635896" y="4365104"/>
              <a:ext cx="2365921" cy="1324747"/>
            </a:xfrm>
            <a:prstGeom prst="straightConnector1">
              <a:avLst/>
            </a:prstGeom>
            <a:ln w="12700">
              <a:solidFill>
                <a:schemeClr val="tx1">
                  <a:lumMod val="65000"/>
                  <a:lumOff val="35000"/>
                </a:schemeClr>
              </a:solidFill>
              <a:headEnd type="triangl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6" name="Oval 11"/>
            <p:cNvSpPr/>
            <p:nvPr/>
          </p:nvSpPr>
          <p:spPr>
            <a:xfrm>
              <a:off x="3497816" y="428302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7" name="Straight Arrow Connector 13"/>
            <p:cNvCxnSpPr/>
            <p:nvPr/>
          </p:nvCxnSpPr>
          <p:spPr>
            <a:xfrm flipH="1">
              <a:off x="6153807" y="4105672"/>
              <a:ext cx="1864233" cy="1549068"/>
            </a:xfrm>
            <a:prstGeom prst="straightConnector1">
              <a:avLst/>
            </a:prstGeom>
            <a:ln w="12700">
              <a:solidFill>
                <a:schemeClr val="tx1">
                  <a:lumMod val="65000"/>
                  <a:lumOff val="35000"/>
                </a:schemeClr>
              </a:solidFill>
              <a:prstDash val="dash"/>
              <a:headEnd type="none" w="med" len="med"/>
              <a:tailEnd type="non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48" name="Oval 11"/>
            <p:cNvSpPr/>
            <p:nvPr/>
          </p:nvSpPr>
          <p:spPr>
            <a:xfrm>
              <a:off x="6793904" y="266551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49" name="Straight Arrow Connector 13"/>
            <p:cNvCxnSpPr/>
            <p:nvPr/>
          </p:nvCxnSpPr>
          <p:spPr>
            <a:xfrm>
              <a:off x="6915020" y="2792447"/>
              <a:ext cx="1102329" cy="1234160"/>
            </a:xfrm>
            <a:prstGeom prst="straightConnector1">
              <a:avLst/>
            </a:prstGeom>
            <a:ln w="12700">
              <a:solidFill>
                <a:schemeClr val="tx1">
                  <a:lumMod val="65000"/>
                  <a:lumOff val="35000"/>
                </a:schemeClr>
              </a:solidFill>
              <a:prstDash val="solid"/>
              <a:headEnd type="none" w="med" len="med"/>
              <a:tailEnd type="triangle" w="med" len="med"/>
            </a:ln>
            <a:effectLst>
              <a:outerShdw blurRad="381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sp>
          <p:nvSpPr>
            <p:cNvPr id="50" name="Oval 11"/>
            <p:cNvSpPr/>
            <p:nvPr/>
          </p:nvSpPr>
          <p:spPr>
            <a:xfrm>
              <a:off x="8010089" y="400186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1" name="Oval 11"/>
            <p:cNvSpPr/>
            <p:nvPr/>
          </p:nvSpPr>
          <p:spPr>
            <a:xfrm>
              <a:off x="6008870" y="564124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sp>
        <p:nvSpPr>
          <p:cNvPr id="53" name="TextovéPole 52"/>
          <p:cNvSpPr txBox="1"/>
          <p:nvPr/>
        </p:nvSpPr>
        <p:spPr>
          <a:xfrm>
            <a:off x="713605" y="2516778"/>
            <a:ext cx="1842171" cy="461665"/>
          </a:xfrm>
          <a:prstGeom prst="rect">
            <a:avLst/>
          </a:prstGeom>
          <a:noFill/>
        </p:spPr>
        <p:txBody>
          <a:bodyPr wrap="none" rtlCol="0">
            <a:spAutoFit/>
          </a:bodyPr>
          <a:lstStyle/>
          <a:p>
            <a:r>
              <a:rPr lang="en-US" sz="2400" dirty="0" smtClean="0">
                <a:solidFill>
                  <a:schemeClr val="tx2"/>
                </a:solidFill>
                <a:latin typeface="+mn-lt"/>
              </a:rPr>
              <a:t>Path tracing</a:t>
            </a:r>
            <a:endParaRPr lang="cs-CZ" sz="2400" dirty="0" smtClean="0">
              <a:solidFill>
                <a:schemeClr val="tx2"/>
              </a:solidFill>
              <a:latin typeface="+mn-lt"/>
            </a:endParaRPr>
          </a:p>
        </p:txBody>
      </p:sp>
      <p:sp>
        <p:nvSpPr>
          <p:cNvPr id="54" name="TextovéPole 53"/>
          <p:cNvSpPr txBox="1"/>
          <p:nvPr/>
        </p:nvSpPr>
        <p:spPr>
          <a:xfrm>
            <a:off x="3792189" y="2516778"/>
            <a:ext cx="1931939" cy="461665"/>
          </a:xfrm>
          <a:prstGeom prst="rect">
            <a:avLst/>
          </a:prstGeom>
          <a:noFill/>
        </p:spPr>
        <p:txBody>
          <a:bodyPr wrap="none" rtlCol="0">
            <a:spAutoFit/>
          </a:bodyPr>
          <a:lstStyle/>
          <a:p>
            <a:r>
              <a:rPr lang="en-US" sz="2400" dirty="0" smtClean="0">
                <a:solidFill>
                  <a:schemeClr val="tx2"/>
                </a:solidFill>
                <a:latin typeface="+mn-lt"/>
              </a:rPr>
              <a:t>Light tracing</a:t>
            </a:r>
            <a:endParaRPr lang="cs-CZ" sz="2400" dirty="0" smtClean="0">
              <a:solidFill>
                <a:schemeClr val="tx2"/>
              </a:solidFill>
              <a:latin typeface="+mn-lt"/>
            </a:endParaRPr>
          </a:p>
        </p:txBody>
      </p:sp>
      <p:sp>
        <p:nvSpPr>
          <p:cNvPr id="55" name="TextovéPole 54"/>
          <p:cNvSpPr txBox="1"/>
          <p:nvPr/>
        </p:nvSpPr>
        <p:spPr>
          <a:xfrm>
            <a:off x="6453992" y="2333853"/>
            <a:ext cx="2438488" cy="830997"/>
          </a:xfrm>
          <a:prstGeom prst="rect">
            <a:avLst/>
          </a:prstGeom>
          <a:noFill/>
        </p:spPr>
        <p:txBody>
          <a:bodyPr wrap="none" rtlCol="0">
            <a:spAutoFit/>
          </a:bodyPr>
          <a:lstStyle/>
          <a:p>
            <a:pPr algn="ctr"/>
            <a:r>
              <a:rPr lang="en-US" sz="2400" b="1" dirty="0" smtClean="0">
                <a:solidFill>
                  <a:schemeClr val="tx2"/>
                </a:solidFill>
                <a:latin typeface="+mn-lt"/>
              </a:rPr>
              <a:t>Bidirectional</a:t>
            </a:r>
            <a:br>
              <a:rPr lang="en-US" sz="2400" b="1" dirty="0" smtClean="0">
                <a:solidFill>
                  <a:schemeClr val="tx2"/>
                </a:solidFill>
                <a:latin typeface="+mn-lt"/>
              </a:rPr>
            </a:br>
            <a:r>
              <a:rPr lang="en-US" sz="2400" b="1" dirty="0" smtClean="0">
                <a:solidFill>
                  <a:schemeClr val="tx2"/>
                </a:solidFill>
                <a:latin typeface="+mn-lt"/>
              </a:rPr>
              <a:t>path sampling</a:t>
            </a:r>
            <a:endParaRPr lang="cs-CZ" sz="2400" b="1" dirty="0" smtClean="0">
              <a:solidFill>
                <a:schemeClr val="tx2"/>
              </a:solidFill>
              <a:latin typeface="+mn-lt"/>
            </a:endParaRPr>
          </a:p>
        </p:txBody>
      </p:sp>
      <p:sp>
        <p:nvSpPr>
          <p:cNvPr id="58" name="Zástupný symbol pro zápatí 57"/>
          <p:cNvSpPr>
            <a:spLocks noGrp="1"/>
          </p:cNvSpPr>
          <p:nvPr>
            <p:ph type="ftr" sz="quarter" idx="11"/>
          </p:nvPr>
        </p:nvSpPr>
        <p:spPr/>
        <p:txBody>
          <a:bodyPr/>
          <a:lstStyle/>
          <a:p>
            <a:pPr>
              <a:defRPr/>
            </a:pPr>
            <a:r>
              <a:rPr lang="cs-CZ" altLang="en-US" smtClean="0"/>
              <a:t>PG III (NPGR010) - J. Křivánek 2014</a:t>
            </a:r>
            <a:endParaRPr lang="en-US" altLang="en-US" dirty="0"/>
          </a:p>
        </p:txBody>
      </p:sp>
    </p:spTree>
    <p:extLst>
      <p:ext uri="{BB962C8B-B14F-4D97-AF65-F5344CB8AC3E}">
        <p14:creationId xmlns:p14="http://schemas.microsoft.com/office/powerpoint/2010/main" val="938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All possible bidirectional techniques</a:t>
            </a:r>
            <a:endParaRPr lang="en-GB" dirty="0"/>
          </a:p>
        </p:txBody>
      </p:sp>
      <p:sp>
        <p:nvSpPr>
          <p:cNvPr id="12" name="Sun 11"/>
          <p:cNvSpPr/>
          <p:nvPr/>
        </p:nvSpPr>
        <p:spPr>
          <a:xfrm rot="1134788">
            <a:off x="7035109" y="198365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grpSp>
        <p:nvGrpSpPr>
          <p:cNvPr id="4" name="Group 70"/>
          <p:cNvGrpSpPr/>
          <p:nvPr/>
        </p:nvGrpSpPr>
        <p:grpSpPr>
          <a:xfrm>
            <a:off x="660245" y="1028828"/>
            <a:ext cx="2833952" cy="647572"/>
            <a:chOff x="611560" y="1244064"/>
            <a:chExt cx="2833952" cy="647572"/>
          </a:xfrm>
        </p:grpSpPr>
        <p:sp>
          <p:nvSpPr>
            <p:cNvPr id="72" name="Oval 71"/>
            <p:cNvSpPr/>
            <p:nvPr/>
          </p:nvSpPr>
          <p:spPr>
            <a:xfrm>
              <a:off x="611560" y="165342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87" name="Oval 86"/>
            <p:cNvSpPr/>
            <p:nvPr/>
          </p:nvSpPr>
          <p:spPr>
            <a:xfrm>
              <a:off x="611560" y="134298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02" name="TextBox 101"/>
            <p:cNvSpPr txBox="1"/>
            <p:nvPr/>
          </p:nvSpPr>
          <p:spPr>
            <a:xfrm>
              <a:off x="745734" y="1244064"/>
              <a:ext cx="2699778" cy="338554"/>
            </a:xfrm>
            <a:prstGeom prst="rect">
              <a:avLst/>
            </a:prstGeom>
            <a:noFill/>
          </p:spPr>
          <p:txBody>
            <a:bodyPr wrap="none" rtlCol="0">
              <a:spAutoFit/>
            </a:bodyPr>
            <a:lstStyle/>
            <a:p>
              <a:r>
                <a:rPr lang="en-US" sz="1600" dirty="0" smtClean="0">
                  <a:latin typeface="+mn-lt"/>
                </a:rPr>
                <a:t>vertex on a </a:t>
              </a:r>
              <a:r>
                <a:rPr lang="en-US" sz="1600" b="1" dirty="0" smtClean="0">
                  <a:latin typeface="+mn-lt"/>
                </a:rPr>
                <a:t>light sub-path</a:t>
              </a:r>
              <a:endParaRPr lang="en-US" sz="1600" b="1" dirty="0">
                <a:latin typeface="+mn-lt"/>
              </a:endParaRPr>
            </a:p>
          </p:txBody>
        </p:sp>
        <p:sp>
          <p:nvSpPr>
            <p:cNvPr id="103" name="TextBox 102"/>
            <p:cNvSpPr txBox="1"/>
            <p:nvPr/>
          </p:nvSpPr>
          <p:spPr>
            <a:xfrm>
              <a:off x="745734" y="1553082"/>
              <a:ext cx="2683748" cy="338554"/>
            </a:xfrm>
            <a:prstGeom prst="rect">
              <a:avLst/>
            </a:prstGeom>
            <a:noFill/>
          </p:spPr>
          <p:txBody>
            <a:bodyPr wrap="none" rtlCol="0">
              <a:spAutoFit/>
            </a:bodyPr>
            <a:lstStyle/>
            <a:p>
              <a:r>
                <a:rPr lang="en-US" sz="1600" dirty="0" smtClean="0">
                  <a:latin typeface="+mn-lt"/>
                </a:rPr>
                <a:t>vertex on en </a:t>
              </a:r>
              <a:r>
                <a:rPr lang="en-US" sz="1600" b="1" dirty="0" smtClean="0">
                  <a:latin typeface="+mn-lt"/>
                </a:rPr>
                <a:t>eye sub-path</a:t>
              </a:r>
              <a:endParaRPr lang="en-US" sz="1600" b="1" dirty="0">
                <a:latin typeface="+mn-lt"/>
              </a:endParaRPr>
            </a:p>
          </p:txBody>
        </p:sp>
      </p:grpSp>
      <p:grpSp>
        <p:nvGrpSpPr>
          <p:cNvPr id="98" name="Skupina 97"/>
          <p:cNvGrpSpPr/>
          <p:nvPr/>
        </p:nvGrpSpPr>
        <p:grpSpPr>
          <a:xfrm>
            <a:off x="1979712" y="2575703"/>
            <a:ext cx="4810838" cy="709281"/>
            <a:chOff x="907976" y="3295783"/>
            <a:chExt cx="4810838" cy="709281"/>
          </a:xfrm>
        </p:grpSpPr>
        <p:cxnSp>
          <p:nvCxnSpPr>
            <p:cNvPr id="62" name="Straight Arrow Connector 9"/>
            <p:cNvCxnSpPr>
              <a:stCxn id="68" idx="2"/>
              <a:endCxn id="71" idx="6"/>
            </p:cNvCxnSpPr>
            <p:nvPr/>
          </p:nvCxnSpPr>
          <p:spPr>
            <a:xfrm flipH="1">
              <a:off x="3428055" y="3835033"/>
              <a:ext cx="1004054"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3" name="Straight Arrow Connector 12"/>
            <p:cNvCxnSpPr>
              <a:stCxn id="71" idx="2"/>
              <a:endCxn id="88" idx="6"/>
            </p:cNvCxnSpPr>
            <p:nvPr/>
          </p:nvCxnSpPr>
          <p:spPr>
            <a:xfrm flipH="1" flipV="1">
              <a:off x="2238107" y="3835033"/>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13"/>
            <p:cNvCxnSpPr>
              <a:stCxn id="88" idx="1"/>
              <a:endCxn id="65" idx="5"/>
            </p:cNvCxnSpPr>
            <p:nvPr/>
          </p:nvCxnSpPr>
          <p:spPr>
            <a:xfrm flipH="1" flipV="1">
              <a:off x="1019114" y="3406919"/>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65" name="Oval 14"/>
            <p:cNvSpPr/>
            <p:nvPr/>
          </p:nvSpPr>
          <p:spPr>
            <a:xfrm>
              <a:off x="907976" y="329578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66" name="Straight Arrow Connector 27"/>
            <p:cNvCxnSpPr>
              <a:stCxn id="67" idx="3"/>
              <a:endCxn id="68" idx="7"/>
            </p:cNvCxnSpPr>
            <p:nvPr/>
          </p:nvCxnSpPr>
          <p:spPr>
            <a:xfrm flipH="1">
              <a:off x="4543247" y="3406919"/>
              <a:ext cx="1064429"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67" name="Oval 28"/>
            <p:cNvSpPr/>
            <p:nvPr/>
          </p:nvSpPr>
          <p:spPr>
            <a:xfrm>
              <a:off x="5588608" y="329578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8" name="Oval 10"/>
            <p:cNvSpPr/>
            <p:nvPr/>
          </p:nvSpPr>
          <p:spPr>
            <a:xfrm>
              <a:off x="4432109" y="37699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1" name="Oval 18"/>
            <p:cNvSpPr/>
            <p:nvPr/>
          </p:nvSpPr>
          <p:spPr>
            <a:xfrm>
              <a:off x="3297849" y="387486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88" name="Oval 19"/>
            <p:cNvSpPr/>
            <p:nvPr/>
          </p:nvSpPr>
          <p:spPr>
            <a:xfrm>
              <a:off x="2107901" y="37699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pic>
        <p:nvPicPr>
          <p:cNvPr id="99"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754549" y="1665193"/>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01" name="Straight Arrow Connector 9"/>
          <p:cNvCxnSpPr>
            <a:stCxn id="109" idx="2"/>
            <a:endCxn id="110" idx="6"/>
          </p:cNvCxnSpPr>
          <p:nvPr/>
        </p:nvCxnSpPr>
        <p:spPr>
          <a:xfrm flipH="1">
            <a:off x="4499791" y="3680218"/>
            <a:ext cx="1004054"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4" name="Straight Arrow Connector 12"/>
          <p:cNvCxnSpPr>
            <a:stCxn id="110" idx="2"/>
            <a:endCxn id="112" idx="6"/>
          </p:cNvCxnSpPr>
          <p:nvPr/>
        </p:nvCxnSpPr>
        <p:spPr>
          <a:xfrm flipH="1" flipV="1">
            <a:off x="3309843" y="3680218"/>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5" name="Straight Arrow Connector 13"/>
          <p:cNvCxnSpPr>
            <a:stCxn id="112" idx="1"/>
            <a:endCxn id="106" idx="5"/>
          </p:cNvCxnSpPr>
          <p:nvPr/>
        </p:nvCxnSpPr>
        <p:spPr>
          <a:xfrm flipH="1" flipV="1">
            <a:off x="2090850" y="3252104"/>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06" name="Oval 14"/>
          <p:cNvSpPr/>
          <p:nvPr/>
        </p:nvSpPr>
        <p:spPr>
          <a:xfrm>
            <a:off x="1979712" y="314096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07" name="Straight Arrow Connector 27"/>
          <p:cNvCxnSpPr>
            <a:stCxn id="108" idx="3"/>
            <a:endCxn id="109" idx="7"/>
          </p:cNvCxnSpPr>
          <p:nvPr/>
        </p:nvCxnSpPr>
        <p:spPr>
          <a:xfrm flipH="1">
            <a:off x="5614983" y="3252104"/>
            <a:ext cx="1064429" cy="382080"/>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08" name="Oval 28"/>
          <p:cNvSpPr/>
          <p:nvPr/>
        </p:nvSpPr>
        <p:spPr>
          <a:xfrm>
            <a:off x="6660344" y="3140968"/>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09" name="Oval 10"/>
          <p:cNvSpPr/>
          <p:nvPr/>
        </p:nvSpPr>
        <p:spPr>
          <a:xfrm>
            <a:off x="5503845" y="36151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0" name="Oval 18"/>
          <p:cNvSpPr/>
          <p:nvPr/>
        </p:nvSpPr>
        <p:spPr>
          <a:xfrm>
            <a:off x="4369585" y="3720045"/>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2" name="Oval 19"/>
          <p:cNvSpPr/>
          <p:nvPr/>
        </p:nvSpPr>
        <p:spPr>
          <a:xfrm>
            <a:off x="3179637" y="36151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4" name="Straight Arrow Connector 9"/>
          <p:cNvCxnSpPr>
            <a:stCxn id="121" idx="2"/>
            <a:endCxn id="122" idx="6"/>
          </p:cNvCxnSpPr>
          <p:nvPr/>
        </p:nvCxnSpPr>
        <p:spPr>
          <a:xfrm flipH="1">
            <a:off x="4499791" y="4267081"/>
            <a:ext cx="1004054" cy="10492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15" name="Straight Arrow Connector 12"/>
          <p:cNvCxnSpPr>
            <a:stCxn id="122" idx="2"/>
            <a:endCxn id="123" idx="6"/>
          </p:cNvCxnSpPr>
          <p:nvPr/>
        </p:nvCxnSpPr>
        <p:spPr>
          <a:xfrm flipH="1" flipV="1">
            <a:off x="3309843" y="4267081"/>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6" name="Straight Arrow Connector 13"/>
          <p:cNvCxnSpPr>
            <a:stCxn id="123" idx="1"/>
            <a:endCxn id="118" idx="5"/>
          </p:cNvCxnSpPr>
          <p:nvPr/>
        </p:nvCxnSpPr>
        <p:spPr>
          <a:xfrm flipH="1" flipV="1">
            <a:off x="2090850" y="3838967"/>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18" name="Oval 14"/>
          <p:cNvSpPr/>
          <p:nvPr/>
        </p:nvSpPr>
        <p:spPr>
          <a:xfrm>
            <a:off x="1979712" y="37278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9" name="Straight Arrow Connector 27"/>
          <p:cNvCxnSpPr>
            <a:stCxn id="120" idx="3"/>
            <a:endCxn id="121" idx="7"/>
          </p:cNvCxnSpPr>
          <p:nvPr/>
        </p:nvCxnSpPr>
        <p:spPr>
          <a:xfrm flipH="1">
            <a:off x="5614983" y="3838967"/>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20" name="Oval 28"/>
          <p:cNvSpPr/>
          <p:nvPr/>
        </p:nvSpPr>
        <p:spPr>
          <a:xfrm>
            <a:off x="6660344" y="372783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1" name="Oval 10"/>
          <p:cNvSpPr/>
          <p:nvPr/>
        </p:nvSpPr>
        <p:spPr>
          <a:xfrm>
            <a:off x="5503845" y="4201979"/>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2" name="Oval 18"/>
          <p:cNvSpPr/>
          <p:nvPr/>
        </p:nvSpPr>
        <p:spPr>
          <a:xfrm>
            <a:off x="4369585" y="430690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3" name="Oval 19"/>
          <p:cNvSpPr/>
          <p:nvPr/>
        </p:nvSpPr>
        <p:spPr>
          <a:xfrm>
            <a:off x="3179637" y="4201979"/>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5" name="Straight Arrow Connector 9"/>
          <p:cNvCxnSpPr>
            <a:stCxn id="131" idx="2"/>
            <a:endCxn id="132" idx="6"/>
          </p:cNvCxnSpPr>
          <p:nvPr/>
        </p:nvCxnSpPr>
        <p:spPr>
          <a:xfrm flipH="1">
            <a:off x="4499791" y="4843145"/>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
          <p:cNvCxnSpPr>
            <a:stCxn id="132" idx="2"/>
            <a:endCxn id="133" idx="6"/>
          </p:cNvCxnSpPr>
          <p:nvPr/>
        </p:nvCxnSpPr>
        <p:spPr>
          <a:xfrm flipH="1" flipV="1">
            <a:off x="3309843" y="4843145"/>
            <a:ext cx="1059742" cy="10492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27" name="Straight Arrow Connector 13"/>
          <p:cNvCxnSpPr>
            <a:stCxn id="133" idx="1"/>
            <a:endCxn id="128" idx="5"/>
          </p:cNvCxnSpPr>
          <p:nvPr/>
        </p:nvCxnSpPr>
        <p:spPr>
          <a:xfrm flipH="1" flipV="1">
            <a:off x="2090850" y="4415031"/>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28" name="Oval 14"/>
          <p:cNvSpPr/>
          <p:nvPr/>
        </p:nvSpPr>
        <p:spPr>
          <a:xfrm>
            <a:off x="1979712" y="4303895"/>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9" name="Straight Arrow Connector 27"/>
          <p:cNvCxnSpPr>
            <a:stCxn id="130" idx="3"/>
            <a:endCxn id="131" idx="7"/>
          </p:cNvCxnSpPr>
          <p:nvPr/>
        </p:nvCxnSpPr>
        <p:spPr>
          <a:xfrm flipH="1">
            <a:off x="5614983" y="4415031"/>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30" name="Oval 28"/>
          <p:cNvSpPr/>
          <p:nvPr/>
        </p:nvSpPr>
        <p:spPr>
          <a:xfrm>
            <a:off x="6660344" y="430389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1" name="Oval 10"/>
          <p:cNvSpPr/>
          <p:nvPr/>
        </p:nvSpPr>
        <p:spPr>
          <a:xfrm>
            <a:off x="5503845" y="477804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2" name="Oval 18"/>
          <p:cNvSpPr/>
          <p:nvPr/>
        </p:nvSpPr>
        <p:spPr>
          <a:xfrm>
            <a:off x="4369585" y="488297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3" name="Oval 19"/>
          <p:cNvSpPr/>
          <p:nvPr/>
        </p:nvSpPr>
        <p:spPr>
          <a:xfrm>
            <a:off x="3179637" y="477804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35" name="Straight Arrow Connector 9"/>
          <p:cNvCxnSpPr>
            <a:stCxn id="141" idx="2"/>
            <a:endCxn id="142" idx="6"/>
          </p:cNvCxnSpPr>
          <p:nvPr/>
        </p:nvCxnSpPr>
        <p:spPr>
          <a:xfrm flipH="1">
            <a:off x="4499791" y="5419209"/>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6" name="Straight Arrow Connector 12"/>
          <p:cNvCxnSpPr>
            <a:stCxn id="142" idx="2"/>
            <a:endCxn id="143" idx="6"/>
          </p:cNvCxnSpPr>
          <p:nvPr/>
        </p:nvCxnSpPr>
        <p:spPr>
          <a:xfrm flipH="1" flipV="1">
            <a:off x="3309843" y="5419209"/>
            <a:ext cx="1059742"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
          <p:cNvCxnSpPr>
            <a:stCxn id="143" idx="1"/>
            <a:endCxn id="138" idx="5"/>
          </p:cNvCxnSpPr>
          <p:nvPr/>
        </p:nvCxnSpPr>
        <p:spPr>
          <a:xfrm flipH="1" flipV="1">
            <a:off x="2090850" y="4991095"/>
            <a:ext cx="1107855" cy="382080"/>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38" name="Oval 14"/>
          <p:cNvSpPr/>
          <p:nvPr/>
        </p:nvSpPr>
        <p:spPr>
          <a:xfrm>
            <a:off x="1979712" y="4879959"/>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39" name="Straight Arrow Connector 27"/>
          <p:cNvCxnSpPr>
            <a:stCxn id="140" idx="3"/>
            <a:endCxn id="141" idx="7"/>
          </p:cNvCxnSpPr>
          <p:nvPr/>
        </p:nvCxnSpPr>
        <p:spPr>
          <a:xfrm flipH="1">
            <a:off x="5614983" y="4991095"/>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0" name="Oval 28"/>
          <p:cNvSpPr/>
          <p:nvPr/>
        </p:nvSpPr>
        <p:spPr>
          <a:xfrm>
            <a:off x="6660344" y="4879959"/>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1" name="Oval 10"/>
          <p:cNvSpPr/>
          <p:nvPr/>
        </p:nvSpPr>
        <p:spPr>
          <a:xfrm>
            <a:off x="5503845" y="53541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2" name="Oval 18"/>
          <p:cNvSpPr/>
          <p:nvPr/>
        </p:nvSpPr>
        <p:spPr>
          <a:xfrm>
            <a:off x="4369585" y="545903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3" name="Oval 19"/>
          <p:cNvSpPr/>
          <p:nvPr/>
        </p:nvSpPr>
        <p:spPr>
          <a:xfrm>
            <a:off x="3179637" y="53541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5" name="Straight Arrow Connector 9"/>
          <p:cNvCxnSpPr>
            <a:stCxn id="151" idx="2"/>
            <a:endCxn id="152" idx="6"/>
          </p:cNvCxnSpPr>
          <p:nvPr/>
        </p:nvCxnSpPr>
        <p:spPr>
          <a:xfrm flipH="1">
            <a:off x="4499791" y="5995273"/>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6" name="Straight Arrow Connector 12"/>
          <p:cNvCxnSpPr>
            <a:stCxn id="152" idx="2"/>
            <a:endCxn id="153" idx="6"/>
          </p:cNvCxnSpPr>
          <p:nvPr/>
        </p:nvCxnSpPr>
        <p:spPr>
          <a:xfrm flipH="1" flipV="1">
            <a:off x="3309843" y="5995273"/>
            <a:ext cx="1059742"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7" name="Straight Arrow Connector 13"/>
          <p:cNvCxnSpPr>
            <a:stCxn id="153" idx="1"/>
            <a:endCxn id="148" idx="5"/>
          </p:cNvCxnSpPr>
          <p:nvPr/>
        </p:nvCxnSpPr>
        <p:spPr>
          <a:xfrm flipH="1" flipV="1">
            <a:off x="2090850" y="5567159"/>
            <a:ext cx="1107855"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8" name="Oval 14"/>
          <p:cNvSpPr/>
          <p:nvPr/>
        </p:nvSpPr>
        <p:spPr>
          <a:xfrm>
            <a:off x="1979712" y="545602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9" name="Straight Arrow Connector 27"/>
          <p:cNvCxnSpPr>
            <a:stCxn id="150" idx="3"/>
            <a:endCxn id="151" idx="7"/>
          </p:cNvCxnSpPr>
          <p:nvPr/>
        </p:nvCxnSpPr>
        <p:spPr>
          <a:xfrm flipH="1">
            <a:off x="5614983" y="5567159"/>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50" name="Oval 28"/>
          <p:cNvSpPr/>
          <p:nvPr/>
        </p:nvSpPr>
        <p:spPr>
          <a:xfrm>
            <a:off x="6660344" y="545602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1" name="Oval 10"/>
          <p:cNvSpPr/>
          <p:nvPr/>
        </p:nvSpPr>
        <p:spPr>
          <a:xfrm>
            <a:off x="5503845" y="593017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2" name="Oval 18"/>
          <p:cNvSpPr/>
          <p:nvPr/>
        </p:nvSpPr>
        <p:spPr>
          <a:xfrm>
            <a:off x="4369585" y="6035100"/>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3" name="Oval 19"/>
          <p:cNvSpPr/>
          <p:nvPr/>
        </p:nvSpPr>
        <p:spPr>
          <a:xfrm>
            <a:off x="3179637" y="593017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4" name="Pravá složená závorka 153"/>
          <p:cNvSpPr/>
          <p:nvPr/>
        </p:nvSpPr>
        <p:spPr>
          <a:xfrm>
            <a:off x="6907078" y="2431162"/>
            <a:ext cx="144016" cy="9361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ovéPole 154"/>
          <p:cNvSpPr txBox="1"/>
          <p:nvPr/>
        </p:nvSpPr>
        <p:spPr>
          <a:xfrm>
            <a:off x="7061458" y="2688372"/>
            <a:ext cx="1420582" cy="369332"/>
          </a:xfrm>
          <a:prstGeom prst="rect">
            <a:avLst/>
          </a:prstGeom>
          <a:noFill/>
        </p:spPr>
        <p:txBody>
          <a:bodyPr wrap="none" rtlCol="0">
            <a:spAutoFit/>
          </a:bodyPr>
          <a:lstStyle/>
          <a:p>
            <a:r>
              <a:rPr lang="en-US" dirty="0" smtClean="0">
                <a:solidFill>
                  <a:schemeClr val="tx2"/>
                </a:solidFill>
                <a:latin typeface="+mn-lt"/>
              </a:rPr>
              <a:t>path tracing</a:t>
            </a:r>
          </a:p>
        </p:txBody>
      </p:sp>
      <p:sp>
        <p:nvSpPr>
          <p:cNvPr id="156" name="Pravá složená závorka 155"/>
          <p:cNvSpPr/>
          <p:nvPr/>
        </p:nvSpPr>
        <p:spPr>
          <a:xfrm>
            <a:off x="6907078" y="4725144"/>
            <a:ext cx="144016" cy="9361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TextovéPole 156"/>
          <p:cNvSpPr txBox="1"/>
          <p:nvPr/>
        </p:nvSpPr>
        <p:spPr>
          <a:xfrm>
            <a:off x="7061458" y="4982354"/>
            <a:ext cx="1422184" cy="369332"/>
          </a:xfrm>
          <a:prstGeom prst="rect">
            <a:avLst/>
          </a:prstGeom>
          <a:noFill/>
        </p:spPr>
        <p:txBody>
          <a:bodyPr wrap="none" rtlCol="0">
            <a:spAutoFit/>
          </a:bodyPr>
          <a:lstStyle/>
          <a:p>
            <a:r>
              <a:rPr lang="en-US" dirty="0" smtClean="0">
                <a:solidFill>
                  <a:schemeClr val="tx2"/>
                </a:solidFill>
                <a:latin typeface="+mn-lt"/>
              </a:rPr>
              <a:t>light tracing</a:t>
            </a:r>
          </a:p>
        </p:txBody>
      </p:sp>
      <p:sp>
        <p:nvSpPr>
          <p:cNvPr id="161" name="TextBox 19"/>
          <p:cNvSpPr txBox="1"/>
          <p:nvPr/>
        </p:nvSpPr>
        <p:spPr>
          <a:xfrm>
            <a:off x="6416868" y="1801356"/>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2" name="TextBox 19"/>
          <p:cNvSpPr txBox="1"/>
          <p:nvPr/>
        </p:nvSpPr>
        <p:spPr>
          <a:xfrm>
            <a:off x="5859200" y="2937718"/>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3" name="TextBox 19"/>
          <p:cNvSpPr txBox="1"/>
          <p:nvPr/>
        </p:nvSpPr>
        <p:spPr>
          <a:xfrm>
            <a:off x="4688676" y="3826524"/>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4" name="TextBox 19"/>
          <p:cNvSpPr txBox="1"/>
          <p:nvPr/>
        </p:nvSpPr>
        <p:spPr>
          <a:xfrm>
            <a:off x="3491880" y="4377878"/>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5" name="TextBox 19"/>
          <p:cNvSpPr txBox="1"/>
          <p:nvPr/>
        </p:nvSpPr>
        <p:spPr>
          <a:xfrm>
            <a:off x="2267744" y="4681676"/>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6" name="TextBox 19"/>
          <p:cNvSpPr txBox="1"/>
          <p:nvPr/>
        </p:nvSpPr>
        <p:spPr>
          <a:xfrm>
            <a:off x="1475656" y="4881934"/>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79" name="Zástupný symbol pro zápatí 78"/>
          <p:cNvSpPr>
            <a:spLocks noGrp="1"/>
          </p:cNvSpPr>
          <p:nvPr>
            <p:ph type="ftr" sz="quarter" idx="11"/>
          </p:nvPr>
        </p:nvSpPr>
        <p:spPr/>
        <p:txBody>
          <a:bodyPr/>
          <a:lstStyle/>
          <a:p>
            <a:pPr>
              <a:defRPr/>
            </a:pPr>
            <a:r>
              <a:rPr lang="cs-CZ" altLang="en-US" smtClean="0"/>
              <a:t>PG III (NPGR010) - J. Křivánek 2014</a:t>
            </a:r>
            <a:endParaRPr lang="en-US" altLang="en-US" dirty="0"/>
          </a:p>
        </p:txBody>
      </p:sp>
    </p:spTree>
    <p:extLst>
      <p:ext uri="{BB962C8B-B14F-4D97-AF65-F5344CB8AC3E}">
        <p14:creationId xmlns:p14="http://schemas.microsoft.com/office/powerpoint/2010/main" val="97977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fade">
                                      <p:cBhvr>
                                        <p:cTn id="12" dur="500"/>
                                        <p:tgtEl>
                                          <p:spTgt spid="1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500"/>
                                        <p:tgtEl>
                                          <p:spTgt spid="16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3"/>
                                        </p:tgtEl>
                                        <p:attrNameLst>
                                          <p:attrName>style.visibility</p:attrName>
                                        </p:attrNameLst>
                                      </p:cBhvr>
                                      <p:to>
                                        <p:strVal val="visible"/>
                                      </p:to>
                                    </p:set>
                                    <p:animEffect transition="in" filter="fade">
                                      <p:cBhvr>
                                        <p:cTn id="20" dur="500"/>
                                        <p:tgtEl>
                                          <p:spTgt spid="16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500"/>
                                        <p:tgtEl>
                                          <p:spTgt spid="16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5"/>
                                        </p:tgtEl>
                                        <p:attrNameLst>
                                          <p:attrName>style.visibility</p:attrName>
                                        </p:attrNameLst>
                                      </p:cBhvr>
                                      <p:to>
                                        <p:strVal val="visible"/>
                                      </p:to>
                                    </p:set>
                                    <p:animEffect transition="in" filter="fade">
                                      <p:cBhvr>
                                        <p:cTn id="26"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p:bldP spid="163" grpId="0"/>
      <p:bldP spid="164" grpId="0"/>
      <p:bldP spid="165" grpId="0"/>
      <p:bldP spid="1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Light transport – Global illumination</a:t>
            </a:r>
            <a:endParaRPr lang="en-US" dirty="0"/>
          </a:p>
        </p:txBody>
      </p:sp>
      <p:grpSp>
        <p:nvGrpSpPr>
          <p:cNvPr id="3" name="Skupina 8"/>
          <p:cNvGrpSpPr/>
          <p:nvPr/>
        </p:nvGrpSpPr>
        <p:grpSpPr>
          <a:xfrm>
            <a:off x="471784" y="1196752"/>
            <a:ext cx="3308128" cy="2741037"/>
            <a:chOff x="495792" y="1484784"/>
            <a:chExt cx="3308128" cy="2741037"/>
          </a:xfrm>
        </p:grpSpPr>
        <p:grpSp>
          <p:nvGrpSpPr>
            <p:cNvPr id="5" name="Skupina 7"/>
            <p:cNvGrpSpPr/>
            <p:nvPr/>
          </p:nvGrpSpPr>
          <p:grpSpPr>
            <a:xfrm>
              <a:off x="495792" y="2132856"/>
              <a:ext cx="3308128" cy="2092965"/>
              <a:chOff x="495792" y="1799883"/>
              <a:chExt cx="3308128" cy="2092965"/>
            </a:xfrm>
          </p:grpSpPr>
          <p:pic>
            <p:nvPicPr>
              <p:cNvPr id="16386" name="Picture 2" descr="http://corona-renderer.com/img/gallery/full/duncan-guesthouse.jpg"/>
              <p:cNvPicPr>
                <a:picLocks noChangeAspect="1" noChangeArrowheads="1"/>
              </p:cNvPicPr>
              <p:nvPr/>
            </p:nvPicPr>
            <p:blipFill>
              <a:blip r:embed="rId3" cstate="print"/>
              <a:srcRect/>
              <a:stretch>
                <a:fillRect/>
              </a:stretch>
            </p:blipFill>
            <p:spPr bwMode="auto">
              <a:xfrm>
                <a:off x="520502" y="1799883"/>
                <a:ext cx="3283418" cy="2016224"/>
              </a:xfrm>
              <a:prstGeom prst="rect">
                <a:avLst/>
              </a:prstGeom>
              <a:noFill/>
              <a:effectLst>
                <a:outerShdw blurRad="50800" dist="38100" dir="18900000" algn="bl" rotWithShape="0">
                  <a:prstClr val="black">
                    <a:alpha val="40000"/>
                  </a:prstClr>
                </a:outerShdw>
              </a:effectLst>
            </p:spPr>
          </p:pic>
          <p:sp>
            <p:nvSpPr>
              <p:cNvPr id="7" name="TextovéPole 6"/>
              <p:cNvSpPr txBox="1"/>
              <p:nvPr/>
            </p:nvSpPr>
            <p:spPr>
              <a:xfrm>
                <a:off x="495792" y="3615849"/>
                <a:ext cx="1483098" cy="276999"/>
              </a:xfrm>
              <a:prstGeom prst="rect">
                <a:avLst/>
              </a:prstGeom>
              <a:noFill/>
            </p:spPr>
            <p:txBody>
              <a:bodyPr wrap="none" rtlCol="0">
                <a:spAutoFit/>
              </a:bodyPr>
              <a:lstStyle/>
              <a:p>
                <a:r>
                  <a:rPr lang="en-US" sz="1200" dirty="0" smtClean="0">
                    <a:solidFill>
                      <a:schemeClr val="tx2"/>
                    </a:solidFill>
                    <a:latin typeface="+mn-lt"/>
                  </a:rPr>
                  <a:t>© Duncan </a:t>
                </a:r>
                <a:r>
                  <a:rPr lang="en-US" sz="1200" dirty="0" err="1" smtClean="0">
                    <a:solidFill>
                      <a:schemeClr val="tx2"/>
                    </a:solidFill>
                    <a:latin typeface="+mn-lt"/>
                  </a:rPr>
                  <a:t>Howdin</a:t>
                </a:r>
                <a:endParaRPr lang="en-US" sz="1200" dirty="0" smtClean="0">
                  <a:solidFill>
                    <a:schemeClr val="tx2"/>
                  </a:solidFill>
                  <a:latin typeface="+mn-lt"/>
                </a:endParaRPr>
              </a:p>
            </p:txBody>
          </p:sp>
        </p:grpSp>
        <p:sp>
          <p:nvSpPr>
            <p:cNvPr id="6" name="TextovéPole 5"/>
            <p:cNvSpPr txBox="1"/>
            <p:nvPr/>
          </p:nvSpPr>
          <p:spPr>
            <a:xfrm>
              <a:off x="520502" y="1484784"/>
              <a:ext cx="2952328" cy="461665"/>
            </a:xfrm>
            <a:prstGeom prst="rect">
              <a:avLst/>
            </a:prstGeom>
            <a:noFill/>
          </p:spPr>
          <p:txBody>
            <a:bodyPr wrap="square" rtlCol="0">
              <a:spAutoFit/>
            </a:bodyPr>
            <a:lstStyle/>
            <a:p>
              <a:pPr algn="ctr"/>
              <a:r>
                <a:rPr lang="en-US" sz="2400" b="1" dirty="0" err="1" smtClean="0">
                  <a:solidFill>
                    <a:schemeClr val="tx2"/>
                  </a:solidFill>
                  <a:latin typeface="+mn-lt"/>
                </a:rPr>
                <a:t>Archviz</a:t>
              </a:r>
              <a:endParaRPr lang="en-US" sz="2400" b="1" dirty="0" smtClean="0">
                <a:solidFill>
                  <a:schemeClr val="tx2"/>
                </a:solidFill>
                <a:latin typeface="+mn-lt"/>
              </a:endParaRPr>
            </a:p>
          </p:txBody>
        </p:sp>
      </p:grpSp>
      <p:grpSp>
        <p:nvGrpSpPr>
          <p:cNvPr id="8" name="Skupina 14"/>
          <p:cNvGrpSpPr/>
          <p:nvPr/>
        </p:nvGrpSpPr>
        <p:grpSpPr>
          <a:xfrm>
            <a:off x="4283968" y="1196752"/>
            <a:ext cx="3888432" cy="5101709"/>
            <a:chOff x="4283968" y="1196752"/>
            <a:chExt cx="3888432" cy="5101709"/>
          </a:xfrm>
        </p:grpSpPr>
        <p:sp>
          <p:nvSpPr>
            <p:cNvPr id="19" name="TextovéPole 18"/>
            <p:cNvSpPr txBox="1"/>
            <p:nvPr/>
          </p:nvSpPr>
          <p:spPr>
            <a:xfrm>
              <a:off x="4283968" y="1196752"/>
              <a:ext cx="3888432" cy="461665"/>
            </a:xfrm>
            <a:prstGeom prst="rect">
              <a:avLst/>
            </a:prstGeom>
            <a:noFill/>
          </p:spPr>
          <p:txBody>
            <a:bodyPr wrap="square" rtlCol="0">
              <a:spAutoFit/>
            </a:bodyPr>
            <a:lstStyle/>
            <a:p>
              <a:pPr algn="ctr"/>
              <a:r>
                <a:rPr lang="en-US" sz="2400" b="1" dirty="0" smtClean="0">
                  <a:solidFill>
                    <a:schemeClr val="tx2"/>
                  </a:solidFill>
                  <a:latin typeface="+mn-lt"/>
                </a:rPr>
                <a:t>Movies</a:t>
              </a:r>
            </a:p>
          </p:txBody>
        </p:sp>
        <p:pic>
          <p:nvPicPr>
            <p:cNvPr id="20" name="Picture 4" descr="shrek2"/>
            <p:cNvPicPr>
              <a:picLocks noChangeAspect="1" noChangeArrowheads="1"/>
            </p:cNvPicPr>
            <p:nvPr/>
          </p:nvPicPr>
          <p:blipFill>
            <a:blip r:embed="rId4" cstate="print"/>
            <a:srcRect t="2100" r="50000" b="34901"/>
            <a:stretch>
              <a:fillRect/>
            </a:stretch>
          </p:blipFill>
          <p:spPr>
            <a:xfrm>
              <a:off x="5415487" y="1844824"/>
              <a:ext cx="2468881" cy="1944216"/>
            </a:xfrm>
            <a:prstGeom prst="rect">
              <a:avLst/>
            </a:prstGeom>
            <a:noFill/>
            <a:effectLst>
              <a:outerShdw blurRad="50800" dist="38100" dir="18900000" algn="bl" rotWithShape="0">
                <a:prstClr val="black">
                  <a:alpha val="40000"/>
                </a:prstClr>
              </a:outerShdw>
            </a:effectLst>
          </p:spPr>
        </p:pic>
        <p:grpSp>
          <p:nvGrpSpPr>
            <p:cNvPr id="9" name="Skupina 11"/>
            <p:cNvGrpSpPr/>
            <p:nvPr/>
          </p:nvGrpSpPr>
          <p:grpSpPr>
            <a:xfrm>
              <a:off x="4355976" y="4077072"/>
              <a:ext cx="3559925" cy="2221389"/>
              <a:chOff x="9401516" y="1876674"/>
              <a:chExt cx="3559925" cy="2221389"/>
            </a:xfrm>
          </p:grpSpPr>
          <p:pic>
            <p:nvPicPr>
              <p:cNvPr id="22" name="Picture 2"/>
              <p:cNvPicPr>
                <a:picLocks noChangeArrowheads="1"/>
              </p:cNvPicPr>
              <p:nvPr/>
            </p:nvPicPr>
            <p:blipFill>
              <a:blip r:embed="rId5" cstate="print"/>
              <a:srcRect r="18740"/>
              <a:stretch>
                <a:fillRect/>
              </a:stretch>
            </p:blipFill>
            <p:spPr bwMode="auto">
              <a:xfrm>
                <a:off x="9522689" y="1876674"/>
                <a:ext cx="3438752" cy="1800200"/>
              </a:xfrm>
              <a:prstGeom prst="rect">
                <a:avLst/>
              </a:prstGeom>
              <a:noFill/>
              <a:effectLst>
                <a:outerShdw blurRad="50800" dist="38100" dir="18900000" algn="bl" rotWithShape="0">
                  <a:prstClr val="black">
                    <a:alpha val="40000"/>
                  </a:prstClr>
                </a:outerShdw>
              </a:effectLst>
            </p:spPr>
          </p:pic>
          <p:sp>
            <p:nvSpPr>
              <p:cNvPr id="23" name="Obdélník 22"/>
              <p:cNvSpPr/>
              <p:nvPr/>
            </p:nvSpPr>
            <p:spPr>
              <a:xfrm>
                <a:off x="9401516" y="3636398"/>
                <a:ext cx="3240360" cy="461665"/>
              </a:xfrm>
              <a:prstGeom prst="rect">
                <a:avLst/>
              </a:prstGeom>
            </p:spPr>
            <p:txBody>
              <a:bodyPr wrap="square">
                <a:spAutoFit/>
              </a:bodyPr>
              <a:lstStyle/>
              <a:p>
                <a:pPr lvl="0" eaLnBrk="0" hangingPunct="0">
                  <a:defRPr/>
                </a:pPr>
                <a:r>
                  <a:rPr lang="en-US" sz="1200" kern="0" dirty="0" smtClean="0">
                    <a:latin typeface="+mj-lt"/>
                  </a:rPr>
                  <a:t>Image courtesy of Columbia Pictures.  </a:t>
                </a:r>
                <a:br>
                  <a:rPr lang="en-US" sz="1200" kern="0" dirty="0" smtClean="0">
                    <a:latin typeface="+mj-lt"/>
                  </a:rPr>
                </a:br>
                <a:r>
                  <a:rPr lang="en-US" sz="1200" kern="0" dirty="0" smtClean="0">
                    <a:latin typeface="+mj-lt"/>
                  </a:rPr>
                  <a:t>© 2006 Columbia Pictures Industries, Inc.</a:t>
                </a:r>
              </a:p>
            </p:txBody>
          </p:sp>
        </p:grpSp>
      </p:grpSp>
      <p:sp>
        <p:nvSpPr>
          <p:cNvPr id="18" name="Zástupný symbol pro zápatí 17"/>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358453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All possible bidirectional techniques</a:t>
            </a:r>
            <a:endParaRPr lang="en-GB" dirty="0"/>
          </a:p>
        </p:txBody>
      </p:sp>
      <p:sp>
        <p:nvSpPr>
          <p:cNvPr id="12" name="Sun 11"/>
          <p:cNvSpPr/>
          <p:nvPr/>
        </p:nvSpPr>
        <p:spPr>
          <a:xfrm rot="1134788">
            <a:off x="7035109" y="198365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grpSp>
        <p:nvGrpSpPr>
          <p:cNvPr id="2" name="Group 70"/>
          <p:cNvGrpSpPr/>
          <p:nvPr/>
        </p:nvGrpSpPr>
        <p:grpSpPr>
          <a:xfrm>
            <a:off x="660245" y="1028828"/>
            <a:ext cx="2833952" cy="647572"/>
            <a:chOff x="611560" y="1244064"/>
            <a:chExt cx="2833952" cy="647572"/>
          </a:xfrm>
        </p:grpSpPr>
        <p:sp>
          <p:nvSpPr>
            <p:cNvPr id="72" name="Oval 71"/>
            <p:cNvSpPr/>
            <p:nvPr/>
          </p:nvSpPr>
          <p:spPr>
            <a:xfrm>
              <a:off x="611560" y="165342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87" name="Oval 86"/>
            <p:cNvSpPr/>
            <p:nvPr/>
          </p:nvSpPr>
          <p:spPr>
            <a:xfrm>
              <a:off x="611560" y="134298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1600"/>
            </a:p>
          </p:txBody>
        </p:sp>
        <p:sp>
          <p:nvSpPr>
            <p:cNvPr id="102" name="TextBox 101"/>
            <p:cNvSpPr txBox="1"/>
            <p:nvPr/>
          </p:nvSpPr>
          <p:spPr>
            <a:xfrm>
              <a:off x="745734" y="1244064"/>
              <a:ext cx="2699778" cy="338554"/>
            </a:xfrm>
            <a:prstGeom prst="rect">
              <a:avLst/>
            </a:prstGeom>
            <a:noFill/>
          </p:spPr>
          <p:txBody>
            <a:bodyPr wrap="none" rtlCol="0">
              <a:spAutoFit/>
            </a:bodyPr>
            <a:lstStyle/>
            <a:p>
              <a:r>
                <a:rPr lang="en-US" sz="1600" dirty="0" smtClean="0">
                  <a:latin typeface="+mn-lt"/>
                </a:rPr>
                <a:t>vertex on a </a:t>
              </a:r>
              <a:r>
                <a:rPr lang="en-US" sz="1600" b="1" dirty="0" smtClean="0">
                  <a:latin typeface="+mn-lt"/>
                </a:rPr>
                <a:t>light sub-path</a:t>
              </a:r>
              <a:endParaRPr lang="en-US" sz="1600" b="1" dirty="0">
                <a:latin typeface="+mn-lt"/>
              </a:endParaRPr>
            </a:p>
          </p:txBody>
        </p:sp>
        <p:sp>
          <p:nvSpPr>
            <p:cNvPr id="103" name="TextBox 102"/>
            <p:cNvSpPr txBox="1"/>
            <p:nvPr/>
          </p:nvSpPr>
          <p:spPr>
            <a:xfrm>
              <a:off x="745734" y="1553082"/>
              <a:ext cx="2683748" cy="338554"/>
            </a:xfrm>
            <a:prstGeom prst="rect">
              <a:avLst/>
            </a:prstGeom>
            <a:noFill/>
          </p:spPr>
          <p:txBody>
            <a:bodyPr wrap="none" rtlCol="0">
              <a:spAutoFit/>
            </a:bodyPr>
            <a:lstStyle/>
            <a:p>
              <a:r>
                <a:rPr lang="en-US" sz="1600" dirty="0" smtClean="0">
                  <a:latin typeface="+mn-lt"/>
                </a:rPr>
                <a:t>vertex on en </a:t>
              </a:r>
              <a:r>
                <a:rPr lang="en-US" sz="1600" b="1" dirty="0" smtClean="0">
                  <a:latin typeface="+mn-lt"/>
                </a:rPr>
                <a:t>eye sub-path</a:t>
              </a:r>
              <a:endParaRPr lang="en-US" sz="1600" b="1" dirty="0">
                <a:latin typeface="+mn-lt"/>
              </a:endParaRPr>
            </a:p>
          </p:txBody>
        </p:sp>
      </p:grpSp>
      <p:grpSp>
        <p:nvGrpSpPr>
          <p:cNvPr id="3" name="Skupina 97"/>
          <p:cNvGrpSpPr/>
          <p:nvPr/>
        </p:nvGrpSpPr>
        <p:grpSpPr>
          <a:xfrm>
            <a:off x="1979712" y="2575703"/>
            <a:ext cx="4810838" cy="709281"/>
            <a:chOff x="907976" y="3295783"/>
            <a:chExt cx="4810838" cy="709281"/>
          </a:xfrm>
        </p:grpSpPr>
        <p:cxnSp>
          <p:nvCxnSpPr>
            <p:cNvPr id="62" name="Straight Arrow Connector 9"/>
            <p:cNvCxnSpPr>
              <a:stCxn id="68" idx="2"/>
              <a:endCxn id="71" idx="6"/>
            </p:cNvCxnSpPr>
            <p:nvPr/>
          </p:nvCxnSpPr>
          <p:spPr>
            <a:xfrm flipH="1">
              <a:off x="3428055" y="3835033"/>
              <a:ext cx="1004054"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3" name="Straight Arrow Connector 12"/>
            <p:cNvCxnSpPr>
              <a:stCxn id="71" idx="2"/>
              <a:endCxn id="88" idx="6"/>
            </p:cNvCxnSpPr>
            <p:nvPr/>
          </p:nvCxnSpPr>
          <p:spPr>
            <a:xfrm flipH="1" flipV="1">
              <a:off x="2238107" y="3835033"/>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13"/>
            <p:cNvCxnSpPr>
              <a:stCxn id="88" idx="1"/>
              <a:endCxn id="65" idx="5"/>
            </p:cNvCxnSpPr>
            <p:nvPr/>
          </p:nvCxnSpPr>
          <p:spPr>
            <a:xfrm flipH="1" flipV="1">
              <a:off x="1019114" y="3406919"/>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65" name="Oval 14"/>
            <p:cNvSpPr/>
            <p:nvPr/>
          </p:nvSpPr>
          <p:spPr>
            <a:xfrm>
              <a:off x="907976" y="329578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66" name="Straight Arrow Connector 27"/>
            <p:cNvCxnSpPr>
              <a:stCxn id="67" idx="3"/>
              <a:endCxn id="68" idx="7"/>
            </p:cNvCxnSpPr>
            <p:nvPr/>
          </p:nvCxnSpPr>
          <p:spPr>
            <a:xfrm flipH="1">
              <a:off x="4543247" y="3406919"/>
              <a:ext cx="1064429"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67" name="Oval 28"/>
            <p:cNvSpPr/>
            <p:nvPr/>
          </p:nvSpPr>
          <p:spPr>
            <a:xfrm>
              <a:off x="5588608" y="329578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8" name="Oval 10"/>
            <p:cNvSpPr/>
            <p:nvPr/>
          </p:nvSpPr>
          <p:spPr>
            <a:xfrm>
              <a:off x="4432109" y="37699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1" name="Oval 18"/>
            <p:cNvSpPr/>
            <p:nvPr/>
          </p:nvSpPr>
          <p:spPr>
            <a:xfrm>
              <a:off x="3297849" y="387486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88" name="Oval 19"/>
            <p:cNvSpPr/>
            <p:nvPr/>
          </p:nvSpPr>
          <p:spPr>
            <a:xfrm>
              <a:off x="2107901" y="37699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pic>
        <p:nvPicPr>
          <p:cNvPr id="99"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754549" y="1665193"/>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101" name="Straight Arrow Connector 9"/>
          <p:cNvCxnSpPr>
            <a:stCxn id="109" idx="2"/>
            <a:endCxn id="110" idx="6"/>
          </p:cNvCxnSpPr>
          <p:nvPr/>
        </p:nvCxnSpPr>
        <p:spPr>
          <a:xfrm flipH="1">
            <a:off x="4499791" y="3680218"/>
            <a:ext cx="1004054"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4" name="Straight Arrow Connector 12"/>
          <p:cNvCxnSpPr>
            <a:stCxn id="110" idx="2"/>
            <a:endCxn id="112" idx="6"/>
          </p:cNvCxnSpPr>
          <p:nvPr/>
        </p:nvCxnSpPr>
        <p:spPr>
          <a:xfrm flipH="1" flipV="1">
            <a:off x="3309843" y="3680218"/>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5" name="Straight Arrow Connector 13"/>
          <p:cNvCxnSpPr>
            <a:stCxn id="112" idx="1"/>
            <a:endCxn id="106" idx="5"/>
          </p:cNvCxnSpPr>
          <p:nvPr/>
        </p:nvCxnSpPr>
        <p:spPr>
          <a:xfrm flipH="1" flipV="1">
            <a:off x="2090850" y="3252104"/>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06" name="Oval 14"/>
          <p:cNvSpPr/>
          <p:nvPr/>
        </p:nvSpPr>
        <p:spPr>
          <a:xfrm>
            <a:off x="1979712" y="314096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07" name="Straight Arrow Connector 27"/>
          <p:cNvCxnSpPr>
            <a:stCxn id="108" idx="3"/>
            <a:endCxn id="109" idx="7"/>
          </p:cNvCxnSpPr>
          <p:nvPr/>
        </p:nvCxnSpPr>
        <p:spPr>
          <a:xfrm flipH="1">
            <a:off x="5614983" y="3252104"/>
            <a:ext cx="1064429" cy="382080"/>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08" name="Oval 28"/>
          <p:cNvSpPr/>
          <p:nvPr/>
        </p:nvSpPr>
        <p:spPr>
          <a:xfrm>
            <a:off x="6660344" y="3140968"/>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09" name="Oval 10"/>
          <p:cNvSpPr/>
          <p:nvPr/>
        </p:nvSpPr>
        <p:spPr>
          <a:xfrm>
            <a:off x="5503845" y="36151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0" name="Oval 18"/>
          <p:cNvSpPr/>
          <p:nvPr/>
        </p:nvSpPr>
        <p:spPr>
          <a:xfrm>
            <a:off x="4369585" y="3720045"/>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12" name="Oval 19"/>
          <p:cNvSpPr/>
          <p:nvPr/>
        </p:nvSpPr>
        <p:spPr>
          <a:xfrm>
            <a:off x="3179637" y="3615116"/>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4" name="Straight Arrow Connector 9"/>
          <p:cNvCxnSpPr>
            <a:stCxn id="121" idx="2"/>
            <a:endCxn id="122" idx="6"/>
          </p:cNvCxnSpPr>
          <p:nvPr/>
        </p:nvCxnSpPr>
        <p:spPr>
          <a:xfrm flipH="1">
            <a:off x="4499791" y="4267081"/>
            <a:ext cx="1004054" cy="10492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15" name="Straight Arrow Connector 12"/>
          <p:cNvCxnSpPr>
            <a:stCxn id="122" idx="2"/>
            <a:endCxn id="123" idx="6"/>
          </p:cNvCxnSpPr>
          <p:nvPr/>
        </p:nvCxnSpPr>
        <p:spPr>
          <a:xfrm flipH="1" flipV="1">
            <a:off x="3309843" y="4267081"/>
            <a:ext cx="1059742" cy="104929"/>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16" name="Straight Arrow Connector 13"/>
          <p:cNvCxnSpPr>
            <a:stCxn id="123" idx="1"/>
            <a:endCxn id="118" idx="5"/>
          </p:cNvCxnSpPr>
          <p:nvPr/>
        </p:nvCxnSpPr>
        <p:spPr>
          <a:xfrm flipH="1" flipV="1">
            <a:off x="2090850" y="3838967"/>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18" name="Oval 14"/>
          <p:cNvSpPr/>
          <p:nvPr/>
        </p:nvSpPr>
        <p:spPr>
          <a:xfrm>
            <a:off x="1979712" y="3727831"/>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19" name="Straight Arrow Connector 27"/>
          <p:cNvCxnSpPr>
            <a:stCxn id="120" idx="3"/>
            <a:endCxn id="121" idx="7"/>
          </p:cNvCxnSpPr>
          <p:nvPr/>
        </p:nvCxnSpPr>
        <p:spPr>
          <a:xfrm flipH="1">
            <a:off x="5614983" y="3838967"/>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20" name="Oval 28"/>
          <p:cNvSpPr/>
          <p:nvPr/>
        </p:nvSpPr>
        <p:spPr>
          <a:xfrm>
            <a:off x="6660344" y="372783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1" name="Oval 10"/>
          <p:cNvSpPr/>
          <p:nvPr/>
        </p:nvSpPr>
        <p:spPr>
          <a:xfrm>
            <a:off x="5503845" y="4201979"/>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2" name="Oval 18"/>
          <p:cNvSpPr/>
          <p:nvPr/>
        </p:nvSpPr>
        <p:spPr>
          <a:xfrm>
            <a:off x="4369585" y="4306908"/>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3" name="Oval 19"/>
          <p:cNvSpPr/>
          <p:nvPr/>
        </p:nvSpPr>
        <p:spPr>
          <a:xfrm>
            <a:off x="3179637" y="4201979"/>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5" name="Straight Arrow Connector 9"/>
          <p:cNvCxnSpPr>
            <a:stCxn id="131" idx="2"/>
            <a:endCxn id="132" idx="6"/>
          </p:cNvCxnSpPr>
          <p:nvPr/>
        </p:nvCxnSpPr>
        <p:spPr>
          <a:xfrm flipH="1">
            <a:off x="4499791" y="4843145"/>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
          <p:cNvCxnSpPr>
            <a:stCxn id="132" idx="2"/>
            <a:endCxn id="133" idx="6"/>
          </p:cNvCxnSpPr>
          <p:nvPr/>
        </p:nvCxnSpPr>
        <p:spPr>
          <a:xfrm flipH="1" flipV="1">
            <a:off x="3309843" y="4843145"/>
            <a:ext cx="1059742" cy="10492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127" name="Straight Arrow Connector 13"/>
          <p:cNvCxnSpPr>
            <a:stCxn id="133" idx="1"/>
            <a:endCxn id="128" idx="5"/>
          </p:cNvCxnSpPr>
          <p:nvPr/>
        </p:nvCxnSpPr>
        <p:spPr>
          <a:xfrm flipH="1" flipV="1">
            <a:off x="2090850" y="4415031"/>
            <a:ext cx="1107855" cy="38208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28" name="Oval 14"/>
          <p:cNvSpPr/>
          <p:nvPr/>
        </p:nvSpPr>
        <p:spPr>
          <a:xfrm>
            <a:off x="1979712" y="4303895"/>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9" name="Straight Arrow Connector 27"/>
          <p:cNvCxnSpPr>
            <a:stCxn id="130" idx="3"/>
            <a:endCxn id="131" idx="7"/>
          </p:cNvCxnSpPr>
          <p:nvPr/>
        </p:nvCxnSpPr>
        <p:spPr>
          <a:xfrm flipH="1">
            <a:off x="5614983" y="4415031"/>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30" name="Oval 28"/>
          <p:cNvSpPr/>
          <p:nvPr/>
        </p:nvSpPr>
        <p:spPr>
          <a:xfrm>
            <a:off x="6660344" y="4303895"/>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1" name="Oval 10"/>
          <p:cNvSpPr/>
          <p:nvPr/>
        </p:nvSpPr>
        <p:spPr>
          <a:xfrm>
            <a:off x="5503845" y="477804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2" name="Oval 18"/>
          <p:cNvSpPr/>
          <p:nvPr/>
        </p:nvSpPr>
        <p:spPr>
          <a:xfrm>
            <a:off x="4369585" y="488297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3" name="Oval 19"/>
          <p:cNvSpPr/>
          <p:nvPr/>
        </p:nvSpPr>
        <p:spPr>
          <a:xfrm>
            <a:off x="3179637" y="4778043"/>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35" name="Straight Arrow Connector 9"/>
          <p:cNvCxnSpPr>
            <a:stCxn id="141" idx="2"/>
            <a:endCxn id="142" idx="6"/>
          </p:cNvCxnSpPr>
          <p:nvPr/>
        </p:nvCxnSpPr>
        <p:spPr>
          <a:xfrm flipH="1">
            <a:off x="4499791" y="5419209"/>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6" name="Straight Arrow Connector 12"/>
          <p:cNvCxnSpPr>
            <a:stCxn id="142" idx="2"/>
            <a:endCxn id="143" idx="6"/>
          </p:cNvCxnSpPr>
          <p:nvPr/>
        </p:nvCxnSpPr>
        <p:spPr>
          <a:xfrm flipH="1" flipV="1">
            <a:off x="3309843" y="5419209"/>
            <a:ext cx="1059742"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
          <p:cNvCxnSpPr>
            <a:stCxn id="143" idx="1"/>
            <a:endCxn id="138" idx="5"/>
          </p:cNvCxnSpPr>
          <p:nvPr/>
        </p:nvCxnSpPr>
        <p:spPr>
          <a:xfrm flipH="1" flipV="1">
            <a:off x="2090850" y="4991095"/>
            <a:ext cx="1107855" cy="382080"/>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38" name="Oval 14"/>
          <p:cNvSpPr/>
          <p:nvPr/>
        </p:nvSpPr>
        <p:spPr>
          <a:xfrm>
            <a:off x="1979712" y="4879959"/>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39" name="Straight Arrow Connector 27"/>
          <p:cNvCxnSpPr>
            <a:stCxn id="140" idx="3"/>
            <a:endCxn id="141" idx="7"/>
          </p:cNvCxnSpPr>
          <p:nvPr/>
        </p:nvCxnSpPr>
        <p:spPr>
          <a:xfrm flipH="1">
            <a:off x="5614983" y="4991095"/>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0" name="Oval 28"/>
          <p:cNvSpPr/>
          <p:nvPr/>
        </p:nvSpPr>
        <p:spPr>
          <a:xfrm>
            <a:off x="6660344" y="4879959"/>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1" name="Oval 10"/>
          <p:cNvSpPr/>
          <p:nvPr/>
        </p:nvSpPr>
        <p:spPr>
          <a:xfrm>
            <a:off x="5503845" y="53541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2" name="Oval 18"/>
          <p:cNvSpPr/>
          <p:nvPr/>
        </p:nvSpPr>
        <p:spPr>
          <a:xfrm>
            <a:off x="4369585" y="5459036"/>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3" name="Oval 19"/>
          <p:cNvSpPr/>
          <p:nvPr/>
        </p:nvSpPr>
        <p:spPr>
          <a:xfrm>
            <a:off x="3179637" y="5354107"/>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5" name="Straight Arrow Connector 9"/>
          <p:cNvCxnSpPr>
            <a:stCxn id="151" idx="2"/>
            <a:endCxn id="152" idx="6"/>
          </p:cNvCxnSpPr>
          <p:nvPr/>
        </p:nvCxnSpPr>
        <p:spPr>
          <a:xfrm flipH="1">
            <a:off x="4499791" y="5995273"/>
            <a:ext cx="1004054"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6" name="Straight Arrow Connector 12"/>
          <p:cNvCxnSpPr>
            <a:stCxn id="152" idx="2"/>
            <a:endCxn id="153" idx="6"/>
          </p:cNvCxnSpPr>
          <p:nvPr/>
        </p:nvCxnSpPr>
        <p:spPr>
          <a:xfrm flipH="1" flipV="1">
            <a:off x="3309843" y="5995273"/>
            <a:ext cx="1059742" cy="104929"/>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7" name="Straight Arrow Connector 13"/>
          <p:cNvCxnSpPr>
            <a:stCxn id="153" idx="1"/>
            <a:endCxn id="148" idx="5"/>
          </p:cNvCxnSpPr>
          <p:nvPr/>
        </p:nvCxnSpPr>
        <p:spPr>
          <a:xfrm flipH="1" flipV="1">
            <a:off x="2090850" y="5567159"/>
            <a:ext cx="1107855"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8" name="Oval 14"/>
          <p:cNvSpPr/>
          <p:nvPr/>
        </p:nvSpPr>
        <p:spPr>
          <a:xfrm>
            <a:off x="1979712" y="545602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49" name="Straight Arrow Connector 27"/>
          <p:cNvCxnSpPr>
            <a:stCxn id="150" idx="3"/>
            <a:endCxn id="151" idx="7"/>
          </p:cNvCxnSpPr>
          <p:nvPr/>
        </p:nvCxnSpPr>
        <p:spPr>
          <a:xfrm flipH="1">
            <a:off x="5614983" y="5567159"/>
            <a:ext cx="1064429" cy="382080"/>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50" name="Oval 28"/>
          <p:cNvSpPr/>
          <p:nvPr/>
        </p:nvSpPr>
        <p:spPr>
          <a:xfrm>
            <a:off x="6660344" y="5456023"/>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1" name="Oval 10"/>
          <p:cNvSpPr/>
          <p:nvPr/>
        </p:nvSpPr>
        <p:spPr>
          <a:xfrm>
            <a:off x="5503845" y="593017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2" name="Oval 18"/>
          <p:cNvSpPr/>
          <p:nvPr/>
        </p:nvSpPr>
        <p:spPr>
          <a:xfrm>
            <a:off x="4369585" y="6035100"/>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3" name="Oval 19"/>
          <p:cNvSpPr/>
          <p:nvPr/>
        </p:nvSpPr>
        <p:spPr>
          <a:xfrm>
            <a:off x="3179637" y="5930171"/>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4" name="Pravá složená závorka 153"/>
          <p:cNvSpPr/>
          <p:nvPr/>
        </p:nvSpPr>
        <p:spPr>
          <a:xfrm>
            <a:off x="6907078" y="2431162"/>
            <a:ext cx="144016" cy="9361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ovéPole 154"/>
          <p:cNvSpPr txBox="1"/>
          <p:nvPr/>
        </p:nvSpPr>
        <p:spPr>
          <a:xfrm>
            <a:off x="7061458" y="2688372"/>
            <a:ext cx="1420582" cy="369332"/>
          </a:xfrm>
          <a:prstGeom prst="rect">
            <a:avLst/>
          </a:prstGeom>
          <a:noFill/>
        </p:spPr>
        <p:txBody>
          <a:bodyPr wrap="none" rtlCol="0">
            <a:spAutoFit/>
          </a:bodyPr>
          <a:lstStyle/>
          <a:p>
            <a:r>
              <a:rPr lang="en-US" dirty="0" smtClean="0">
                <a:solidFill>
                  <a:schemeClr val="tx2"/>
                </a:solidFill>
                <a:latin typeface="+mn-lt"/>
              </a:rPr>
              <a:t>path tracing</a:t>
            </a:r>
          </a:p>
        </p:txBody>
      </p:sp>
      <p:sp>
        <p:nvSpPr>
          <p:cNvPr id="156" name="Pravá složená závorka 155"/>
          <p:cNvSpPr/>
          <p:nvPr/>
        </p:nvSpPr>
        <p:spPr>
          <a:xfrm>
            <a:off x="6907078" y="4725144"/>
            <a:ext cx="144016" cy="936104"/>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TextovéPole 156"/>
          <p:cNvSpPr txBox="1"/>
          <p:nvPr/>
        </p:nvSpPr>
        <p:spPr>
          <a:xfrm>
            <a:off x="7061458" y="4982354"/>
            <a:ext cx="1422184" cy="369332"/>
          </a:xfrm>
          <a:prstGeom prst="rect">
            <a:avLst/>
          </a:prstGeom>
          <a:noFill/>
        </p:spPr>
        <p:txBody>
          <a:bodyPr wrap="none" rtlCol="0">
            <a:spAutoFit/>
          </a:bodyPr>
          <a:lstStyle/>
          <a:p>
            <a:r>
              <a:rPr lang="en-US" dirty="0" smtClean="0">
                <a:solidFill>
                  <a:schemeClr val="tx2"/>
                </a:solidFill>
                <a:latin typeface="+mn-lt"/>
              </a:rPr>
              <a:t>light tracing</a:t>
            </a:r>
          </a:p>
        </p:txBody>
      </p:sp>
      <p:sp>
        <p:nvSpPr>
          <p:cNvPr id="159" name="Pravá složená závorka 158"/>
          <p:cNvSpPr/>
          <p:nvPr/>
        </p:nvSpPr>
        <p:spPr>
          <a:xfrm>
            <a:off x="6907078" y="4149080"/>
            <a:ext cx="144016" cy="360040"/>
          </a:xfrm>
          <a:prstGeom prst="righ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TextovéPole 159"/>
          <p:cNvSpPr txBox="1"/>
          <p:nvPr/>
        </p:nvSpPr>
        <p:spPr>
          <a:xfrm>
            <a:off x="7061458" y="4122344"/>
            <a:ext cx="718466" cy="369332"/>
          </a:xfrm>
          <a:prstGeom prst="rect">
            <a:avLst/>
          </a:prstGeom>
          <a:noFill/>
        </p:spPr>
        <p:txBody>
          <a:bodyPr wrap="none" rtlCol="0">
            <a:spAutoFit/>
          </a:bodyPr>
          <a:lstStyle/>
          <a:p>
            <a:r>
              <a:rPr lang="en-US" dirty="0" smtClean="0">
                <a:solidFill>
                  <a:schemeClr val="tx2"/>
                </a:solidFill>
                <a:latin typeface="+mn-lt"/>
              </a:rPr>
              <a:t>VPLs</a:t>
            </a:r>
          </a:p>
        </p:txBody>
      </p:sp>
      <p:sp>
        <p:nvSpPr>
          <p:cNvPr id="161" name="TextBox 19"/>
          <p:cNvSpPr txBox="1"/>
          <p:nvPr/>
        </p:nvSpPr>
        <p:spPr>
          <a:xfrm>
            <a:off x="6416868" y="1801356"/>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2" name="TextBox 19"/>
          <p:cNvSpPr txBox="1"/>
          <p:nvPr/>
        </p:nvSpPr>
        <p:spPr>
          <a:xfrm>
            <a:off x="5859200" y="2937718"/>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3" name="TextBox 19"/>
          <p:cNvSpPr txBox="1"/>
          <p:nvPr/>
        </p:nvSpPr>
        <p:spPr>
          <a:xfrm>
            <a:off x="4688676" y="3826524"/>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4" name="TextBox 19"/>
          <p:cNvSpPr txBox="1"/>
          <p:nvPr/>
        </p:nvSpPr>
        <p:spPr>
          <a:xfrm>
            <a:off x="3491880" y="4377878"/>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5" name="TextBox 19"/>
          <p:cNvSpPr txBox="1"/>
          <p:nvPr/>
        </p:nvSpPr>
        <p:spPr>
          <a:xfrm>
            <a:off x="2267744" y="4681676"/>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6" name="TextBox 19"/>
          <p:cNvSpPr txBox="1"/>
          <p:nvPr/>
        </p:nvSpPr>
        <p:spPr>
          <a:xfrm>
            <a:off x="1475656" y="4881934"/>
            <a:ext cx="571872" cy="923330"/>
          </a:xfrm>
          <a:prstGeom prst="rect">
            <a:avLst/>
          </a:prstGeom>
          <a:noFill/>
        </p:spPr>
        <p:txBody>
          <a:bodyPr wrap="square" rtlCol="0">
            <a:spAutoFit/>
          </a:bodyPr>
          <a:lstStyle/>
          <a:p>
            <a:r>
              <a:rPr lang="en-US" sz="5400" b="1" dirty="0" smtClean="0">
                <a:solidFill>
                  <a:schemeClr val="accent2">
                    <a:lumMod val="75000"/>
                  </a:schemeClr>
                </a:solidFill>
                <a:effectLst>
                  <a:outerShdw blurRad="38100" dist="38100" dir="2700000" algn="tl">
                    <a:srgbClr val="000000">
                      <a:alpha val="43137"/>
                    </a:srgbClr>
                  </a:outerShdw>
                </a:effectLst>
                <a:latin typeface="+mn-lt"/>
                <a:sym typeface="Wingdings"/>
              </a:rPr>
              <a:t></a:t>
            </a:r>
            <a:endParaRPr lang="en-US" sz="5400" b="1" dirty="0" smtClean="0">
              <a:solidFill>
                <a:schemeClr val="accent2">
                  <a:lumMod val="75000"/>
                </a:schemeClr>
              </a:solidFill>
              <a:effectLst>
                <a:outerShdw blurRad="38100" dist="38100" dir="2700000" algn="tl">
                  <a:srgbClr val="000000">
                    <a:alpha val="43137"/>
                  </a:srgbClr>
                </a:outerShdw>
              </a:effectLst>
              <a:latin typeface="+mn-lt"/>
            </a:endParaRPr>
          </a:p>
        </p:txBody>
      </p:sp>
      <p:sp>
        <p:nvSpPr>
          <p:cNvPr id="167" name="TextovéPole 166"/>
          <p:cNvSpPr txBox="1"/>
          <p:nvPr/>
        </p:nvSpPr>
        <p:spPr>
          <a:xfrm>
            <a:off x="603422" y="3524815"/>
            <a:ext cx="7797327"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3600" b="1" dirty="0" smtClean="0">
                <a:latin typeface="+mn-lt"/>
              </a:rPr>
              <a:t>no single technique importance </a:t>
            </a:r>
          </a:p>
          <a:p>
            <a:pPr algn="ctr"/>
            <a:r>
              <a:rPr lang="en-US" sz="3600" b="1" dirty="0" smtClean="0">
                <a:latin typeface="+mn-lt"/>
              </a:rPr>
              <a:t>samples all the terms</a:t>
            </a:r>
          </a:p>
        </p:txBody>
      </p:sp>
      <p:sp>
        <p:nvSpPr>
          <p:cNvPr id="80" name="Zástupný symbol pro zápatí 79"/>
          <p:cNvSpPr>
            <a:spLocks noGrp="1"/>
          </p:cNvSpPr>
          <p:nvPr>
            <p:ph type="ftr" sz="quarter" idx="11"/>
          </p:nvPr>
        </p:nvSpPr>
        <p:spPr/>
        <p:txBody>
          <a:bodyPr/>
          <a:lstStyle/>
          <a:p>
            <a:pPr>
              <a:defRPr/>
            </a:pPr>
            <a:r>
              <a:rPr lang="cs-CZ" altLang="en-US" smtClean="0"/>
              <a:t>PG III (NPGR010) - J. Křivánek 2014</a:t>
            </a:r>
            <a:endParaRPr lang="en-US" altLang="en-US" dirty="0"/>
          </a:p>
        </p:txBody>
      </p:sp>
    </p:spTree>
    <p:extLst>
      <p:ext uri="{BB962C8B-B14F-4D97-AF65-F5344CB8AC3E}">
        <p14:creationId xmlns:p14="http://schemas.microsoft.com/office/powerpoint/2010/main" val="32307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r>
              <a:rPr lang="en-US" dirty="0" smtClean="0"/>
              <a:t>Multiple Importance Sampling (MIS)</a:t>
            </a:r>
            <a:endParaRPr lang="en-US" dirty="0" smtClean="0">
              <a:latin typeface="Arial CE" charset="-18"/>
            </a:endParaRPr>
          </a:p>
        </p:txBody>
      </p:sp>
      <p:sp>
        <p:nvSpPr>
          <p:cNvPr id="41987" name="Freeform 3"/>
          <p:cNvSpPr>
            <a:spLocks/>
          </p:cNvSpPr>
          <p:nvPr/>
        </p:nvSpPr>
        <p:spPr bwMode="auto">
          <a:xfrm>
            <a:off x="3707904" y="3242196"/>
            <a:ext cx="4841404" cy="2897188"/>
          </a:xfrm>
          <a:custGeom>
            <a:avLst/>
            <a:gdLst>
              <a:gd name="T0" fmla="*/ 192 w 3841"/>
              <a:gd name="T1" fmla="*/ 1680 h 1825"/>
              <a:gd name="T2" fmla="*/ 384 w 3841"/>
              <a:gd name="T3" fmla="*/ 1440 h 1825"/>
              <a:gd name="T4" fmla="*/ 480 w 3841"/>
              <a:gd name="T5" fmla="*/ 1248 h 1825"/>
              <a:gd name="T6" fmla="*/ 624 w 3841"/>
              <a:gd name="T7" fmla="*/ 720 h 1825"/>
              <a:gd name="T8" fmla="*/ 720 w 3841"/>
              <a:gd name="T9" fmla="*/ 336 h 1825"/>
              <a:gd name="T10" fmla="*/ 816 w 3841"/>
              <a:gd name="T11" fmla="*/ 144 h 1825"/>
              <a:gd name="T12" fmla="*/ 912 w 3841"/>
              <a:gd name="T13" fmla="*/ 0 h 1825"/>
              <a:gd name="T14" fmla="*/ 1008 w 3841"/>
              <a:gd name="T15" fmla="*/ 0 h 1825"/>
              <a:gd name="T16" fmla="*/ 1104 w 3841"/>
              <a:gd name="T17" fmla="*/ 144 h 1825"/>
              <a:gd name="T18" fmla="*/ 1296 w 3841"/>
              <a:gd name="T19" fmla="*/ 528 h 1825"/>
              <a:gd name="T20" fmla="*/ 1488 w 3841"/>
              <a:gd name="T21" fmla="*/ 960 h 1825"/>
              <a:gd name="T22" fmla="*/ 1632 w 3841"/>
              <a:gd name="T23" fmla="*/ 1248 h 1825"/>
              <a:gd name="T24" fmla="*/ 1824 w 3841"/>
              <a:gd name="T25" fmla="*/ 1392 h 1825"/>
              <a:gd name="T26" fmla="*/ 2016 w 3841"/>
              <a:gd name="T27" fmla="*/ 1440 h 1825"/>
              <a:gd name="T28" fmla="*/ 2208 w 3841"/>
              <a:gd name="T29" fmla="*/ 1440 h 1825"/>
              <a:gd name="T30" fmla="*/ 2352 w 3841"/>
              <a:gd name="T31" fmla="*/ 1392 h 1825"/>
              <a:gd name="T32" fmla="*/ 2448 w 3841"/>
              <a:gd name="T33" fmla="*/ 1200 h 1825"/>
              <a:gd name="T34" fmla="*/ 2544 w 3841"/>
              <a:gd name="T35" fmla="*/ 864 h 1825"/>
              <a:gd name="T36" fmla="*/ 2640 w 3841"/>
              <a:gd name="T37" fmla="*/ 672 h 1825"/>
              <a:gd name="T38" fmla="*/ 2736 w 3841"/>
              <a:gd name="T39" fmla="*/ 624 h 1825"/>
              <a:gd name="T40" fmla="*/ 2832 w 3841"/>
              <a:gd name="T41" fmla="*/ 672 h 1825"/>
              <a:gd name="T42" fmla="*/ 3024 w 3841"/>
              <a:gd name="T43" fmla="*/ 1056 h 1825"/>
              <a:gd name="T44" fmla="*/ 3216 w 3841"/>
              <a:gd name="T45" fmla="*/ 1440 h 1825"/>
              <a:gd name="T46" fmla="*/ 3408 w 3841"/>
              <a:gd name="T47" fmla="*/ 1632 h 1825"/>
              <a:gd name="T48" fmla="*/ 3600 w 3841"/>
              <a:gd name="T49" fmla="*/ 1728 h 1825"/>
              <a:gd name="T50" fmla="*/ 3840 w 3841"/>
              <a:gd name="T51" fmla="*/ 1776 h 1825"/>
              <a:gd name="T52" fmla="*/ 3840 w 3841"/>
              <a:gd name="T53" fmla="*/ 1824 h 1825"/>
              <a:gd name="T54" fmla="*/ 0 w 3841"/>
              <a:gd name="T55" fmla="*/ 1824 h 1825"/>
              <a:gd name="T56" fmla="*/ 192 w 3841"/>
              <a:gd name="T57" fmla="*/ 1680 h 18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1"/>
              <a:gd name="T88" fmla="*/ 0 h 1825"/>
              <a:gd name="T89" fmla="*/ 3841 w 3841"/>
              <a:gd name="T90" fmla="*/ 1825 h 18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1" h="1825">
                <a:moveTo>
                  <a:pt x="192" y="1680"/>
                </a:moveTo>
                <a:lnTo>
                  <a:pt x="384" y="1440"/>
                </a:lnTo>
                <a:lnTo>
                  <a:pt x="480" y="1248"/>
                </a:lnTo>
                <a:lnTo>
                  <a:pt x="624" y="720"/>
                </a:lnTo>
                <a:lnTo>
                  <a:pt x="720" y="336"/>
                </a:lnTo>
                <a:lnTo>
                  <a:pt x="816" y="144"/>
                </a:lnTo>
                <a:lnTo>
                  <a:pt x="912" y="0"/>
                </a:lnTo>
                <a:lnTo>
                  <a:pt x="1008" y="0"/>
                </a:lnTo>
                <a:lnTo>
                  <a:pt x="1104" y="144"/>
                </a:lnTo>
                <a:lnTo>
                  <a:pt x="1296" y="528"/>
                </a:lnTo>
                <a:lnTo>
                  <a:pt x="1488" y="960"/>
                </a:lnTo>
                <a:lnTo>
                  <a:pt x="1632" y="1248"/>
                </a:lnTo>
                <a:lnTo>
                  <a:pt x="1824" y="1392"/>
                </a:lnTo>
                <a:lnTo>
                  <a:pt x="2016" y="1440"/>
                </a:lnTo>
                <a:lnTo>
                  <a:pt x="2208" y="1440"/>
                </a:lnTo>
                <a:lnTo>
                  <a:pt x="2352" y="1392"/>
                </a:lnTo>
                <a:lnTo>
                  <a:pt x="2448" y="1200"/>
                </a:lnTo>
                <a:lnTo>
                  <a:pt x="2544" y="864"/>
                </a:lnTo>
                <a:lnTo>
                  <a:pt x="2640" y="672"/>
                </a:lnTo>
                <a:lnTo>
                  <a:pt x="2736" y="624"/>
                </a:lnTo>
                <a:lnTo>
                  <a:pt x="2832" y="672"/>
                </a:lnTo>
                <a:lnTo>
                  <a:pt x="3024" y="1056"/>
                </a:lnTo>
                <a:lnTo>
                  <a:pt x="3216" y="1440"/>
                </a:lnTo>
                <a:lnTo>
                  <a:pt x="3408" y="1632"/>
                </a:lnTo>
                <a:lnTo>
                  <a:pt x="3600" y="1728"/>
                </a:lnTo>
                <a:lnTo>
                  <a:pt x="3840" y="1776"/>
                </a:lnTo>
                <a:lnTo>
                  <a:pt x="3840" y="1824"/>
                </a:lnTo>
                <a:lnTo>
                  <a:pt x="0" y="1824"/>
                </a:lnTo>
                <a:lnTo>
                  <a:pt x="192" y="1680"/>
                </a:lnTo>
              </a:path>
            </a:pathLst>
          </a:custGeom>
          <a:solidFill>
            <a:schemeClr val="bg1">
              <a:lumMod val="95000"/>
            </a:schemeClr>
          </a:solidFill>
          <a:ln w="12700" cap="rnd" cmpd="sng">
            <a:solidFill>
              <a:schemeClr val="tx1"/>
            </a:solidFill>
            <a:prstDash val="solid"/>
            <a:round/>
            <a:headEnd type="none" w="med" len="med"/>
            <a:tailEnd type="none" w="med" len="med"/>
          </a:ln>
        </p:spPr>
        <p:txBody>
          <a:bodyPr/>
          <a:lstStyle/>
          <a:p>
            <a:endParaRPr lang="en-US"/>
          </a:p>
        </p:txBody>
      </p:sp>
      <p:sp>
        <p:nvSpPr>
          <p:cNvPr id="41988" name="Rectangle 4"/>
          <p:cNvSpPr>
            <a:spLocks noChangeArrowheads="1"/>
          </p:cNvSpPr>
          <p:nvPr/>
        </p:nvSpPr>
        <p:spPr bwMode="auto">
          <a:xfrm>
            <a:off x="3717988" y="2780928"/>
            <a:ext cx="4819976" cy="3344168"/>
          </a:xfrm>
          <a:prstGeom prst="rect">
            <a:avLst/>
          </a:prstGeom>
          <a:noFill/>
          <a:ln w="25400">
            <a:solidFill>
              <a:schemeClr val="tx1"/>
            </a:solidFill>
            <a:miter lim="800000"/>
            <a:headEnd/>
            <a:tailEnd/>
          </a:ln>
        </p:spPr>
        <p:txBody>
          <a:bodyPr wrap="none" anchor="ctr"/>
          <a:lstStyle/>
          <a:p>
            <a:endParaRPr lang="en-US" dirty="0">
              <a:solidFill>
                <a:schemeClr val="tx2"/>
              </a:solidFill>
            </a:endParaRPr>
          </a:p>
        </p:txBody>
      </p:sp>
      <p:sp>
        <p:nvSpPr>
          <p:cNvPr id="41989" name="Rectangle 5"/>
          <p:cNvSpPr>
            <a:spLocks noChangeArrowheads="1"/>
          </p:cNvSpPr>
          <p:nvPr/>
        </p:nvSpPr>
        <p:spPr bwMode="auto">
          <a:xfrm>
            <a:off x="4057516" y="2980912"/>
            <a:ext cx="595654" cy="520655"/>
          </a:xfrm>
          <a:prstGeom prst="rect">
            <a:avLst/>
          </a:prstGeom>
          <a:noFill/>
          <a:ln w="12700">
            <a:noFill/>
            <a:miter lim="800000"/>
            <a:headEnd/>
            <a:tailEnd/>
          </a:ln>
        </p:spPr>
        <p:txBody>
          <a:bodyPr wrap="none" lIns="90488" tIns="44450" rIns="90488" bIns="44450">
            <a:spAutoFit/>
          </a:bodyPr>
          <a:lstStyle/>
          <a:p>
            <a:r>
              <a:rPr lang="cs-CZ" sz="2800" i="1" dirty="0">
                <a:latin typeface="+mj-lt"/>
              </a:rPr>
              <a:t>f</a:t>
            </a:r>
            <a:r>
              <a:rPr lang="cs-CZ" sz="2800" dirty="0">
                <a:latin typeface="+mj-lt"/>
              </a:rPr>
              <a:t>(</a:t>
            </a:r>
            <a:r>
              <a:rPr lang="cs-CZ" sz="2800" i="1" dirty="0">
                <a:latin typeface="+mj-lt"/>
              </a:rPr>
              <a:t>x</a:t>
            </a:r>
            <a:r>
              <a:rPr lang="cs-CZ" sz="2800" dirty="0">
                <a:latin typeface="+mj-lt"/>
              </a:rPr>
              <a:t>)</a:t>
            </a:r>
          </a:p>
        </p:txBody>
      </p:sp>
      <p:sp>
        <p:nvSpPr>
          <p:cNvPr id="41992" name="Freeform 8"/>
          <p:cNvSpPr>
            <a:spLocks/>
          </p:cNvSpPr>
          <p:nvPr/>
        </p:nvSpPr>
        <p:spPr bwMode="auto">
          <a:xfrm>
            <a:off x="3707904" y="4537596"/>
            <a:ext cx="3631368" cy="1601788"/>
          </a:xfrm>
          <a:custGeom>
            <a:avLst/>
            <a:gdLst>
              <a:gd name="T0" fmla="*/ 0 w 2881"/>
              <a:gd name="T1" fmla="*/ 1008 h 1009"/>
              <a:gd name="T2" fmla="*/ 336 w 2881"/>
              <a:gd name="T3" fmla="*/ 889 h 1009"/>
              <a:gd name="T4" fmla="*/ 576 w 2881"/>
              <a:gd name="T5" fmla="*/ 712 h 1009"/>
              <a:gd name="T6" fmla="*/ 768 w 2881"/>
              <a:gd name="T7" fmla="*/ 415 h 1009"/>
              <a:gd name="T8" fmla="*/ 912 w 2881"/>
              <a:gd name="T9" fmla="*/ 59 h 1009"/>
              <a:gd name="T10" fmla="*/ 1008 w 2881"/>
              <a:gd name="T11" fmla="*/ 0 h 1009"/>
              <a:gd name="T12" fmla="*/ 1104 w 2881"/>
              <a:gd name="T13" fmla="*/ 59 h 1009"/>
              <a:gd name="T14" fmla="*/ 1200 w 2881"/>
              <a:gd name="T15" fmla="*/ 237 h 1009"/>
              <a:gd name="T16" fmla="*/ 1296 w 2881"/>
              <a:gd name="T17" fmla="*/ 415 h 1009"/>
              <a:gd name="T18" fmla="*/ 1536 w 2881"/>
              <a:gd name="T19" fmla="*/ 720 h 1009"/>
              <a:gd name="T20" fmla="*/ 1824 w 2881"/>
              <a:gd name="T21" fmla="*/ 830 h 1009"/>
              <a:gd name="T22" fmla="*/ 2112 w 2881"/>
              <a:gd name="T23" fmla="*/ 889 h 1009"/>
              <a:gd name="T24" fmla="*/ 2496 w 2881"/>
              <a:gd name="T25" fmla="*/ 949 h 1009"/>
              <a:gd name="T26" fmla="*/ 2880 w 2881"/>
              <a:gd name="T27" fmla="*/ 1008 h 10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1"/>
              <a:gd name="T43" fmla="*/ 0 h 1009"/>
              <a:gd name="T44" fmla="*/ 2881 w 2881"/>
              <a:gd name="T45" fmla="*/ 1009 h 10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1" h="1009">
                <a:moveTo>
                  <a:pt x="0" y="1008"/>
                </a:moveTo>
                <a:lnTo>
                  <a:pt x="336" y="889"/>
                </a:lnTo>
                <a:lnTo>
                  <a:pt x="576" y="712"/>
                </a:lnTo>
                <a:lnTo>
                  <a:pt x="768" y="415"/>
                </a:lnTo>
                <a:lnTo>
                  <a:pt x="912" y="59"/>
                </a:lnTo>
                <a:lnTo>
                  <a:pt x="1008" y="0"/>
                </a:lnTo>
                <a:lnTo>
                  <a:pt x="1104" y="59"/>
                </a:lnTo>
                <a:lnTo>
                  <a:pt x="1200" y="237"/>
                </a:lnTo>
                <a:lnTo>
                  <a:pt x="1296" y="415"/>
                </a:lnTo>
                <a:lnTo>
                  <a:pt x="1536" y="720"/>
                </a:lnTo>
                <a:lnTo>
                  <a:pt x="1824" y="830"/>
                </a:lnTo>
                <a:lnTo>
                  <a:pt x="2112" y="889"/>
                </a:lnTo>
                <a:lnTo>
                  <a:pt x="2496" y="949"/>
                </a:lnTo>
                <a:lnTo>
                  <a:pt x="2880" y="1008"/>
                </a:lnTo>
              </a:path>
            </a:pathLst>
          </a:custGeom>
          <a:noFill/>
          <a:ln w="25400" cap="rnd" cmpd="sng">
            <a:solidFill>
              <a:srgbClr val="00B050"/>
            </a:solidFill>
            <a:prstDash val="solid"/>
            <a:round/>
            <a:headEnd type="none" w="med" len="med"/>
            <a:tailEnd type="none" w="med" len="med"/>
          </a:ln>
        </p:spPr>
        <p:txBody>
          <a:bodyPr/>
          <a:lstStyle/>
          <a:p>
            <a:endParaRPr lang="en-US"/>
          </a:p>
        </p:txBody>
      </p:sp>
      <p:sp>
        <p:nvSpPr>
          <p:cNvPr id="41993" name="Freeform 9"/>
          <p:cNvSpPr>
            <a:spLocks/>
          </p:cNvSpPr>
          <p:nvPr/>
        </p:nvSpPr>
        <p:spPr bwMode="auto">
          <a:xfrm>
            <a:off x="4857438" y="4994796"/>
            <a:ext cx="3691870" cy="1144588"/>
          </a:xfrm>
          <a:custGeom>
            <a:avLst/>
            <a:gdLst>
              <a:gd name="T0" fmla="*/ 2928 w 2929"/>
              <a:gd name="T1" fmla="*/ 672 h 721"/>
              <a:gd name="T2" fmla="*/ 2544 w 2929"/>
              <a:gd name="T3" fmla="*/ 635 h 721"/>
              <a:gd name="T4" fmla="*/ 2304 w 2929"/>
              <a:gd name="T5" fmla="*/ 508 h 721"/>
              <a:gd name="T6" fmla="*/ 2112 w 2929"/>
              <a:gd name="T7" fmla="*/ 296 h 721"/>
              <a:gd name="T8" fmla="*/ 1968 w 2929"/>
              <a:gd name="T9" fmla="*/ 96 h 721"/>
              <a:gd name="T10" fmla="*/ 1872 w 2929"/>
              <a:gd name="T11" fmla="*/ 0 h 721"/>
              <a:gd name="T12" fmla="*/ 1776 w 2929"/>
              <a:gd name="T13" fmla="*/ 42 h 721"/>
              <a:gd name="T14" fmla="*/ 1680 w 2929"/>
              <a:gd name="T15" fmla="*/ 169 h 721"/>
              <a:gd name="T16" fmla="*/ 1584 w 2929"/>
              <a:gd name="T17" fmla="*/ 296 h 721"/>
              <a:gd name="T18" fmla="*/ 1344 w 2929"/>
              <a:gd name="T19" fmla="*/ 480 h 721"/>
              <a:gd name="T20" fmla="*/ 1056 w 2929"/>
              <a:gd name="T21" fmla="*/ 593 h 721"/>
              <a:gd name="T22" fmla="*/ 768 w 2929"/>
              <a:gd name="T23" fmla="*/ 635 h 721"/>
              <a:gd name="T24" fmla="*/ 384 w 2929"/>
              <a:gd name="T25" fmla="*/ 678 h 721"/>
              <a:gd name="T26" fmla="*/ 0 w 2929"/>
              <a:gd name="T27" fmla="*/ 720 h 7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9"/>
              <a:gd name="T43" fmla="*/ 0 h 721"/>
              <a:gd name="T44" fmla="*/ 2929 w 2929"/>
              <a:gd name="T45" fmla="*/ 721 h 7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9" h="721">
                <a:moveTo>
                  <a:pt x="2928" y="672"/>
                </a:moveTo>
                <a:lnTo>
                  <a:pt x="2544" y="635"/>
                </a:lnTo>
                <a:lnTo>
                  <a:pt x="2304" y="508"/>
                </a:lnTo>
                <a:lnTo>
                  <a:pt x="2112" y="296"/>
                </a:lnTo>
                <a:lnTo>
                  <a:pt x="1968" y="96"/>
                </a:lnTo>
                <a:lnTo>
                  <a:pt x="1872" y="0"/>
                </a:lnTo>
                <a:lnTo>
                  <a:pt x="1776" y="42"/>
                </a:lnTo>
                <a:lnTo>
                  <a:pt x="1680" y="169"/>
                </a:lnTo>
                <a:lnTo>
                  <a:pt x="1584" y="296"/>
                </a:lnTo>
                <a:lnTo>
                  <a:pt x="1344" y="480"/>
                </a:lnTo>
                <a:lnTo>
                  <a:pt x="1056" y="593"/>
                </a:lnTo>
                <a:lnTo>
                  <a:pt x="768" y="635"/>
                </a:lnTo>
                <a:lnTo>
                  <a:pt x="384" y="678"/>
                </a:lnTo>
                <a:lnTo>
                  <a:pt x="0" y="720"/>
                </a:lnTo>
              </a:path>
            </a:pathLst>
          </a:custGeom>
          <a:noFill/>
          <a:ln w="25400" cap="rnd" cmpd="sng">
            <a:solidFill>
              <a:schemeClr val="accent2"/>
            </a:solidFill>
            <a:prstDash val="solid"/>
            <a:round/>
            <a:headEnd type="none" w="med" len="med"/>
            <a:tailEnd type="none" w="med" len="med"/>
          </a:ln>
        </p:spPr>
        <p:txBody>
          <a:bodyPr/>
          <a:lstStyle/>
          <a:p>
            <a:endParaRPr lang="en-US"/>
          </a:p>
        </p:txBody>
      </p:sp>
      <p:sp>
        <p:nvSpPr>
          <p:cNvPr id="41994" name="Rectangle 10"/>
          <p:cNvSpPr>
            <a:spLocks noChangeArrowheads="1"/>
          </p:cNvSpPr>
          <p:nvPr/>
        </p:nvSpPr>
        <p:spPr bwMode="auto">
          <a:xfrm>
            <a:off x="4516860" y="5163071"/>
            <a:ext cx="977833" cy="520655"/>
          </a:xfrm>
          <a:prstGeom prst="rect">
            <a:avLst/>
          </a:prstGeom>
          <a:noFill/>
          <a:ln w="12700">
            <a:noFill/>
            <a:miter lim="800000"/>
            <a:headEnd/>
            <a:tailEnd/>
          </a:ln>
        </p:spPr>
        <p:txBody>
          <a:bodyPr wrap="none" lIns="90488" tIns="44450" rIns="90488" bIns="44450">
            <a:spAutoFit/>
          </a:bodyPr>
          <a:lstStyle/>
          <a:p>
            <a:r>
              <a:rPr lang="cs-CZ" sz="2800" i="1" dirty="0" smtClean="0">
                <a:solidFill>
                  <a:srgbClr val="00B050"/>
                </a:solidFill>
                <a:latin typeface="+mj-lt"/>
              </a:rPr>
              <a:t>p</a:t>
            </a:r>
            <a:r>
              <a:rPr lang="en-US" sz="2800" i="1" baseline="-25000" dirty="0" smtClean="0">
                <a:solidFill>
                  <a:srgbClr val="00B050"/>
                </a:solidFill>
                <a:latin typeface="+mj-lt"/>
              </a:rPr>
              <a:t>a</a:t>
            </a:r>
            <a:r>
              <a:rPr lang="cs-CZ" sz="2800" dirty="0" smtClean="0">
                <a:solidFill>
                  <a:srgbClr val="00B050"/>
                </a:solidFill>
                <a:latin typeface="+mj-lt"/>
              </a:rPr>
              <a:t>(</a:t>
            </a:r>
            <a:r>
              <a:rPr lang="cs-CZ" sz="2800" i="1" dirty="0" smtClean="0">
                <a:solidFill>
                  <a:srgbClr val="00B050"/>
                </a:solidFill>
                <a:latin typeface="+mj-lt"/>
              </a:rPr>
              <a:t>x</a:t>
            </a:r>
            <a:r>
              <a:rPr lang="cs-CZ" sz="2800" dirty="0">
                <a:solidFill>
                  <a:srgbClr val="00B050"/>
                </a:solidFill>
                <a:latin typeface="+mj-lt"/>
              </a:rPr>
              <a:t>)</a:t>
            </a:r>
          </a:p>
        </p:txBody>
      </p:sp>
      <p:sp>
        <p:nvSpPr>
          <p:cNvPr id="41995" name="Rectangle 11"/>
          <p:cNvSpPr>
            <a:spLocks noChangeArrowheads="1"/>
          </p:cNvSpPr>
          <p:nvPr/>
        </p:nvSpPr>
        <p:spPr bwMode="auto">
          <a:xfrm>
            <a:off x="6700708" y="5391671"/>
            <a:ext cx="772568" cy="520655"/>
          </a:xfrm>
          <a:prstGeom prst="rect">
            <a:avLst/>
          </a:prstGeom>
          <a:noFill/>
          <a:ln w="12700">
            <a:noFill/>
            <a:miter lim="800000"/>
            <a:headEnd/>
            <a:tailEnd/>
          </a:ln>
        </p:spPr>
        <p:txBody>
          <a:bodyPr wrap="none" lIns="90488" tIns="44450" rIns="90488" bIns="44450">
            <a:spAutoFit/>
          </a:bodyPr>
          <a:lstStyle/>
          <a:p>
            <a:r>
              <a:rPr lang="cs-CZ" sz="2800" i="1" dirty="0" smtClean="0">
                <a:solidFill>
                  <a:schemeClr val="accent2"/>
                </a:solidFill>
                <a:latin typeface="+mj-lt"/>
              </a:rPr>
              <a:t>p</a:t>
            </a:r>
            <a:r>
              <a:rPr lang="en-US" sz="2800" i="1" baseline="-25000" dirty="0" smtClean="0">
                <a:solidFill>
                  <a:schemeClr val="accent2"/>
                </a:solidFill>
                <a:latin typeface="+mj-lt"/>
              </a:rPr>
              <a:t>b</a:t>
            </a:r>
            <a:r>
              <a:rPr lang="cs-CZ" sz="2800" dirty="0" smtClean="0">
                <a:solidFill>
                  <a:schemeClr val="accent2"/>
                </a:solidFill>
                <a:latin typeface="+mj-lt"/>
              </a:rPr>
              <a:t>(</a:t>
            </a:r>
            <a:r>
              <a:rPr lang="cs-CZ" sz="2800" i="1" dirty="0" smtClean="0">
                <a:solidFill>
                  <a:schemeClr val="accent2"/>
                </a:solidFill>
                <a:latin typeface="+mj-lt"/>
              </a:rPr>
              <a:t>x</a:t>
            </a:r>
            <a:r>
              <a:rPr lang="cs-CZ" sz="2800" dirty="0">
                <a:solidFill>
                  <a:schemeClr val="accent2"/>
                </a:solidFill>
                <a:latin typeface="+mj-lt"/>
              </a:rPr>
              <a:t>)</a:t>
            </a:r>
          </a:p>
        </p:txBody>
      </p:sp>
      <p:sp>
        <p:nvSpPr>
          <p:cNvPr id="4" name="TextBox 3"/>
          <p:cNvSpPr txBox="1"/>
          <p:nvPr/>
        </p:nvSpPr>
        <p:spPr>
          <a:xfrm>
            <a:off x="494797" y="971436"/>
            <a:ext cx="3054041" cy="461665"/>
          </a:xfrm>
          <a:prstGeom prst="rect">
            <a:avLst/>
          </a:prstGeom>
          <a:noFill/>
        </p:spPr>
        <p:txBody>
          <a:bodyPr wrap="none" rtlCol="0">
            <a:spAutoFit/>
          </a:bodyPr>
          <a:lstStyle/>
          <a:p>
            <a:r>
              <a:rPr lang="en-US" sz="2400" dirty="0" smtClean="0">
                <a:solidFill>
                  <a:schemeClr val="accent1"/>
                </a:solidFill>
                <a:latin typeface="+mj-lt"/>
              </a:rPr>
              <a:t>[</a:t>
            </a:r>
            <a:r>
              <a:rPr lang="cs-CZ" sz="2400" dirty="0" err="1" smtClean="0">
                <a:solidFill>
                  <a:schemeClr val="accent1"/>
                </a:solidFill>
                <a:latin typeface="+mj-lt"/>
              </a:rPr>
              <a:t>Veach</a:t>
            </a:r>
            <a:r>
              <a:rPr lang="cs-CZ" sz="2400" dirty="0" smtClean="0">
                <a:solidFill>
                  <a:schemeClr val="accent1"/>
                </a:solidFill>
                <a:latin typeface="+mj-lt"/>
              </a:rPr>
              <a:t> </a:t>
            </a:r>
            <a:r>
              <a:rPr lang="en-US" sz="2400" dirty="0">
                <a:solidFill>
                  <a:schemeClr val="accent1"/>
                </a:solidFill>
                <a:latin typeface="+mj-lt"/>
              </a:rPr>
              <a:t>&amp; </a:t>
            </a:r>
            <a:r>
              <a:rPr lang="en-US" sz="2400" dirty="0" err="1">
                <a:solidFill>
                  <a:schemeClr val="accent1"/>
                </a:solidFill>
                <a:latin typeface="+mj-lt"/>
              </a:rPr>
              <a:t>Guibas</a:t>
            </a:r>
            <a:r>
              <a:rPr lang="en-US" sz="2400" dirty="0">
                <a:solidFill>
                  <a:schemeClr val="accent1"/>
                </a:solidFill>
                <a:latin typeface="+mj-lt"/>
              </a:rPr>
              <a:t>, </a:t>
            </a:r>
            <a:r>
              <a:rPr lang="en-US" sz="2400" dirty="0" smtClean="0">
                <a:solidFill>
                  <a:schemeClr val="accent1"/>
                </a:solidFill>
                <a:latin typeface="+mj-lt"/>
              </a:rPr>
              <a:t>95]</a:t>
            </a:r>
            <a:endParaRPr lang="cs-CZ" sz="2400" dirty="0">
              <a:solidFill>
                <a:schemeClr val="accent1"/>
              </a:solidFill>
              <a:latin typeface="+mj-lt"/>
            </a:endParaRPr>
          </a:p>
        </p:txBody>
      </p:sp>
      <p:grpSp>
        <p:nvGrpSpPr>
          <p:cNvPr id="2" name="Skupina 4"/>
          <p:cNvGrpSpPr/>
          <p:nvPr/>
        </p:nvGrpSpPr>
        <p:grpSpPr>
          <a:xfrm>
            <a:off x="2843808" y="1556792"/>
            <a:ext cx="3223492" cy="1008112"/>
            <a:chOff x="4139952" y="836712"/>
            <a:chExt cx="3223492" cy="1008112"/>
          </a:xfrm>
        </p:grpSpPr>
        <p:graphicFrame>
          <p:nvGraphicFramePr>
            <p:cNvPr id="16" name="Object 2"/>
            <p:cNvGraphicFramePr>
              <a:graphicFrameLocks noChangeAspect="1"/>
            </p:cNvGraphicFramePr>
            <p:nvPr/>
          </p:nvGraphicFramePr>
          <p:xfrm>
            <a:off x="4216698" y="909266"/>
            <a:ext cx="2976562" cy="863600"/>
          </p:xfrm>
          <a:graphic>
            <a:graphicData uri="http://schemas.openxmlformats.org/presentationml/2006/ole">
              <mc:AlternateContent xmlns:mc="http://schemas.openxmlformats.org/markup-compatibility/2006">
                <mc:Choice xmlns:v="urn:schemas-microsoft-com:vml" Requires="v">
                  <p:oleObj spid="_x0000_s449578" name="Rovnice" r:id="rId4" imgW="1485720" imgH="431640" progId="Equation.3">
                    <p:embed/>
                  </p:oleObj>
                </mc:Choice>
                <mc:Fallback>
                  <p:oleObj name="Rovnice" r:id="rId4" imgW="1485720" imgH="431640" progId="Equation.3">
                    <p:embed/>
                    <p:pic>
                      <p:nvPicPr>
                        <p:cNvPr id="0" name=""/>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4216698" y="909266"/>
                          <a:ext cx="2976562" cy="863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3366FF"/>
                              </a:solidFill>
                              <a:miter lim="800000"/>
                              <a:headEnd/>
                              <a:tailEnd/>
                            </a14:hiddenLine>
                          </a:ext>
                        </a:extLst>
                      </p:spPr>
                    </p:pic>
                  </p:oleObj>
                </mc:Fallback>
              </mc:AlternateContent>
            </a:graphicData>
          </a:graphic>
        </p:graphicFrame>
        <p:sp>
          <p:nvSpPr>
            <p:cNvPr id="17" name="Obdélník 16"/>
            <p:cNvSpPr/>
            <p:nvPr/>
          </p:nvSpPr>
          <p:spPr>
            <a:xfrm>
              <a:off x="4139952" y="836712"/>
              <a:ext cx="3223492" cy="1008112"/>
            </a:xfrm>
            <a:prstGeom prst="rect">
              <a:avLst/>
            </a:prstGeom>
            <a:no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ovéPole 18"/>
          <p:cNvSpPr txBox="1"/>
          <p:nvPr/>
        </p:nvSpPr>
        <p:spPr>
          <a:xfrm>
            <a:off x="755576" y="1484784"/>
            <a:ext cx="1835759" cy="1200329"/>
          </a:xfrm>
          <a:prstGeom prst="rect">
            <a:avLst/>
          </a:prstGeom>
          <a:noFill/>
        </p:spPr>
        <p:txBody>
          <a:bodyPr wrap="none" rtlCol="0">
            <a:spAutoFit/>
          </a:bodyPr>
          <a:lstStyle/>
          <a:p>
            <a:r>
              <a:rPr lang="cs-CZ" sz="2400" b="1" dirty="0" smtClean="0">
                <a:solidFill>
                  <a:schemeClr val="tx2"/>
                </a:solidFill>
                <a:latin typeface="+mn-lt"/>
              </a:rPr>
              <a:t>A </a:t>
            </a:r>
            <a:r>
              <a:rPr lang="cs-CZ" sz="2400" b="1" dirty="0" err="1" smtClean="0">
                <a:solidFill>
                  <a:schemeClr val="tx2"/>
                </a:solidFill>
                <a:latin typeface="+mn-lt"/>
              </a:rPr>
              <a:t>simple</a:t>
            </a:r>
            <a:endParaRPr lang="cs-CZ" sz="2400" b="1" dirty="0" smtClean="0">
              <a:solidFill>
                <a:schemeClr val="tx2"/>
              </a:solidFill>
              <a:latin typeface="+mn-lt"/>
            </a:endParaRPr>
          </a:p>
          <a:p>
            <a:r>
              <a:rPr lang="cs-CZ" sz="2400" b="1" dirty="0" smtClean="0">
                <a:solidFill>
                  <a:schemeClr val="tx2"/>
                </a:solidFill>
                <a:latin typeface="+mn-lt"/>
              </a:rPr>
              <a:t>c</a:t>
            </a:r>
            <a:r>
              <a:rPr lang="en-US" sz="2400" b="1" dirty="0" err="1" smtClean="0">
                <a:solidFill>
                  <a:schemeClr val="tx2"/>
                </a:solidFill>
                <a:latin typeface="+mn-lt"/>
              </a:rPr>
              <a:t>ombined</a:t>
            </a:r>
            <a:r>
              <a:rPr lang="en-US" sz="2400" b="1" dirty="0" smtClean="0">
                <a:solidFill>
                  <a:schemeClr val="tx2"/>
                </a:solidFill>
                <a:latin typeface="+mn-lt"/>
              </a:rPr>
              <a:t> </a:t>
            </a:r>
          </a:p>
          <a:p>
            <a:r>
              <a:rPr lang="en-US" sz="2400" b="1" dirty="0" smtClean="0">
                <a:solidFill>
                  <a:schemeClr val="tx2"/>
                </a:solidFill>
                <a:latin typeface="+mn-lt"/>
              </a:rPr>
              <a:t>estimator:</a:t>
            </a:r>
          </a:p>
        </p:txBody>
      </p:sp>
      <p:cxnSp>
        <p:nvCxnSpPr>
          <p:cNvPr id="33" name="Přímá spojovací čára 32"/>
          <p:cNvCxnSpPr/>
          <p:nvPr/>
        </p:nvCxnSpPr>
        <p:spPr>
          <a:xfrm flipV="1">
            <a:off x="7020272" y="3763120"/>
            <a:ext cx="0" cy="2520280"/>
          </a:xfrm>
          <a:prstGeom prst="line">
            <a:avLst/>
          </a:prstGeom>
          <a:ln w="38100">
            <a:solidFill>
              <a:srgbClr val="00B05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Rectangle 5"/>
          <p:cNvSpPr>
            <a:spLocks noChangeArrowheads="1"/>
          </p:cNvSpPr>
          <p:nvPr/>
        </p:nvSpPr>
        <p:spPr bwMode="auto">
          <a:xfrm>
            <a:off x="7020272" y="6022664"/>
            <a:ext cx="500138" cy="520655"/>
          </a:xfrm>
          <a:prstGeom prst="rect">
            <a:avLst/>
          </a:prstGeom>
          <a:noFill/>
          <a:ln w="12700">
            <a:noFill/>
            <a:miter lim="800000"/>
            <a:headEnd/>
            <a:tailEnd/>
          </a:ln>
        </p:spPr>
        <p:txBody>
          <a:bodyPr wrap="none" lIns="90488" tIns="44450" rIns="90488" bIns="44450">
            <a:spAutoFit/>
          </a:bodyPr>
          <a:lstStyle/>
          <a:p>
            <a:r>
              <a:rPr lang="en-US" sz="2800" i="1" dirty="0" err="1" smtClean="0">
                <a:latin typeface="+mj-lt"/>
              </a:rPr>
              <a:t>x</a:t>
            </a:r>
            <a:r>
              <a:rPr lang="en-US" sz="2800" i="1" baseline="-25000" dirty="0" err="1" smtClean="0">
                <a:latin typeface="+mj-lt"/>
              </a:rPr>
              <a:t>a</a:t>
            </a:r>
            <a:endParaRPr lang="cs-CZ" sz="2800" dirty="0">
              <a:latin typeface="+mj-lt"/>
            </a:endParaRPr>
          </a:p>
        </p:txBody>
      </p:sp>
      <p:sp>
        <p:nvSpPr>
          <p:cNvPr id="20" name="Zástupný symbol pro zápatí 19"/>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195428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Bidirectional path tracing</a:t>
            </a:r>
            <a:endParaRPr lang="en-US" dirty="0"/>
          </a:p>
        </p:txBody>
      </p:sp>
      <p:sp>
        <p:nvSpPr>
          <p:cNvPr id="3" name="Zástupný symbol pro obsah 2"/>
          <p:cNvSpPr>
            <a:spLocks noGrp="1"/>
          </p:cNvSpPr>
          <p:nvPr>
            <p:ph idx="1"/>
          </p:nvPr>
        </p:nvSpPr>
        <p:spPr/>
        <p:txBody>
          <a:bodyPr/>
          <a:lstStyle/>
          <a:p>
            <a:r>
              <a:rPr lang="en-US" dirty="0" smtClean="0"/>
              <a:t>Use </a:t>
            </a:r>
            <a:r>
              <a:rPr lang="en-US" b="1" dirty="0" smtClean="0"/>
              <a:t>all </a:t>
            </a:r>
            <a:r>
              <a:rPr lang="en-US" dirty="0" smtClean="0"/>
              <a:t>of the above sampling techniques</a:t>
            </a:r>
          </a:p>
          <a:p>
            <a:r>
              <a:rPr lang="en-US" dirty="0" smtClean="0"/>
              <a:t>Combine using </a:t>
            </a:r>
            <a:r>
              <a:rPr lang="en-US" b="1" dirty="0" smtClean="0"/>
              <a:t>Multiple Importance Sampling</a:t>
            </a:r>
            <a:endParaRPr lang="cs-CZ" b="1" dirty="0" smtClean="0"/>
          </a:p>
          <a:p>
            <a:endParaRPr lang="cs-CZ" b="1" dirty="0"/>
          </a:p>
          <a:p>
            <a:r>
              <a:rPr lang="en-US" dirty="0" smtClean="0"/>
              <a:t>Generalizes the combined strategy for calculating direct illumination in a path tracer</a:t>
            </a:r>
          </a:p>
          <a:p>
            <a:pPr lvl="1"/>
            <a:endParaRPr lang="en-US" b="1" dirty="0" smtClean="0"/>
          </a:p>
          <a:p>
            <a:pPr lvl="1"/>
            <a:r>
              <a:rPr lang="en-US" b="1" dirty="0" smtClean="0"/>
              <a:t>PT</a:t>
            </a:r>
            <a:r>
              <a:rPr lang="en-US" dirty="0" smtClean="0"/>
              <a:t>: Different strategies for sampling a direction toward a light source</a:t>
            </a:r>
          </a:p>
          <a:p>
            <a:pPr lvl="1"/>
            <a:endParaRPr lang="en-US" b="1" dirty="0" smtClean="0"/>
          </a:p>
          <a:p>
            <a:pPr lvl="1"/>
            <a:r>
              <a:rPr lang="en-US" b="1" dirty="0" smtClean="0"/>
              <a:t>BPT: </a:t>
            </a:r>
            <a:r>
              <a:rPr lang="en-US" dirty="0" smtClean="0"/>
              <a:t>Different strategies for sampling </a:t>
            </a:r>
            <a:r>
              <a:rPr lang="en-US" b="1" dirty="0" smtClean="0"/>
              <a:t>entire light transport paths</a:t>
            </a:r>
          </a:p>
        </p:txBody>
      </p:sp>
      <p:sp>
        <p:nvSpPr>
          <p:cNvPr id="6" name="Zástupný symbol pro zápatí 5"/>
          <p:cNvSpPr>
            <a:spLocks noGrp="1"/>
          </p:cNvSpPr>
          <p:nvPr>
            <p:ph type="ftr" sz="quarter" idx="11"/>
          </p:nvPr>
        </p:nvSpPr>
        <p:spPr/>
        <p:txBody>
          <a:bodyPr/>
          <a:lstStyle/>
          <a:p>
            <a:pPr>
              <a:defRPr/>
            </a:pPr>
            <a:r>
              <a:rPr lang="cs-CZ" altLang="en-US" smtClean="0"/>
              <a:t>PG III (NPGR010) - J. Křivánek 2014</a:t>
            </a:r>
            <a:endParaRPr lang="en-US" altLang="en-US" dirty="0"/>
          </a:p>
        </p:txBody>
      </p:sp>
    </p:spTree>
    <p:extLst>
      <p:ext uri="{BB962C8B-B14F-4D97-AF65-F5344CB8AC3E}">
        <p14:creationId xmlns:p14="http://schemas.microsoft.com/office/powerpoint/2010/main" val="104379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Naive</a:t>
            </a:r>
            <a:r>
              <a:rPr lang="cs-CZ" dirty="0" smtClean="0"/>
              <a:t> </a:t>
            </a:r>
            <a:r>
              <a:rPr lang="en-US" dirty="0" smtClean="0"/>
              <a:t>BP</a:t>
            </a:r>
            <a:r>
              <a:rPr lang="cs-CZ" dirty="0" smtClean="0"/>
              <a:t>T</a:t>
            </a:r>
            <a:endParaRPr lang="en-US" dirty="0"/>
          </a:p>
        </p:txBody>
      </p:sp>
      <p:sp>
        <p:nvSpPr>
          <p:cNvPr id="6" name="Sun 11"/>
          <p:cNvSpPr/>
          <p:nvPr/>
        </p:nvSpPr>
        <p:spPr>
          <a:xfrm rot="1134788">
            <a:off x="7442614" y="216150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pic>
        <p:nvPicPr>
          <p:cNvPr id="1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685438" y="3468406"/>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28" name="Straight Arrow Connector 12"/>
          <p:cNvCxnSpPr>
            <a:stCxn id="34" idx="2"/>
            <a:endCxn id="35" idx="6"/>
          </p:cNvCxnSpPr>
          <p:nvPr/>
        </p:nvCxnSpPr>
        <p:spPr>
          <a:xfrm flipH="1">
            <a:off x="3597544" y="5020082"/>
            <a:ext cx="2534090" cy="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13"/>
          <p:cNvCxnSpPr>
            <a:stCxn id="35" idx="1"/>
            <a:endCxn id="30" idx="5"/>
          </p:cNvCxnSpPr>
          <p:nvPr/>
        </p:nvCxnSpPr>
        <p:spPr>
          <a:xfrm flipH="1" flipV="1">
            <a:off x="1850284" y="4346036"/>
            <a:ext cx="1636122" cy="628012"/>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27"/>
          <p:cNvCxnSpPr>
            <a:stCxn id="32" idx="2"/>
          </p:cNvCxnSpPr>
          <p:nvPr/>
        </p:nvCxnSpPr>
        <p:spPr>
          <a:xfrm flipH="1">
            <a:off x="5195530" y="2427794"/>
            <a:ext cx="2088232" cy="6906"/>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32" name="Oval 28"/>
          <p:cNvSpPr/>
          <p:nvPr/>
        </p:nvSpPr>
        <p:spPr>
          <a:xfrm>
            <a:off x="7283762"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72" name="Straight Arrow Connector 9"/>
          <p:cNvCxnSpPr>
            <a:endCxn id="34" idx="0"/>
          </p:cNvCxnSpPr>
          <p:nvPr/>
        </p:nvCxnSpPr>
        <p:spPr>
          <a:xfrm>
            <a:off x="5148064" y="2506707"/>
            <a:ext cx="104867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30" name="Oval 14"/>
          <p:cNvSpPr/>
          <p:nvPr/>
        </p:nvSpPr>
        <p:spPr>
          <a:xfrm>
            <a:off x="1739146" y="423490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90" name="Volný tvar 89"/>
          <p:cNvSpPr/>
          <p:nvPr/>
        </p:nvSpPr>
        <p:spPr>
          <a:xfrm>
            <a:off x="1828696" y="2461724"/>
            <a:ext cx="5413105" cy="2595707"/>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 name="connsiteX0" fmla="*/ 5837 w 2953890"/>
              <a:gd name="connsiteY0" fmla="*/ 2054926 h 2733812"/>
              <a:gd name="connsiteX1" fmla="*/ 0 w 2953890"/>
              <a:gd name="connsiteY1" fmla="*/ 2057887 h 2733812"/>
              <a:gd name="connsiteX2" fmla="*/ 1155908 w 2953890"/>
              <a:gd name="connsiteY2" fmla="*/ 2733812 h 2733812"/>
              <a:gd name="connsiteX3" fmla="*/ 2953890 w 2953890"/>
              <a:gd name="connsiteY3" fmla="*/ 1560457 h 2733812"/>
              <a:gd name="connsiteX4" fmla="*/ 68073 w 2953890"/>
              <a:gd name="connsiteY4" fmla="*/ 0 h 2733812"/>
              <a:gd name="connsiteX0" fmla="*/ 5837 w 1155908"/>
              <a:gd name="connsiteY0" fmla="*/ 2054926 h 2733812"/>
              <a:gd name="connsiteX1" fmla="*/ 0 w 1155908"/>
              <a:gd name="connsiteY1" fmla="*/ 2057887 h 2733812"/>
              <a:gd name="connsiteX2" fmla="*/ 1155908 w 1155908"/>
              <a:gd name="connsiteY2" fmla="*/ 2733812 h 2733812"/>
              <a:gd name="connsiteX3" fmla="*/ 1076185 w 1155908"/>
              <a:gd name="connsiteY3" fmla="*/ 2376264 h 2733812"/>
              <a:gd name="connsiteX4" fmla="*/ 68073 w 1155908"/>
              <a:gd name="connsiteY4" fmla="*/ 0 h 2733812"/>
              <a:gd name="connsiteX0" fmla="*/ 1665956 w 2736304"/>
              <a:gd name="connsiteY0" fmla="*/ 2054926 h 2592288"/>
              <a:gd name="connsiteX1" fmla="*/ 1660119 w 2736304"/>
              <a:gd name="connsiteY1" fmla="*/ 2057887 h 2592288"/>
              <a:gd name="connsiteX2" fmla="*/ 0 w 2736304"/>
              <a:gd name="connsiteY2" fmla="*/ 2592288 h 2592288"/>
              <a:gd name="connsiteX3" fmla="*/ 2736304 w 2736304"/>
              <a:gd name="connsiteY3" fmla="*/ 2376264 h 2592288"/>
              <a:gd name="connsiteX4" fmla="*/ 1728192 w 2736304"/>
              <a:gd name="connsiteY4" fmla="*/ 0 h 2592288"/>
              <a:gd name="connsiteX0" fmla="*/ 1665956 w 2808313"/>
              <a:gd name="connsiteY0" fmla="*/ 2054926 h 2592288"/>
              <a:gd name="connsiteX1" fmla="*/ 1660119 w 2808313"/>
              <a:gd name="connsiteY1" fmla="*/ 2057887 h 2592288"/>
              <a:gd name="connsiteX2" fmla="*/ 0 w 2808313"/>
              <a:gd name="connsiteY2" fmla="*/ 2592288 h 2592288"/>
              <a:gd name="connsiteX3" fmla="*/ 2808313 w 2808313"/>
              <a:gd name="connsiteY3" fmla="*/ 2592288 h 2592288"/>
              <a:gd name="connsiteX4" fmla="*/ 1728192 w 2808313"/>
              <a:gd name="connsiteY4" fmla="*/ 0 h 2592288"/>
              <a:gd name="connsiteX0" fmla="*/ 2098003 w 3240360"/>
              <a:gd name="connsiteY0" fmla="*/ 2054926 h 2592288"/>
              <a:gd name="connsiteX1" fmla="*/ 0 w 3240360"/>
              <a:gd name="connsiteY1" fmla="*/ 1656184 h 2592288"/>
              <a:gd name="connsiteX2" fmla="*/ 432047 w 3240360"/>
              <a:gd name="connsiteY2" fmla="*/ 2592288 h 2592288"/>
              <a:gd name="connsiteX3" fmla="*/ 3240360 w 3240360"/>
              <a:gd name="connsiteY3" fmla="*/ 2592288 h 2592288"/>
              <a:gd name="connsiteX4" fmla="*/ 2160239 w 3240360"/>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52128 w 4392488"/>
              <a:gd name="connsiteY0" fmla="*/ 1656184 h 2592288"/>
              <a:gd name="connsiteX1" fmla="*/ 0 w 4392488"/>
              <a:gd name="connsiteY1" fmla="*/ 2016224 h 2592288"/>
              <a:gd name="connsiteX2" fmla="*/ 1584175 w 4392488"/>
              <a:gd name="connsiteY2" fmla="*/ 2592288 h 2592288"/>
              <a:gd name="connsiteX3" fmla="*/ 4392488 w 4392488"/>
              <a:gd name="connsiteY3" fmla="*/ 2592288 h 2592288"/>
              <a:gd name="connsiteX4" fmla="*/ 3312367 w 4392488"/>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296144 w 4536504"/>
              <a:gd name="connsiteY0" fmla="*/ 1656184 h 2592288"/>
              <a:gd name="connsiteX1" fmla="*/ 0 w 4536504"/>
              <a:gd name="connsiteY1" fmla="*/ 2448272 h 2592288"/>
              <a:gd name="connsiteX2" fmla="*/ 1728191 w 4536504"/>
              <a:gd name="connsiteY2" fmla="*/ 2592288 h 2592288"/>
              <a:gd name="connsiteX3" fmla="*/ 4536504 w 4536504"/>
              <a:gd name="connsiteY3" fmla="*/ 2592288 h 2592288"/>
              <a:gd name="connsiteX4" fmla="*/ 3456383 w 4536504"/>
              <a:gd name="connsiteY4" fmla="*/ 0 h 2592288"/>
              <a:gd name="connsiteX0" fmla="*/ 1224136 w 4464496"/>
              <a:gd name="connsiteY0" fmla="*/ 1656184 h 2592288"/>
              <a:gd name="connsiteX1" fmla="*/ 0 w 4464496"/>
              <a:gd name="connsiteY1" fmla="*/ 1872208 h 2592288"/>
              <a:gd name="connsiteX2" fmla="*/ 1656183 w 4464496"/>
              <a:gd name="connsiteY2" fmla="*/ 2592288 h 2592288"/>
              <a:gd name="connsiteX3" fmla="*/ 4464496 w 4464496"/>
              <a:gd name="connsiteY3" fmla="*/ 2592288 h 2592288"/>
              <a:gd name="connsiteX4" fmla="*/ 3384375 w 4464496"/>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86926 w 4427286"/>
              <a:gd name="connsiteY0" fmla="*/ 1656184 h 2592288"/>
              <a:gd name="connsiteX1" fmla="*/ 0 w 4427286"/>
              <a:gd name="connsiteY1" fmla="*/ 2545251 h 2592288"/>
              <a:gd name="connsiteX2" fmla="*/ 1618973 w 4427286"/>
              <a:gd name="connsiteY2" fmla="*/ 2592288 h 2592288"/>
              <a:gd name="connsiteX3" fmla="*/ 4427286 w 4427286"/>
              <a:gd name="connsiteY3" fmla="*/ 2592288 h 2592288"/>
              <a:gd name="connsiteX4" fmla="*/ 3347165 w 4427286"/>
              <a:gd name="connsiteY4" fmla="*/ 0 h 2592288"/>
              <a:gd name="connsiteX0" fmla="*/ 1186926 w 4427286"/>
              <a:gd name="connsiteY0" fmla="*/ 1656184 h 2664296"/>
              <a:gd name="connsiteX1" fmla="*/ 0 w 4427286"/>
              <a:gd name="connsiteY1" fmla="*/ 2545251 h 2664296"/>
              <a:gd name="connsiteX2" fmla="*/ 1618973 w 4427286"/>
              <a:gd name="connsiteY2" fmla="*/ 2592288 h 2664296"/>
              <a:gd name="connsiteX3" fmla="*/ 4427286 w 4427286"/>
              <a:gd name="connsiteY3" fmla="*/ 2664296 h 2664296"/>
              <a:gd name="connsiteX4" fmla="*/ 3347165 w 4427286"/>
              <a:gd name="connsiteY4" fmla="*/ 0 h 2664296"/>
              <a:gd name="connsiteX0" fmla="*/ 1186926 w 4320714"/>
              <a:gd name="connsiteY0" fmla="*/ 1656184 h 2592288"/>
              <a:gd name="connsiteX1" fmla="*/ 0 w 4320714"/>
              <a:gd name="connsiteY1" fmla="*/ 2545251 h 2592288"/>
              <a:gd name="connsiteX2" fmla="*/ 1618973 w 4320714"/>
              <a:gd name="connsiteY2" fmla="*/ 2592288 h 2592288"/>
              <a:gd name="connsiteX3" fmla="*/ 4320714 w 4320714"/>
              <a:gd name="connsiteY3" fmla="*/ 2562795 h 2592288"/>
              <a:gd name="connsiteX4" fmla="*/ 3347165 w 4320714"/>
              <a:gd name="connsiteY4" fmla="*/ 0 h 2592288"/>
              <a:gd name="connsiteX0" fmla="*/ 1186926 w 4320714"/>
              <a:gd name="connsiteY0" fmla="*/ 1656184 h 2562795"/>
              <a:gd name="connsiteX1" fmla="*/ 0 w 4320714"/>
              <a:gd name="connsiteY1" fmla="*/ 2545251 h 2562795"/>
              <a:gd name="connsiteX2" fmla="*/ 1555363 w 4320714"/>
              <a:gd name="connsiteY2" fmla="*/ 2536629 h 2562795"/>
              <a:gd name="connsiteX3" fmla="*/ 4320714 w 4320714"/>
              <a:gd name="connsiteY3" fmla="*/ 2562795 h 2562795"/>
              <a:gd name="connsiteX4" fmla="*/ 3347165 w 4320714"/>
              <a:gd name="connsiteY4" fmla="*/ 0 h 2562795"/>
              <a:gd name="connsiteX0" fmla="*/ 1186926 w 4320714"/>
              <a:gd name="connsiteY0" fmla="*/ 1656184 h 2562795"/>
              <a:gd name="connsiteX1" fmla="*/ 0 w 4320714"/>
              <a:gd name="connsiteY1" fmla="*/ 2545251 h 2562795"/>
              <a:gd name="connsiteX2" fmla="*/ 1587189 w 4320714"/>
              <a:gd name="connsiteY2" fmla="*/ 2561963 h 2562795"/>
              <a:gd name="connsiteX3" fmla="*/ 4320714 w 4320714"/>
              <a:gd name="connsiteY3" fmla="*/ 2562795 h 2562795"/>
              <a:gd name="connsiteX4" fmla="*/ 3347165 w 4320714"/>
              <a:gd name="connsiteY4" fmla="*/ 0 h 2562795"/>
              <a:gd name="connsiteX0" fmla="*/ 1224136 w 4357924"/>
              <a:gd name="connsiteY0" fmla="*/ 1656184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216024 w 4357924"/>
              <a:gd name="connsiteY0" fmla="*/ 1584177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0 w 4141900"/>
              <a:gd name="connsiteY0" fmla="*/ 1584177 h 2562795"/>
              <a:gd name="connsiteX1" fmla="*/ 720080 w 4141900"/>
              <a:gd name="connsiteY1" fmla="*/ 1872209 h 2562795"/>
              <a:gd name="connsiteX2" fmla="*/ 1408375 w 4141900"/>
              <a:gd name="connsiteY2" fmla="*/ 2561963 h 2562795"/>
              <a:gd name="connsiteX3" fmla="*/ 4141900 w 4141900"/>
              <a:gd name="connsiteY3" fmla="*/ 2562795 h 2562795"/>
              <a:gd name="connsiteX4" fmla="*/ 3168351 w 4141900"/>
              <a:gd name="connsiteY4" fmla="*/ 0 h 2562795"/>
              <a:gd name="connsiteX0" fmla="*/ 0 w 4429932"/>
              <a:gd name="connsiteY0" fmla="*/ 1944217 h 2562795"/>
              <a:gd name="connsiteX1" fmla="*/ 1008112 w 4429932"/>
              <a:gd name="connsiteY1" fmla="*/ 1872209 h 2562795"/>
              <a:gd name="connsiteX2" fmla="*/ 1696407 w 4429932"/>
              <a:gd name="connsiteY2" fmla="*/ 2561963 h 2562795"/>
              <a:gd name="connsiteX3" fmla="*/ 4429932 w 4429932"/>
              <a:gd name="connsiteY3" fmla="*/ 2562795 h 2562795"/>
              <a:gd name="connsiteX4" fmla="*/ 3456383 w 4429932"/>
              <a:gd name="connsiteY4" fmla="*/ 0 h 2562795"/>
              <a:gd name="connsiteX0" fmla="*/ 0 w 4429932"/>
              <a:gd name="connsiteY0" fmla="*/ 1944217 h 2562795"/>
              <a:gd name="connsiteX1" fmla="*/ 1696407 w 4429932"/>
              <a:gd name="connsiteY1" fmla="*/ 2561963 h 2562795"/>
              <a:gd name="connsiteX2" fmla="*/ 4429932 w 4429932"/>
              <a:gd name="connsiteY2" fmla="*/ 2562795 h 2562795"/>
              <a:gd name="connsiteX3" fmla="*/ 3456383 w 4429932"/>
              <a:gd name="connsiteY3" fmla="*/ 0 h 2562795"/>
              <a:gd name="connsiteX0" fmla="*/ 0 w 4429932"/>
              <a:gd name="connsiteY0" fmla="*/ 1944216 h 2562794"/>
              <a:gd name="connsiteX1" fmla="*/ 1696407 w 4429932"/>
              <a:gd name="connsiteY1" fmla="*/ 2561962 h 2562794"/>
              <a:gd name="connsiteX2" fmla="*/ 4429932 w 4429932"/>
              <a:gd name="connsiteY2" fmla="*/ 2562794 h 2562794"/>
              <a:gd name="connsiteX3" fmla="*/ 3384376 w 4429932"/>
              <a:gd name="connsiteY3" fmla="*/ 0 h 2562794"/>
              <a:gd name="connsiteX0" fmla="*/ 0 w 4429932"/>
              <a:gd name="connsiteY0" fmla="*/ 2367046 h 2985624"/>
              <a:gd name="connsiteX1" fmla="*/ 1696407 w 4429932"/>
              <a:gd name="connsiteY1" fmla="*/ 2984792 h 2985624"/>
              <a:gd name="connsiteX2" fmla="*/ 4429932 w 4429932"/>
              <a:gd name="connsiteY2" fmla="*/ 2985624 h 2985624"/>
              <a:gd name="connsiteX3" fmla="*/ 3384376 w 4429932"/>
              <a:gd name="connsiteY3" fmla="*/ 422830 h 2985624"/>
              <a:gd name="connsiteX4" fmla="*/ 3379771 w 4429932"/>
              <a:gd name="connsiteY4" fmla="*/ 448642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1949594 h 2568172"/>
              <a:gd name="connsiteX1" fmla="*/ 1696407 w 4753487"/>
              <a:gd name="connsiteY1" fmla="*/ 2567340 h 2568172"/>
              <a:gd name="connsiteX2" fmla="*/ 4429932 w 4753487"/>
              <a:gd name="connsiteY2" fmla="*/ 2568172 h 2568172"/>
              <a:gd name="connsiteX3" fmla="*/ 3384376 w 4753487"/>
              <a:gd name="connsiteY3" fmla="*/ 5378 h 2568172"/>
              <a:gd name="connsiteX4" fmla="*/ 4752528 w 4753487"/>
              <a:gd name="connsiteY4" fmla="*/ 5377 h 2568172"/>
              <a:gd name="connsiteX0" fmla="*/ 0 w 4752528"/>
              <a:gd name="connsiteY0" fmla="*/ 1944217 h 2562795"/>
              <a:gd name="connsiteX1" fmla="*/ 1696407 w 4752528"/>
              <a:gd name="connsiteY1" fmla="*/ 2561963 h 2562795"/>
              <a:gd name="connsiteX2" fmla="*/ 4429932 w 4752528"/>
              <a:gd name="connsiteY2" fmla="*/ 2562795 h 2562795"/>
              <a:gd name="connsiteX3" fmla="*/ 4752528 w 4752528"/>
              <a:gd name="connsiteY3" fmla="*/ 0 h 2562795"/>
              <a:gd name="connsiteX0" fmla="*/ 0 w 5400600"/>
              <a:gd name="connsiteY0" fmla="*/ 1944217 h 2562795"/>
              <a:gd name="connsiteX1" fmla="*/ 1696407 w 5400600"/>
              <a:gd name="connsiteY1" fmla="*/ 2561963 h 2562795"/>
              <a:gd name="connsiteX2" fmla="*/ 4429932 w 5400600"/>
              <a:gd name="connsiteY2" fmla="*/ 2562795 h 2562795"/>
              <a:gd name="connsiteX3" fmla="*/ 5400600 w 5400600"/>
              <a:gd name="connsiteY3" fmla="*/ 0 h 2562795"/>
              <a:gd name="connsiteX0" fmla="*/ 0 w 5400600"/>
              <a:gd name="connsiteY0" fmla="*/ 1944217 h 2561963"/>
              <a:gd name="connsiteX1" fmla="*/ 1696407 w 5400600"/>
              <a:gd name="connsiteY1" fmla="*/ 2561963 h 2561963"/>
              <a:gd name="connsiteX2" fmla="*/ 3384376 w 5400600"/>
              <a:gd name="connsiteY2" fmla="*/ 0 h 2561963"/>
              <a:gd name="connsiteX3" fmla="*/ 5400600 w 5400600"/>
              <a:gd name="connsiteY3" fmla="*/ 0 h 2561963"/>
              <a:gd name="connsiteX0" fmla="*/ 0 w 5400600"/>
              <a:gd name="connsiteY0" fmla="*/ 1944217 h 2561963"/>
              <a:gd name="connsiteX1" fmla="*/ 1696407 w 5400600"/>
              <a:gd name="connsiteY1" fmla="*/ 2561963 h 2561963"/>
              <a:gd name="connsiteX2" fmla="*/ 4438600 w 5400600"/>
              <a:gd name="connsiteY2" fmla="*/ 2556438 h 2561963"/>
              <a:gd name="connsiteX3" fmla="*/ 3384376 w 5400600"/>
              <a:gd name="connsiteY3" fmla="*/ 0 h 2561963"/>
              <a:gd name="connsiteX4" fmla="*/ 5400600 w 5400600"/>
              <a:gd name="connsiteY4" fmla="*/ 0 h 2561963"/>
              <a:gd name="connsiteX0" fmla="*/ 0 w 5396276"/>
              <a:gd name="connsiteY0" fmla="*/ 1885520 h 2561963"/>
              <a:gd name="connsiteX1" fmla="*/ 1692083 w 5396276"/>
              <a:gd name="connsiteY1" fmla="*/ 2561963 h 2561963"/>
              <a:gd name="connsiteX2" fmla="*/ 4434276 w 5396276"/>
              <a:gd name="connsiteY2" fmla="*/ 2556438 h 2561963"/>
              <a:gd name="connsiteX3" fmla="*/ 3380052 w 5396276"/>
              <a:gd name="connsiteY3" fmla="*/ 0 h 2561963"/>
              <a:gd name="connsiteX4" fmla="*/ 5396276 w 5396276"/>
              <a:gd name="connsiteY4" fmla="*/ 0 h 2561963"/>
              <a:gd name="connsiteX0" fmla="*/ 0 w 5390666"/>
              <a:gd name="connsiteY0" fmla="*/ 1913569 h 2561963"/>
              <a:gd name="connsiteX1" fmla="*/ 1686473 w 5390666"/>
              <a:gd name="connsiteY1" fmla="*/ 2561963 h 2561963"/>
              <a:gd name="connsiteX2" fmla="*/ 4428666 w 5390666"/>
              <a:gd name="connsiteY2" fmla="*/ 2556438 h 2561963"/>
              <a:gd name="connsiteX3" fmla="*/ 3374442 w 5390666"/>
              <a:gd name="connsiteY3" fmla="*/ 0 h 2561963"/>
              <a:gd name="connsiteX4" fmla="*/ 5390666 w 5390666"/>
              <a:gd name="connsiteY4" fmla="*/ 0 h 2561963"/>
              <a:gd name="connsiteX0" fmla="*/ 0 w 5390666"/>
              <a:gd name="connsiteY0" fmla="*/ 1913569 h 2567658"/>
              <a:gd name="connsiteX1" fmla="*/ 1686473 w 5390666"/>
              <a:gd name="connsiteY1" fmla="*/ 2561963 h 2567658"/>
              <a:gd name="connsiteX2" fmla="*/ 4467935 w 5390666"/>
              <a:gd name="connsiteY2" fmla="*/ 2567658 h 2567658"/>
              <a:gd name="connsiteX3" fmla="*/ 3374442 w 5390666"/>
              <a:gd name="connsiteY3" fmla="*/ 0 h 2567658"/>
              <a:gd name="connsiteX4" fmla="*/ 5390666 w 5390666"/>
              <a:gd name="connsiteY4" fmla="*/ 0 h 2567658"/>
              <a:gd name="connsiteX0" fmla="*/ 0 w 5390666"/>
              <a:gd name="connsiteY0" fmla="*/ 1913569 h 2567658"/>
              <a:gd name="connsiteX1" fmla="*/ 1686473 w 5390666"/>
              <a:gd name="connsiteY1" fmla="*/ 2561963 h 2567658"/>
              <a:gd name="connsiteX2" fmla="*/ 4439886 w 5390666"/>
              <a:gd name="connsiteY2" fmla="*/ 2567658 h 2567658"/>
              <a:gd name="connsiteX3" fmla="*/ 3374442 w 5390666"/>
              <a:gd name="connsiteY3" fmla="*/ 0 h 2567658"/>
              <a:gd name="connsiteX4" fmla="*/ 5390666 w 5390666"/>
              <a:gd name="connsiteY4" fmla="*/ 0 h 2567658"/>
              <a:gd name="connsiteX0" fmla="*/ 0 w 5390666"/>
              <a:gd name="connsiteY0" fmla="*/ 1929777 h 2583866"/>
              <a:gd name="connsiteX1" fmla="*/ 1686473 w 5390666"/>
              <a:gd name="connsiteY1" fmla="*/ 2578171 h 2583866"/>
              <a:gd name="connsiteX2" fmla="*/ 4439886 w 5390666"/>
              <a:gd name="connsiteY2" fmla="*/ 2583866 h 2583866"/>
              <a:gd name="connsiteX3" fmla="*/ 3332230 w 5390666"/>
              <a:gd name="connsiteY3" fmla="*/ 0 h 2583866"/>
              <a:gd name="connsiteX4" fmla="*/ 5390666 w 5390666"/>
              <a:gd name="connsiteY4" fmla="*/ 16208 h 2583866"/>
              <a:gd name="connsiteX0" fmla="*/ 0 w 5413105"/>
              <a:gd name="connsiteY0" fmla="*/ 1941618 h 2595707"/>
              <a:gd name="connsiteX1" fmla="*/ 1686473 w 5413105"/>
              <a:gd name="connsiteY1" fmla="*/ 2590012 h 2595707"/>
              <a:gd name="connsiteX2" fmla="*/ 4439886 w 5413105"/>
              <a:gd name="connsiteY2" fmla="*/ 2595707 h 2595707"/>
              <a:gd name="connsiteX3" fmla="*/ 3332230 w 5413105"/>
              <a:gd name="connsiteY3" fmla="*/ 11841 h 2595707"/>
              <a:gd name="connsiteX4" fmla="*/ 5413105 w 5413105"/>
              <a:gd name="connsiteY4" fmla="*/ 0 h 259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105" h="2595707">
                <a:moveTo>
                  <a:pt x="0" y="1941618"/>
                </a:moveTo>
                <a:lnTo>
                  <a:pt x="1686473" y="2590012"/>
                </a:lnTo>
                <a:lnTo>
                  <a:pt x="4439886" y="2595707"/>
                </a:lnTo>
                <a:lnTo>
                  <a:pt x="3332230" y="11841"/>
                </a:lnTo>
                <a:lnTo>
                  <a:pt x="5413105" y="0"/>
                </a:lnTo>
              </a:path>
            </a:pathLst>
          </a:custGeom>
          <a:ln w="38100">
            <a:solidFill>
              <a:srgbClr val="FFC0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5" name="Oval 19"/>
          <p:cNvSpPr/>
          <p:nvPr/>
        </p:nvSpPr>
        <p:spPr>
          <a:xfrm>
            <a:off x="3467338"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4" name="Oval 18"/>
          <p:cNvSpPr/>
          <p:nvPr/>
        </p:nvSpPr>
        <p:spPr>
          <a:xfrm>
            <a:off x="6131634"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3" name="Oval 10"/>
          <p:cNvSpPr/>
          <p:nvPr/>
        </p:nvSpPr>
        <p:spPr>
          <a:xfrm>
            <a:off x="5051514"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3" name="Zástupný symbol pro zápatí 22"/>
          <p:cNvSpPr>
            <a:spLocks noGrp="1"/>
          </p:cNvSpPr>
          <p:nvPr>
            <p:ph type="ftr" sz="quarter" idx="11"/>
          </p:nvPr>
        </p:nvSpPr>
        <p:spPr/>
        <p:txBody>
          <a:bodyPr/>
          <a:lstStyle/>
          <a:p>
            <a:pPr>
              <a:defRPr/>
            </a:pPr>
            <a:r>
              <a:rPr lang="cs-CZ" altLang="en-US" smtClean="0"/>
              <a:t>PG III (NPGR010) - J. Křivánek 2014</a:t>
            </a:r>
            <a:endParaRPr lang="en-US" altLang="en-US" dirty="0"/>
          </a:p>
        </p:txBody>
      </p:sp>
    </p:spTree>
    <p:extLst>
      <p:ext uri="{BB962C8B-B14F-4D97-AF65-F5344CB8AC3E}">
        <p14:creationId xmlns:p14="http://schemas.microsoft.com/office/powerpoint/2010/main" val="366765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right)">
                                      <p:cBhvr>
                                        <p:cTn id="31" dur="500"/>
                                        <p:tgtEl>
                                          <p:spTgt spid="3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barn(inVertical)">
                                      <p:cBhvr>
                                        <p:cTn id="39" dur="5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fade">
                                      <p:cBhvr>
                                        <p:cTn id="4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90" grpId="0" animBg="1"/>
      <p:bldP spid="35" grpId="0" animBg="1"/>
      <p:bldP spid="34" grpId="0" animBg="1"/>
      <p:bldP spid="3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MIS </a:t>
            </a:r>
            <a:r>
              <a:rPr lang="en-US" dirty="0"/>
              <a:t>w</a:t>
            </a:r>
            <a:r>
              <a:rPr lang="en-US" dirty="0" smtClean="0"/>
              <a:t>eight calculation</a:t>
            </a:r>
            <a:endParaRPr lang="cs-CZ" dirty="0"/>
          </a:p>
        </p:txBody>
      </p:sp>
      <p:sp>
        <p:nvSpPr>
          <p:cNvPr id="4" name="Zástupný symbol pro zápatí 3"/>
          <p:cNvSpPr>
            <a:spLocks noGrp="1"/>
          </p:cNvSpPr>
          <p:nvPr>
            <p:ph type="ftr" sz="quarter" idx="11"/>
          </p:nvPr>
        </p:nvSpPr>
        <p:spPr/>
        <p:txBody>
          <a:bodyPr/>
          <a:lstStyle/>
          <a:p>
            <a:pPr>
              <a:defRPr/>
            </a:pPr>
            <a:r>
              <a:rPr lang="en-US" altLang="en-US" smtClean="0"/>
              <a:t>PG III (NPGR010) - J. Křivánek 2014</a:t>
            </a:r>
            <a:endParaRPr lang="en-US" altLang="en-US" dirty="0"/>
          </a:p>
        </p:txBody>
      </p:sp>
      <p:grpSp>
        <p:nvGrpSpPr>
          <p:cNvPr id="18" name="Skupina 17"/>
          <p:cNvGrpSpPr/>
          <p:nvPr/>
        </p:nvGrpSpPr>
        <p:grpSpPr>
          <a:xfrm>
            <a:off x="685438" y="2161503"/>
            <a:ext cx="7400118" cy="2923681"/>
            <a:chOff x="685438" y="2161503"/>
            <a:chExt cx="7400118" cy="2923681"/>
          </a:xfrm>
        </p:grpSpPr>
        <p:sp>
          <p:nvSpPr>
            <p:cNvPr id="6" name="Sun 11"/>
            <p:cNvSpPr/>
            <p:nvPr/>
          </p:nvSpPr>
          <p:spPr>
            <a:xfrm rot="1134788">
              <a:off x="7442614" y="216150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pic>
          <p:nvPicPr>
            <p:cNvPr id="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685438" y="3468406"/>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8" name="Straight Arrow Connector 12"/>
            <p:cNvCxnSpPr>
              <a:stCxn id="16" idx="2"/>
              <a:endCxn id="15" idx="6"/>
            </p:cNvCxnSpPr>
            <p:nvPr/>
          </p:nvCxnSpPr>
          <p:spPr>
            <a:xfrm flipH="1">
              <a:off x="3597544" y="5020082"/>
              <a:ext cx="2534090" cy="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13"/>
            <p:cNvCxnSpPr>
              <a:stCxn id="15" idx="1"/>
              <a:endCxn id="13" idx="5"/>
            </p:cNvCxnSpPr>
            <p:nvPr/>
          </p:nvCxnSpPr>
          <p:spPr>
            <a:xfrm flipH="1" flipV="1">
              <a:off x="1850284" y="4346036"/>
              <a:ext cx="1636122" cy="628012"/>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27"/>
            <p:cNvCxnSpPr>
              <a:stCxn id="11" idx="2"/>
            </p:cNvCxnSpPr>
            <p:nvPr/>
          </p:nvCxnSpPr>
          <p:spPr>
            <a:xfrm flipH="1">
              <a:off x="5195530" y="2427794"/>
              <a:ext cx="2088232" cy="6906"/>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1" name="Oval 28"/>
            <p:cNvSpPr/>
            <p:nvPr/>
          </p:nvSpPr>
          <p:spPr>
            <a:xfrm>
              <a:off x="7283762"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12" name="Straight Arrow Connector 9"/>
            <p:cNvCxnSpPr>
              <a:endCxn id="16" idx="0"/>
            </p:cNvCxnSpPr>
            <p:nvPr/>
          </p:nvCxnSpPr>
          <p:spPr>
            <a:xfrm>
              <a:off x="5148064" y="2506707"/>
              <a:ext cx="104867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13" name="Oval 14"/>
            <p:cNvSpPr/>
            <p:nvPr/>
          </p:nvSpPr>
          <p:spPr>
            <a:xfrm>
              <a:off x="1739146" y="423490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 name="Volný tvar 13"/>
            <p:cNvSpPr/>
            <p:nvPr/>
          </p:nvSpPr>
          <p:spPr>
            <a:xfrm>
              <a:off x="1828696" y="2461724"/>
              <a:ext cx="5413105" cy="2595707"/>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 name="connsiteX0" fmla="*/ 5837 w 2953890"/>
                <a:gd name="connsiteY0" fmla="*/ 2054926 h 2733812"/>
                <a:gd name="connsiteX1" fmla="*/ 0 w 2953890"/>
                <a:gd name="connsiteY1" fmla="*/ 2057887 h 2733812"/>
                <a:gd name="connsiteX2" fmla="*/ 1155908 w 2953890"/>
                <a:gd name="connsiteY2" fmla="*/ 2733812 h 2733812"/>
                <a:gd name="connsiteX3" fmla="*/ 2953890 w 2953890"/>
                <a:gd name="connsiteY3" fmla="*/ 1560457 h 2733812"/>
                <a:gd name="connsiteX4" fmla="*/ 68073 w 2953890"/>
                <a:gd name="connsiteY4" fmla="*/ 0 h 2733812"/>
                <a:gd name="connsiteX0" fmla="*/ 5837 w 1155908"/>
                <a:gd name="connsiteY0" fmla="*/ 2054926 h 2733812"/>
                <a:gd name="connsiteX1" fmla="*/ 0 w 1155908"/>
                <a:gd name="connsiteY1" fmla="*/ 2057887 h 2733812"/>
                <a:gd name="connsiteX2" fmla="*/ 1155908 w 1155908"/>
                <a:gd name="connsiteY2" fmla="*/ 2733812 h 2733812"/>
                <a:gd name="connsiteX3" fmla="*/ 1076185 w 1155908"/>
                <a:gd name="connsiteY3" fmla="*/ 2376264 h 2733812"/>
                <a:gd name="connsiteX4" fmla="*/ 68073 w 1155908"/>
                <a:gd name="connsiteY4" fmla="*/ 0 h 2733812"/>
                <a:gd name="connsiteX0" fmla="*/ 1665956 w 2736304"/>
                <a:gd name="connsiteY0" fmla="*/ 2054926 h 2592288"/>
                <a:gd name="connsiteX1" fmla="*/ 1660119 w 2736304"/>
                <a:gd name="connsiteY1" fmla="*/ 2057887 h 2592288"/>
                <a:gd name="connsiteX2" fmla="*/ 0 w 2736304"/>
                <a:gd name="connsiteY2" fmla="*/ 2592288 h 2592288"/>
                <a:gd name="connsiteX3" fmla="*/ 2736304 w 2736304"/>
                <a:gd name="connsiteY3" fmla="*/ 2376264 h 2592288"/>
                <a:gd name="connsiteX4" fmla="*/ 1728192 w 2736304"/>
                <a:gd name="connsiteY4" fmla="*/ 0 h 2592288"/>
                <a:gd name="connsiteX0" fmla="*/ 1665956 w 2808313"/>
                <a:gd name="connsiteY0" fmla="*/ 2054926 h 2592288"/>
                <a:gd name="connsiteX1" fmla="*/ 1660119 w 2808313"/>
                <a:gd name="connsiteY1" fmla="*/ 2057887 h 2592288"/>
                <a:gd name="connsiteX2" fmla="*/ 0 w 2808313"/>
                <a:gd name="connsiteY2" fmla="*/ 2592288 h 2592288"/>
                <a:gd name="connsiteX3" fmla="*/ 2808313 w 2808313"/>
                <a:gd name="connsiteY3" fmla="*/ 2592288 h 2592288"/>
                <a:gd name="connsiteX4" fmla="*/ 1728192 w 2808313"/>
                <a:gd name="connsiteY4" fmla="*/ 0 h 2592288"/>
                <a:gd name="connsiteX0" fmla="*/ 2098003 w 3240360"/>
                <a:gd name="connsiteY0" fmla="*/ 2054926 h 2592288"/>
                <a:gd name="connsiteX1" fmla="*/ 0 w 3240360"/>
                <a:gd name="connsiteY1" fmla="*/ 1656184 h 2592288"/>
                <a:gd name="connsiteX2" fmla="*/ 432047 w 3240360"/>
                <a:gd name="connsiteY2" fmla="*/ 2592288 h 2592288"/>
                <a:gd name="connsiteX3" fmla="*/ 3240360 w 3240360"/>
                <a:gd name="connsiteY3" fmla="*/ 2592288 h 2592288"/>
                <a:gd name="connsiteX4" fmla="*/ 2160239 w 3240360"/>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52128 w 4392488"/>
                <a:gd name="connsiteY0" fmla="*/ 1656184 h 2592288"/>
                <a:gd name="connsiteX1" fmla="*/ 0 w 4392488"/>
                <a:gd name="connsiteY1" fmla="*/ 2016224 h 2592288"/>
                <a:gd name="connsiteX2" fmla="*/ 1584175 w 4392488"/>
                <a:gd name="connsiteY2" fmla="*/ 2592288 h 2592288"/>
                <a:gd name="connsiteX3" fmla="*/ 4392488 w 4392488"/>
                <a:gd name="connsiteY3" fmla="*/ 2592288 h 2592288"/>
                <a:gd name="connsiteX4" fmla="*/ 3312367 w 4392488"/>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296144 w 4536504"/>
                <a:gd name="connsiteY0" fmla="*/ 1656184 h 2592288"/>
                <a:gd name="connsiteX1" fmla="*/ 0 w 4536504"/>
                <a:gd name="connsiteY1" fmla="*/ 2448272 h 2592288"/>
                <a:gd name="connsiteX2" fmla="*/ 1728191 w 4536504"/>
                <a:gd name="connsiteY2" fmla="*/ 2592288 h 2592288"/>
                <a:gd name="connsiteX3" fmla="*/ 4536504 w 4536504"/>
                <a:gd name="connsiteY3" fmla="*/ 2592288 h 2592288"/>
                <a:gd name="connsiteX4" fmla="*/ 3456383 w 4536504"/>
                <a:gd name="connsiteY4" fmla="*/ 0 h 2592288"/>
                <a:gd name="connsiteX0" fmla="*/ 1224136 w 4464496"/>
                <a:gd name="connsiteY0" fmla="*/ 1656184 h 2592288"/>
                <a:gd name="connsiteX1" fmla="*/ 0 w 4464496"/>
                <a:gd name="connsiteY1" fmla="*/ 1872208 h 2592288"/>
                <a:gd name="connsiteX2" fmla="*/ 1656183 w 4464496"/>
                <a:gd name="connsiteY2" fmla="*/ 2592288 h 2592288"/>
                <a:gd name="connsiteX3" fmla="*/ 4464496 w 4464496"/>
                <a:gd name="connsiteY3" fmla="*/ 2592288 h 2592288"/>
                <a:gd name="connsiteX4" fmla="*/ 3384375 w 4464496"/>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86926 w 4427286"/>
                <a:gd name="connsiteY0" fmla="*/ 1656184 h 2592288"/>
                <a:gd name="connsiteX1" fmla="*/ 0 w 4427286"/>
                <a:gd name="connsiteY1" fmla="*/ 2545251 h 2592288"/>
                <a:gd name="connsiteX2" fmla="*/ 1618973 w 4427286"/>
                <a:gd name="connsiteY2" fmla="*/ 2592288 h 2592288"/>
                <a:gd name="connsiteX3" fmla="*/ 4427286 w 4427286"/>
                <a:gd name="connsiteY3" fmla="*/ 2592288 h 2592288"/>
                <a:gd name="connsiteX4" fmla="*/ 3347165 w 4427286"/>
                <a:gd name="connsiteY4" fmla="*/ 0 h 2592288"/>
                <a:gd name="connsiteX0" fmla="*/ 1186926 w 4427286"/>
                <a:gd name="connsiteY0" fmla="*/ 1656184 h 2664296"/>
                <a:gd name="connsiteX1" fmla="*/ 0 w 4427286"/>
                <a:gd name="connsiteY1" fmla="*/ 2545251 h 2664296"/>
                <a:gd name="connsiteX2" fmla="*/ 1618973 w 4427286"/>
                <a:gd name="connsiteY2" fmla="*/ 2592288 h 2664296"/>
                <a:gd name="connsiteX3" fmla="*/ 4427286 w 4427286"/>
                <a:gd name="connsiteY3" fmla="*/ 2664296 h 2664296"/>
                <a:gd name="connsiteX4" fmla="*/ 3347165 w 4427286"/>
                <a:gd name="connsiteY4" fmla="*/ 0 h 2664296"/>
                <a:gd name="connsiteX0" fmla="*/ 1186926 w 4320714"/>
                <a:gd name="connsiteY0" fmla="*/ 1656184 h 2592288"/>
                <a:gd name="connsiteX1" fmla="*/ 0 w 4320714"/>
                <a:gd name="connsiteY1" fmla="*/ 2545251 h 2592288"/>
                <a:gd name="connsiteX2" fmla="*/ 1618973 w 4320714"/>
                <a:gd name="connsiteY2" fmla="*/ 2592288 h 2592288"/>
                <a:gd name="connsiteX3" fmla="*/ 4320714 w 4320714"/>
                <a:gd name="connsiteY3" fmla="*/ 2562795 h 2592288"/>
                <a:gd name="connsiteX4" fmla="*/ 3347165 w 4320714"/>
                <a:gd name="connsiteY4" fmla="*/ 0 h 2592288"/>
                <a:gd name="connsiteX0" fmla="*/ 1186926 w 4320714"/>
                <a:gd name="connsiteY0" fmla="*/ 1656184 h 2562795"/>
                <a:gd name="connsiteX1" fmla="*/ 0 w 4320714"/>
                <a:gd name="connsiteY1" fmla="*/ 2545251 h 2562795"/>
                <a:gd name="connsiteX2" fmla="*/ 1555363 w 4320714"/>
                <a:gd name="connsiteY2" fmla="*/ 2536629 h 2562795"/>
                <a:gd name="connsiteX3" fmla="*/ 4320714 w 4320714"/>
                <a:gd name="connsiteY3" fmla="*/ 2562795 h 2562795"/>
                <a:gd name="connsiteX4" fmla="*/ 3347165 w 4320714"/>
                <a:gd name="connsiteY4" fmla="*/ 0 h 2562795"/>
                <a:gd name="connsiteX0" fmla="*/ 1186926 w 4320714"/>
                <a:gd name="connsiteY0" fmla="*/ 1656184 h 2562795"/>
                <a:gd name="connsiteX1" fmla="*/ 0 w 4320714"/>
                <a:gd name="connsiteY1" fmla="*/ 2545251 h 2562795"/>
                <a:gd name="connsiteX2" fmla="*/ 1587189 w 4320714"/>
                <a:gd name="connsiteY2" fmla="*/ 2561963 h 2562795"/>
                <a:gd name="connsiteX3" fmla="*/ 4320714 w 4320714"/>
                <a:gd name="connsiteY3" fmla="*/ 2562795 h 2562795"/>
                <a:gd name="connsiteX4" fmla="*/ 3347165 w 4320714"/>
                <a:gd name="connsiteY4" fmla="*/ 0 h 2562795"/>
                <a:gd name="connsiteX0" fmla="*/ 1224136 w 4357924"/>
                <a:gd name="connsiteY0" fmla="*/ 1656184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216024 w 4357924"/>
                <a:gd name="connsiteY0" fmla="*/ 1584177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0 w 4141900"/>
                <a:gd name="connsiteY0" fmla="*/ 1584177 h 2562795"/>
                <a:gd name="connsiteX1" fmla="*/ 720080 w 4141900"/>
                <a:gd name="connsiteY1" fmla="*/ 1872209 h 2562795"/>
                <a:gd name="connsiteX2" fmla="*/ 1408375 w 4141900"/>
                <a:gd name="connsiteY2" fmla="*/ 2561963 h 2562795"/>
                <a:gd name="connsiteX3" fmla="*/ 4141900 w 4141900"/>
                <a:gd name="connsiteY3" fmla="*/ 2562795 h 2562795"/>
                <a:gd name="connsiteX4" fmla="*/ 3168351 w 4141900"/>
                <a:gd name="connsiteY4" fmla="*/ 0 h 2562795"/>
                <a:gd name="connsiteX0" fmla="*/ 0 w 4429932"/>
                <a:gd name="connsiteY0" fmla="*/ 1944217 h 2562795"/>
                <a:gd name="connsiteX1" fmla="*/ 1008112 w 4429932"/>
                <a:gd name="connsiteY1" fmla="*/ 1872209 h 2562795"/>
                <a:gd name="connsiteX2" fmla="*/ 1696407 w 4429932"/>
                <a:gd name="connsiteY2" fmla="*/ 2561963 h 2562795"/>
                <a:gd name="connsiteX3" fmla="*/ 4429932 w 4429932"/>
                <a:gd name="connsiteY3" fmla="*/ 2562795 h 2562795"/>
                <a:gd name="connsiteX4" fmla="*/ 3456383 w 4429932"/>
                <a:gd name="connsiteY4" fmla="*/ 0 h 2562795"/>
                <a:gd name="connsiteX0" fmla="*/ 0 w 4429932"/>
                <a:gd name="connsiteY0" fmla="*/ 1944217 h 2562795"/>
                <a:gd name="connsiteX1" fmla="*/ 1696407 w 4429932"/>
                <a:gd name="connsiteY1" fmla="*/ 2561963 h 2562795"/>
                <a:gd name="connsiteX2" fmla="*/ 4429932 w 4429932"/>
                <a:gd name="connsiteY2" fmla="*/ 2562795 h 2562795"/>
                <a:gd name="connsiteX3" fmla="*/ 3456383 w 4429932"/>
                <a:gd name="connsiteY3" fmla="*/ 0 h 2562795"/>
                <a:gd name="connsiteX0" fmla="*/ 0 w 4429932"/>
                <a:gd name="connsiteY0" fmla="*/ 1944216 h 2562794"/>
                <a:gd name="connsiteX1" fmla="*/ 1696407 w 4429932"/>
                <a:gd name="connsiteY1" fmla="*/ 2561962 h 2562794"/>
                <a:gd name="connsiteX2" fmla="*/ 4429932 w 4429932"/>
                <a:gd name="connsiteY2" fmla="*/ 2562794 h 2562794"/>
                <a:gd name="connsiteX3" fmla="*/ 3384376 w 4429932"/>
                <a:gd name="connsiteY3" fmla="*/ 0 h 2562794"/>
                <a:gd name="connsiteX0" fmla="*/ 0 w 4429932"/>
                <a:gd name="connsiteY0" fmla="*/ 2367046 h 2985624"/>
                <a:gd name="connsiteX1" fmla="*/ 1696407 w 4429932"/>
                <a:gd name="connsiteY1" fmla="*/ 2984792 h 2985624"/>
                <a:gd name="connsiteX2" fmla="*/ 4429932 w 4429932"/>
                <a:gd name="connsiteY2" fmla="*/ 2985624 h 2985624"/>
                <a:gd name="connsiteX3" fmla="*/ 3384376 w 4429932"/>
                <a:gd name="connsiteY3" fmla="*/ 422830 h 2985624"/>
                <a:gd name="connsiteX4" fmla="*/ 3379771 w 4429932"/>
                <a:gd name="connsiteY4" fmla="*/ 448642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1949594 h 2568172"/>
                <a:gd name="connsiteX1" fmla="*/ 1696407 w 4753487"/>
                <a:gd name="connsiteY1" fmla="*/ 2567340 h 2568172"/>
                <a:gd name="connsiteX2" fmla="*/ 4429932 w 4753487"/>
                <a:gd name="connsiteY2" fmla="*/ 2568172 h 2568172"/>
                <a:gd name="connsiteX3" fmla="*/ 3384376 w 4753487"/>
                <a:gd name="connsiteY3" fmla="*/ 5378 h 2568172"/>
                <a:gd name="connsiteX4" fmla="*/ 4752528 w 4753487"/>
                <a:gd name="connsiteY4" fmla="*/ 5377 h 2568172"/>
                <a:gd name="connsiteX0" fmla="*/ 0 w 4752528"/>
                <a:gd name="connsiteY0" fmla="*/ 1944217 h 2562795"/>
                <a:gd name="connsiteX1" fmla="*/ 1696407 w 4752528"/>
                <a:gd name="connsiteY1" fmla="*/ 2561963 h 2562795"/>
                <a:gd name="connsiteX2" fmla="*/ 4429932 w 4752528"/>
                <a:gd name="connsiteY2" fmla="*/ 2562795 h 2562795"/>
                <a:gd name="connsiteX3" fmla="*/ 4752528 w 4752528"/>
                <a:gd name="connsiteY3" fmla="*/ 0 h 2562795"/>
                <a:gd name="connsiteX0" fmla="*/ 0 w 5400600"/>
                <a:gd name="connsiteY0" fmla="*/ 1944217 h 2562795"/>
                <a:gd name="connsiteX1" fmla="*/ 1696407 w 5400600"/>
                <a:gd name="connsiteY1" fmla="*/ 2561963 h 2562795"/>
                <a:gd name="connsiteX2" fmla="*/ 4429932 w 5400600"/>
                <a:gd name="connsiteY2" fmla="*/ 2562795 h 2562795"/>
                <a:gd name="connsiteX3" fmla="*/ 5400600 w 5400600"/>
                <a:gd name="connsiteY3" fmla="*/ 0 h 2562795"/>
                <a:gd name="connsiteX0" fmla="*/ 0 w 5400600"/>
                <a:gd name="connsiteY0" fmla="*/ 1944217 h 2561963"/>
                <a:gd name="connsiteX1" fmla="*/ 1696407 w 5400600"/>
                <a:gd name="connsiteY1" fmla="*/ 2561963 h 2561963"/>
                <a:gd name="connsiteX2" fmla="*/ 3384376 w 5400600"/>
                <a:gd name="connsiteY2" fmla="*/ 0 h 2561963"/>
                <a:gd name="connsiteX3" fmla="*/ 5400600 w 5400600"/>
                <a:gd name="connsiteY3" fmla="*/ 0 h 2561963"/>
                <a:gd name="connsiteX0" fmla="*/ 0 w 5400600"/>
                <a:gd name="connsiteY0" fmla="*/ 1944217 h 2561963"/>
                <a:gd name="connsiteX1" fmla="*/ 1696407 w 5400600"/>
                <a:gd name="connsiteY1" fmla="*/ 2561963 h 2561963"/>
                <a:gd name="connsiteX2" fmla="*/ 4438600 w 5400600"/>
                <a:gd name="connsiteY2" fmla="*/ 2556438 h 2561963"/>
                <a:gd name="connsiteX3" fmla="*/ 3384376 w 5400600"/>
                <a:gd name="connsiteY3" fmla="*/ 0 h 2561963"/>
                <a:gd name="connsiteX4" fmla="*/ 5400600 w 5400600"/>
                <a:gd name="connsiteY4" fmla="*/ 0 h 2561963"/>
                <a:gd name="connsiteX0" fmla="*/ 0 w 5396276"/>
                <a:gd name="connsiteY0" fmla="*/ 1885520 h 2561963"/>
                <a:gd name="connsiteX1" fmla="*/ 1692083 w 5396276"/>
                <a:gd name="connsiteY1" fmla="*/ 2561963 h 2561963"/>
                <a:gd name="connsiteX2" fmla="*/ 4434276 w 5396276"/>
                <a:gd name="connsiteY2" fmla="*/ 2556438 h 2561963"/>
                <a:gd name="connsiteX3" fmla="*/ 3380052 w 5396276"/>
                <a:gd name="connsiteY3" fmla="*/ 0 h 2561963"/>
                <a:gd name="connsiteX4" fmla="*/ 5396276 w 5396276"/>
                <a:gd name="connsiteY4" fmla="*/ 0 h 2561963"/>
                <a:gd name="connsiteX0" fmla="*/ 0 w 5390666"/>
                <a:gd name="connsiteY0" fmla="*/ 1913569 h 2561963"/>
                <a:gd name="connsiteX1" fmla="*/ 1686473 w 5390666"/>
                <a:gd name="connsiteY1" fmla="*/ 2561963 h 2561963"/>
                <a:gd name="connsiteX2" fmla="*/ 4428666 w 5390666"/>
                <a:gd name="connsiteY2" fmla="*/ 2556438 h 2561963"/>
                <a:gd name="connsiteX3" fmla="*/ 3374442 w 5390666"/>
                <a:gd name="connsiteY3" fmla="*/ 0 h 2561963"/>
                <a:gd name="connsiteX4" fmla="*/ 5390666 w 5390666"/>
                <a:gd name="connsiteY4" fmla="*/ 0 h 2561963"/>
                <a:gd name="connsiteX0" fmla="*/ 0 w 5390666"/>
                <a:gd name="connsiteY0" fmla="*/ 1913569 h 2567658"/>
                <a:gd name="connsiteX1" fmla="*/ 1686473 w 5390666"/>
                <a:gd name="connsiteY1" fmla="*/ 2561963 h 2567658"/>
                <a:gd name="connsiteX2" fmla="*/ 4467935 w 5390666"/>
                <a:gd name="connsiteY2" fmla="*/ 2567658 h 2567658"/>
                <a:gd name="connsiteX3" fmla="*/ 3374442 w 5390666"/>
                <a:gd name="connsiteY3" fmla="*/ 0 h 2567658"/>
                <a:gd name="connsiteX4" fmla="*/ 5390666 w 5390666"/>
                <a:gd name="connsiteY4" fmla="*/ 0 h 2567658"/>
                <a:gd name="connsiteX0" fmla="*/ 0 w 5390666"/>
                <a:gd name="connsiteY0" fmla="*/ 1913569 h 2567658"/>
                <a:gd name="connsiteX1" fmla="*/ 1686473 w 5390666"/>
                <a:gd name="connsiteY1" fmla="*/ 2561963 h 2567658"/>
                <a:gd name="connsiteX2" fmla="*/ 4439886 w 5390666"/>
                <a:gd name="connsiteY2" fmla="*/ 2567658 h 2567658"/>
                <a:gd name="connsiteX3" fmla="*/ 3374442 w 5390666"/>
                <a:gd name="connsiteY3" fmla="*/ 0 h 2567658"/>
                <a:gd name="connsiteX4" fmla="*/ 5390666 w 5390666"/>
                <a:gd name="connsiteY4" fmla="*/ 0 h 2567658"/>
                <a:gd name="connsiteX0" fmla="*/ 0 w 5390666"/>
                <a:gd name="connsiteY0" fmla="*/ 1929777 h 2583866"/>
                <a:gd name="connsiteX1" fmla="*/ 1686473 w 5390666"/>
                <a:gd name="connsiteY1" fmla="*/ 2578171 h 2583866"/>
                <a:gd name="connsiteX2" fmla="*/ 4439886 w 5390666"/>
                <a:gd name="connsiteY2" fmla="*/ 2583866 h 2583866"/>
                <a:gd name="connsiteX3" fmla="*/ 3332230 w 5390666"/>
                <a:gd name="connsiteY3" fmla="*/ 0 h 2583866"/>
                <a:gd name="connsiteX4" fmla="*/ 5390666 w 5390666"/>
                <a:gd name="connsiteY4" fmla="*/ 16208 h 2583866"/>
                <a:gd name="connsiteX0" fmla="*/ 0 w 5413105"/>
                <a:gd name="connsiteY0" fmla="*/ 1941618 h 2595707"/>
                <a:gd name="connsiteX1" fmla="*/ 1686473 w 5413105"/>
                <a:gd name="connsiteY1" fmla="*/ 2590012 h 2595707"/>
                <a:gd name="connsiteX2" fmla="*/ 4439886 w 5413105"/>
                <a:gd name="connsiteY2" fmla="*/ 2595707 h 2595707"/>
                <a:gd name="connsiteX3" fmla="*/ 3332230 w 5413105"/>
                <a:gd name="connsiteY3" fmla="*/ 11841 h 2595707"/>
                <a:gd name="connsiteX4" fmla="*/ 5413105 w 5413105"/>
                <a:gd name="connsiteY4" fmla="*/ 0 h 259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105" h="2595707">
                  <a:moveTo>
                    <a:pt x="0" y="1941618"/>
                  </a:moveTo>
                  <a:lnTo>
                    <a:pt x="1686473" y="2590012"/>
                  </a:lnTo>
                  <a:lnTo>
                    <a:pt x="4439886" y="2595707"/>
                  </a:lnTo>
                  <a:lnTo>
                    <a:pt x="3332230" y="11841"/>
                  </a:lnTo>
                  <a:lnTo>
                    <a:pt x="5413105" y="0"/>
                  </a:lnTo>
                </a:path>
              </a:pathLst>
            </a:custGeom>
            <a:ln w="38100">
              <a:solidFill>
                <a:srgbClr val="FFC0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5" name="Oval 19"/>
            <p:cNvSpPr/>
            <p:nvPr/>
          </p:nvSpPr>
          <p:spPr>
            <a:xfrm>
              <a:off x="3467338"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6" name="Oval 18"/>
            <p:cNvSpPr/>
            <p:nvPr/>
          </p:nvSpPr>
          <p:spPr>
            <a:xfrm>
              <a:off x="6131634"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7" name="Oval 10"/>
            <p:cNvSpPr/>
            <p:nvPr/>
          </p:nvSpPr>
          <p:spPr>
            <a:xfrm>
              <a:off x="5051514"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nvGrpSpPr>
          <p:cNvPr id="19" name="Skupina 18"/>
          <p:cNvGrpSpPr/>
          <p:nvPr/>
        </p:nvGrpSpPr>
        <p:grpSpPr>
          <a:xfrm>
            <a:off x="6156176" y="3356992"/>
            <a:ext cx="2736304" cy="1440160"/>
            <a:chOff x="6156176" y="1124744"/>
            <a:chExt cx="2736304" cy="1440160"/>
          </a:xfrm>
        </p:grpSpPr>
        <p:sp>
          <p:nvSpPr>
            <p:cNvPr id="20" name="Obdélník 19"/>
            <p:cNvSpPr/>
            <p:nvPr/>
          </p:nvSpPr>
          <p:spPr>
            <a:xfrm>
              <a:off x="6156176" y="1124744"/>
              <a:ext cx="2736304" cy="144016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1" name="Skupina 20"/>
            <p:cNvGrpSpPr/>
            <p:nvPr/>
          </p:nvGrpSpPr>
          <p:grpSpPr>
            <a:xfrm>
              <a:off x="6274935" y="1292165"/>
              <a:ext cx="2401521" cy="1152128"/>
              <a:chOff x="1739146" y="2362692"/>
              <a:chExt cx="5674822" cy="2722492"/>
            </a:xfrm>
            <a:solidFill>
              <a:schemeClr val="accent2"/>
            </a:solidFill>
          </p:grpSpPr>
          <p:cxnSp>
            <p:nvCxnSpPr>
              <p:cNvPr id="22" name="Straight Arrow Connector 12"/>
              <p:cNvCxnSpPr>
                <a:stCxn id="29" idx="2"/>
                <a:endCxn id="28" idx="6"/>
              </p:cNvCxnSpPr>
              <p:nvPr/>
            </p:nvCxnSpPr>
            <p:spPr>
              <a:xfrm flipH="1">
                <a:off x="3597544" y="5020082"/>
                <a:ext cx="2534090" cy="0"/>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23" name="Straight Arrow Connector 13"/>
              <p:cNvCxnSpPr>
                <a:stCxn id="28" idx="1"/>
                <a:endCxn id="27" idx="5"/>
              </p:cNvCxnSpPr>
              <p:nvPr/>
            </p:nvCxnSpPr>
            <p:spPr>
              <a:xfrm flipH="1" flipV="1">
                <a:off x="1850284" y="4346036"/>
                <a:ext cx="1636122" cy="628012"/>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24" name="Straight Arrow Connector 27"/>
              <p:cNvCxnSpPr>
                <a:stCxn id="25" idx="2"/>
              </p:cNvCxnSpPr>
              <p:nvPr/>
            </p:nvCxnSpPr>
            <p:spPr>
              <a:xfrm flipH="1">
                <a:off x="5195530" y="2427794"/>
                <a:ext cx="2088232" cy="6906"/>
              </a:xfrm>
              <a:prstGeom prst="straightConnector1">
                <a:avLst/>
              </a:prstGeom>
              <a:grp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25" name="Oval 28"/>
              <p:cNvSpPr/>
              <p:nvPr/>
            </p:nvSpPr>
            <p:spPr>
              <a:xfrm>
                <a:off x="7283762" y="2362692"/>
                <a:ext cx="130206" cy="130204"/>
              </a:xfrm>
              <a:prstGeom prst="ellipse">
                <a:avLst/>
              </a:prstGeom>
              <a:grp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26" name="Straight Arrow Connector 9"/>
              <p:cNvCxnSpPr>
                <a:endCxn id="29" idx="0"/>
              </p:cNvCxnSpPr>
              <p:nvPr/>
            </p:nvCxnSpPr>
            <p:spPr>
              <a:xfrm>
                <a:off x="5148064" y="2506707"/>
                <a:ext cx="1048673" cy="2448273"/>
              </a:xfrm>
              <a:prstGeom prst="straightConnector1">
                <a:avLst/>
              </a:prstGeom>
              <a:grpFill/>
              <a:ln w="38100">
                <a:solidFill>
                  <a:schemeClr val="tx1">
                    <a:lumMod val="65000"/>
                    <a:lumOff val="35000"/>
                  </a:schemeClr>
                </a:solidFill>
                <a:prstDash val="sys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27" name="Oval 14"/>
              <p:cNvSpPr/>
              <p:nvPr/>
            </p:nvSpPr>
            <p:spPr>
              <a:xfrm>
                <a:off x="1739146" y="4234900"/>
                <a:ext cx="130206" cy="130204"/>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8" name="Oval 19"/>
              <p:cNvSpPr/>
              <p:nvPr/>
            </p:nvSpPr>
            <p:spPr>
              <a:xfrm>
                <a:off x="3467338" y="4954980"/>
                <a:ext cx="130206" cy="130204"/>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9" name="Oval 18"/>
              <p:cNvSpPr/>
              <p:nvPr/>
            </p:nvSpPr>
            <p:spPr>
              <a:xfrm>
                <a:off x="6131634" y="4954980"/>
                <a:ext cx="130206" cy="130204"/>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0" name="Oval 10"/>
              <p:cNvSpPr/>
              <p:nvPr/>
            </p:nvSpPr>
            <p:spPr>
              <a:xfrm>
                <a:off x="5051514" y="2362692"/>
                <a:ext cx="130206" cy="130204"/>
              </a:xfrm>
              <a:prstGeom prst="ellipse">
                <a:avLst/>
              </a:prstGeom>
              <a:grp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grpSp>
        <p:nvGrpSpPr>
          <p:cNvPr id="31" name="Skupina 30"/>
          <p:cNvGrpSpPr/>
          <p:nvPr/>
        </p:nvGrpSpPr>
        <p:grpSpPr>
          <a:xfrm>
            <a:off x="179513" y="3356992"/>
            <a:ext cx="2736304" cy="1440160"/>
            <a:chOff x="179513" y="1124744"/>
            <a:chExt cx="2736304" cy="1440160"/>
          </a:xfrm>
        </p:grpSpPr>
        <p:sp>
          <p:nvSpPr>
            <p:cNvPr id="32" name="Obdélník 31"/>
            <p:cNvSpPr/>
            <p:nvPr/>
          </p:nvSpPr>
          <p:spPr>
            <a:xfrm>
              <a:off x="179513" y="1124744"/>
              <a:ext cx="2736304" cy="144016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33" name="Skupina 32"/>
            <p:cNvGrpSpPr/>
            <p:nvPr/>
          </p:nvGrpSpPr>
          <p:grpSpPr>
            <a:xfrm>
              <a:off x="326035" y="1292165"/>
              <a:ext cx="2401521" cy="1152128"/>
              <a:chOff x="326035" y="1292165"/>
              <a:chExt cx="2401521" cy="1152128"/>
            </a:xfrm>
            <a:solidFill>
              <a:schemeClr val="accent2"/>
            </a:solidFill>
          </p:grpSpPr>
          <p:cxnSp>
            <p:nvCxnSpPr>
              <p:cNvPr id="34" name="Straight Arrow Connector 12"/>
              <p:cNvCxnSpPr>
                <a:stCxn id="41" idx="2"/>
                <a:endCxn id="40" idx="6"/>
              </p:cNvCxnSpPr>
              <p:nvPr/>
            </p:nvCxnSpPr>
            <p:spPr>
              <a:xfrm flipH="1">
                <a:off x="1112488" y="2416743"/>
                <a:ext cx="1072398" cy="0"/>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35" name="Straight Arrow Connector 13"/>
              <p:cNvCxnSpPr>
                <a:stCxn id="40" idx="1"/>
                <a:endCxn id="39" idx="5"/>
              </p:cNvCxnSpPr>
              <p:nvPr/>
            </p:nvCxnSpPr>
            <p:spPr>
              <a:xfrm flipH="1" flipV="1">
                <a:off x="373067" y="2131494"/>
                <a:ext cx="692388" cy="265768"/>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36" name="Straight Arrow Connector 27"/>
              <p:cNvCxnSpPr>
                <a:stCxn id="37" idx="2"/>
              </p:cNvCxnSpPr>
              <p:nvPr/>
            </p:nvCxnSpPr>
            <p:spPr>
              <a:xfrm flipH="1">
                <a:off x="1788738" y="1319715"/>
                <a:ext cx="883716" cy="2923"/>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37" name="Oval 28"/>
              <p:cNvSpPr/>
              <p:nvPr/>
            </p:nvSpPr>
            <p:spPr>
              <a:xfrm>
                <a:off x="2672454" y="1292165"/>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38" name="Straight Arrow Connector 9"/>
              <p:cNvCxnSpPr>
                <a:endCxn id="41" idx="0"/>
              </p:cNvCxnSpPr>
              <p:nvPr/>
            </p:nvCxnSpPr>
            <p:spPr>
              <a:xfrm>
                <a:off x="1768651" y="1353111"/>
                <a:ext cx="443787" cy="1036082"/>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39" name="Oval 14"/>
              <p:cNvSpPr/>
              <p:nvPr/>
            </p:nvSpPr>
            <p:spPr>
              <a:xfrm>
                <a:off x="326035" y="2084462"/>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0" name="Oval 19"/>
              <p:cNvSpPr/>
              <p:nvPr/>
            </p:nvSpPr>
            <p:spPr>
              <a:xfrm>
                <a:off x="1057386" y="2389192"/>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1" name="Oval 18"/>
              <p:cNvSpPr/>
              <p:nvPr/>
            </p:nvSpPr>
            <p:spPr>
              <a:xfrm>
                <a:off x="2184887" y="2389192"/>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42" name="Oval 10"/>
              <p:cNvSpPr/>
              <p:nvPr/>
            </p:nvSpPr>
            <p:spPr>
              <a:xfrm>
                <a:off x="1727792" y="1292165"/>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grpSp>
        <p:nvGrpSpPr>
          <p:cNvPr id="43" name="Skupina 42"/>
          <p:cNvGrpSpPr/>
          <p:nvPr/>
        </p:nvGrpSpPr>
        <p:grpSpPr>
          <a:xfrm>
            <a:off x="3203848" y="3356992"/>
            <a:ext cx="2736304" cy="1440160"/>
            <a:chOff x="3203848" y="1124744"/>
            <a:chExt cx="2736304" cy="1440160"/>
          </a:xfrm>
        </p:grpSpPr>
        <p:sp>
          <p:nvSpPr>
            <p:cNvPr id="44" name="Obdélník 43"/>
            <p:cNvSpPr/>
            <p:nvPr/>
          </p:nvSpPr>
          <p:spPr>
            <a:xfrm>
              <a:off x="3203848" y="1124744"/>
              <a:ext cx="2736304" cy="144016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45" name="Skupina 44"/>
            <p:cNvGrpSpPr/>
            <p:nvPr/>
          </p:nvGrpSpPr>
          <p:grpSpPr>
            <a:xfrm>
              <a:off x="3300485" y="1292165"/>
              <a:ext cx="2401521" cy="1152128"/>
              <a:chOff x="3150647" y="1292165"/>
              <a:chExt cx="2401521" cy="1152128"/>
            </a:xfrm>
            <a:solidFill>
              <a:schemeClr val="accent2"/>
            </a:solidFill>
          </p:grpSpPr>
          <p:cxnSp>
            <p:nvCxnSpPr>
              <p:cNvPr id="46" name="Straight Arrow Connector 12"/>
              <p:cNvCxnSpPr>
                <a:stCxn id="53" idx="2"/>
                <a:endCxn id="52" idx="6"/>
              </p:cNvCxnSpPr>
              <p:nvPr/>
            </p:nvCxnSpPr>
            <p:spPr>
              <a:xfrm flipH="1">
                <a:off x="3937100" y="2416743"/>
                <a:ext cx="1072398" cy="0"/>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47" name="Straight Arrow Connector 13"/>
              <p:cNvCxnSpPr>
                <a:stCxn id="52" idx="1"/>
                <a:endCxn id="51" idx="5"/>
              </p:cNvCxnSpPr>
              <p:nvPr/>
            </p:nvCxnSpPr>
            <p:spPr>
              <a:xfrm flipH="1" flipV="1">
                <a:off x="3197679" y="2131494"/>
                <a:ext cx="692388" cy="265768"/>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48" name="Straight Arrow Connector 27"/>
              <p:cNvCxnSpPr>
                <a:stCxn id="49" idx="2"/>
              </p:cNvCxnSpPr>
              <p:nvPr/>
            </p:nvCxnSpPr>
            <p:spPr>
              <a:xfrm flipH="1">
                <a:off x="4613350" y="1319715"/>
                <a:ext cx="883716" cy="2923"/>
              </a:xfrm>
              <a:prstGeom prst="straightConnector1">
                <a:avLst/>
              </a:prstGeom>
              <a:grpFill/>
              <a:ln w="38100">
                <a:solidFill>
                  <a:schemeClr val="tx1">
                    <a:lumMod val="65000"/>
                    <a:lumOff val="35000"/>
                  </a:schemeClr>
                </a:solidFill>
                <a:prstDash val="sys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49" name="Oval 28"/>
              <p:cNvSpPr/>
              <p:nvPr/>
            </p:nvSpPr>
            <p:spPr>
              <a:xfrm>
                <a:off x="5497066" y="1292165"/>
                <a:ext cx="55102" cy="55101"/>
              </a:xfrm>
              <a:prstGeom prst="ellipse">
                <a:avLst/>
              </a:prstGeom>
              <a:grp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50" name="Straight Arrow Connector 9"/>
              <p:cNvCxnSpPr>
                <a:endCxn id="53" idx="0"/>
              </p:cNvCxnSpPr>
              <p:nvPr/>
            </p:nvCxnSpPr>
            <p:spPr>
              <a:xfrm>
                <a:off x="4593263" y="1353111"/>
                <a:ext cx="443787" cy="1036082"/>
              </a:xfrm>
              <a:prstGeom prst="straightConnector1">
                <a:avLst/>
              </a:prstGeom>
              <a:grp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51" name="Oval 14"/>
              <p:cNvSpPr/>
              <p:nvPr/>
            </p:nvSpPr>
            <p:spPr>
              <a:xfrm>
                <a:off x="3150647" y="2084462"/>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2" name="Oval 19"/>
              <p:cNvSpPr/>
              <p:nvPr/>
            </p:nvSpPr>
            <p:spPr>
              <a:xfrm>
                <a:off x="3881998" y="2389192"/>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3" name="Oval 18"/>
              <p:cNvSpPr/>
              <p:nvPr/>
            </p:nvSpPr>
            <p:spPr>
              <a:xfrm>
                <a:off x="5009499" y="2389192"/>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4" name="Oval 10"/>
              <p:cNvSpPr/>
              <p:nvPr/>
            </p:nvSpPr>
            <p:spPr>
              <a:xfrm>
                <a:off x="4552404" y="1292165"/>
                <a:ext cx="55102" cy="55101"/>
              </a:xfrm>
              <a:prstGeom prst="ellipse">
                <a:avLst/>
              </a:prstGeom>
              <a:grp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grpSp>
        <p:nvGrpSpPr>
          <p:cNvPr id="55" name="Skupina 54"/>
          <p:cNvGrpSpPr/>
          <p:nvPr/>
        </p:nvGrpSpPr>
        <p:grpSpPr>
          <a:xfrm>
            <a:off x="179512" y="4941168"/>
            <a:ext cx="2736304" cy="1440160"/>
            <a:chOff x="179512" y="3789040"/>
            <a:chExt cx="2736304" cy="1440160"/>
          </a:xfrm>
        </p:grpSpPr>
        <p:sp>
          <p:nvSpPr>
            <p:cNvPr id="56" name="Obdélník 55"/>
            <p:cNvSpPr/>
            <p:nvPr/>
          </p:nvSpPr>
          <p:spPr>
            <a:xfrm>
              <a:off x="179512" y="3789040"/>
              <a:ext cx="2736304" cy="144016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57" name="Skupina 56"/>
            <p:cNvGrpSpPr/>
            <p:nvPr/>
          </p:nvGrpSpPr>
          <p:grpSpPr>
            <a:xfrm>
              <a:off x="326035" y="3933056"/>
              <a:ext cx="2401521" cy="1152128"/>
              <a:chOff x="1739146" y="2362692"/>
              <a:chExt cx="5674822" cy="2722492"/>
            </a:xfrm>
          </p:grpSpPr>
          <p:cxnSp>
            <p:nvCxnSpPr>
              <p:cNvPr id="58" name="Straight Arrow Connector 12"/>
              <p:cNvCxnSpPr>
                <a:stCxn id="65" idx="2"/>
                <a:endCxn id="64" idx="6"/>
              </p:cNvCxnSpPr>
              <p:nvPr/>
            </p:nvCxnSpPr>
            <p:spPr>
              <a:xfrm flipH="1">
                <a:off x="3597544" y="5020082"/>
                <a:ext cx="2534090" cy="0"/>
              </a:xfrm>
              <a:prstGeom prst="straightConnector1">
                <a:avLst/>
              </a:prstGeom>
              <a:ln w="38100">
                <a:solidFill>
                  <a:schemeClr val="tx1">
                    <a:lumMod val="65000"/>
                    <a:lumOff val="35000"/>
                  </a:schemeClr>
                </a:solidFill>
                <a:prstDash val="sys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13"/>
              <p:cNvCxnSpPr>
                <a:stCxn id="64" idx="1"/>
                <a:endCxn id="63" idx="5"/>
              </p:cNvCxnSpPr>
              <p:nvPr/>
            </p:nvCxnSpPr>
            <p:spPr>
              <a:xfrm flipH="1" flipV="1">
                <a:off x="1850284" y="4346036"/>
                <a:ext cx="1636122" cy="628012"/>
              </a:xfrm>
              <a:prstGeom prst="straightConnector1">
                <a:avLst/>
              </a:prstGeom>
              <a:solidFill>
                <a:schemeClr val="bg2"/>
              </a:solidFill>
              <a:ln w="38100">
                <a:solidFill>
                  <a:srgbClr val="2FA641"/>
                </a:solidFill>
                <a:headEnd type="triangle" w="med" len="med"/>
                <a:tailEnd type="non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60" name="Straight Arrow Connector 27"/>
              <p:cNvCxnSpPr>
                <a:stCxn id="61" idx="2"/>
              </p:cNvCxnSpPr>
              <p:nvPr/>
            </p:nvCxnSpPr>
            <p:spPr>
              <a:xfrm flipH="1">
                <a:off x="5195530" y="2427794"/>
                <a:ext cx="2088232" cy="6906"/>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61" name="Oval 28"/>
              <p:cNvSpPr/>
              <p:nvPr/>
            </p:nvSpPr>
            <p:spPr>
              <a:xfrm>
                <a:off x="7283762"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62" name="Straight Arrow Connector 9"/>
              <p:cNvCxnSpPr>
                <a:endCxn id="65" idx="0"/>
              </p:cNvCxnSpPr>
              <p:nvPr/>
            </p:nvCxnSpPr>
            <p:spPr>
              <a:xfrm>
                <a:off x="5148064" y="2506707"/>
                <a:ext cx="1048673" cy="2448273"/>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63" name="Oval 14"/>
              <p:cNvSpPr/>
              <p:nvPr/>
            </p:nvSpPr>
            <p:spPr>
              <a:xfrm>
                <a:off x="1739146" y="423490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4" name="Oval 19"/>
              <p:cNvSpPr/>
              <p:nvPr/>
            </p:nvSpPr>
            <p:spPr>
              <a:xfrm>
                <a:off x="3467338"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5" name="Oval 18"/>
              <p:cNvSpPr/>
              <p:nvPr/>
            </p:nvSpPr>
            <p:spPr>
              <a:xfrm>
                <a:off x="6131634" y="4954980"/>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6" name="Oval 10"/>
              <p:cNvSpPr/>
              <p:nvPr/>
            </p:nvSpPr>
            <p:spPr>
              <a:xfrm>
                <a:off x="5051514"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grpSp>
        <p:nvGrpSpPr>
          <p:cNvPr id="67" name="Skupina 66"/>
          <p:cNvGrpSpPr/>
          <p:nvPr/>
        </p:nvGrpSpPr>
        <p:grpSpPr>
          <a:xfrm>
            <a:off x="3203847" y="4941168"/>
            <a:ext cx="2736304" cy="1440160"/>
            <a:chOff x="3203847" y="3789040"/>
            <a:chExt cx="2736304" cy="1440160"/>
          </a:xfrm>
        </p:grpSpPr>
        <p:sp>
          <p:nvSpPr>
            <p:cNvPr id="68" name="Obdélník 67"/>
            <p:cNvSpPr/>
            <p:nvPr/>
          </p:nvSpPr>
          <p:spPr>
            <a:xfrm>
              <a:off x="3203847" y="3789040"/>
              <a:ext cx="2736304" cy="144016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69" name="Skupina 68"/>
            <p:cNvGrpSpPr/>
            <p:nvPr/>
          </p:nvGrpSpPr>
          <p:grpSpPr>
            <a:xfrm>
              <a:off x="3300485" y="3933056"/>
              <a:ext cx="2401521" cy="1152128"/>
              <a:chOff x="3351643" y="4050899"/>
              <a:chExt cx="2401521" cy="1152128"/>
            </a:xfrm>
          </p:grpSpPr>
          <p:cxnSp>
            <p:nvCxnSpPr>
              <p:cNvPr id="70" name="Straight Arrow Connector 12"/>
              <p:cNvCxnSpPr>
                <a:stCxn id="77" idx="2"/>
                <a:endCxn id="76" idx="6"/>
              </p:cNvCxnSpPr>
              <p:nvPr/>
            </p:nvCxnSpPr>
            <p:spPr>
              <a:xfrm flipH="1">
                <a:off x="4138096" y="5175477"/>
                <a:ext cx="1072398" cy="0"/>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71" name="Straight Arrow Connector 13"/>
              <p:cNvCxnSpPr>
                <a:stCxn id="76" idx="1"/>
                <a:endCxn id="75" idx="5"/>
              </p:cNvCxnSpPr>
              <p:nvPr/>
            </p:nvCxnSpPr>
            <p:spPr>
              <a:xfrm flipH="1" flipV="1">
                <a:off x="3398675" y="4890228"/>
                <a:ext cx="692388" cy="265768"/>
              </a:xfrm>
              <a:prstGeom prst="straightConnector1">
                <a:avLst/>
              </a:prstGeom>
              <a:ln w="38100">
                <a:solidFill>
                  <a:schemeClr val="tx1">
                    <a:lumMod val="65000"/>
                    <a:lumOff val="35000"/>
                  </a:schemeClr>
                </a:solidFill>
                <a:prstDash val="sys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2" name="Straight Arrow Connector 27"/>
              <p:cNvCxnSpPr>
                <a:stCxn id="73" idx="2"/>
              </p:cNvCxnSpPr>
              <p:nvPr/>
            </p:nvCxnSpPr>
            <p:spPr>
              <a:xfrm flipH="1">
                <a:off x="4814346" y="4078449"/>
                <a:ext cx="883716" cy="2923"/>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73" name="Oval 28"/>
              <p:cNvSpPr/>
              <p:nvPr/>
            </p:nvSpPr>
            <p:spPr>
              <a:xfrm>
                <a:off x="5698062" y="4050899"/>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74" name="Straight Arrow Connector 9"/>
              <p:cNvCxnSpPr>
                <a:endCxn id="77" idx="0"/>
              </p:cNvCxnSpPr>
              <p:nvPr/>
            </p:nvCxnSpPr>
            <p:spPr>
              <a:xfrm>
                <a:off x="4794259" y="4111845"/>
                <a:ext cx="443787" cy="1036082"/>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75" name="Oval 14"/>
              <p:cNvSpPr/>
              <p:nvPr/>
            </p:nvSpPr>
            <p:spPr>
              <a:xfrm>
                <a:off x="3351643" y="4843196"/>
                <a:ext cx="55102" cy="55101"/>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6" name="Oval 19"/>
              <p:cNvSpPr/>
              <p:nvPr/>
            </p:nvSpPr>
            <p:spPr>
              <a:xfrm>
                <a:off x="4082994" y="5147926"/>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7" name="Oval 18"/>
              <p:cNvSpPr/>
              <p:nvPr/>
            </p:nvSpPr>
            <p:spPr>
              <a:xfrm>
                <a:off x="5210495" y="5147926"/>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8" name="Oval 10"/>
              <p:cNvSpPr/>
              <p:nvPr/>
            </p:nvSpPr>
            <p:spPr>
              <a:xfrm>
                <a:off x="4753400" y="4050899"/>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grpSp>
        <p:nvGrpSpPr>
          <p:cNvPr id="79" name="Skupina 78"/>
          <p:cNvGrpSpPr/>
          <p:nvPr/>
        </p:nvGrpSpPr>
        <p:grpSpPr>
          <a:xfrm>
            <a:off x="6156175" y="4941168"/>
            <a:ext cx="2736304" cy="1440160"/>
            <a:chOff x="6156175" y="3789040"/>
            <a:chExt cx="2736304" cy="1440160"/>
          </a:xfrm>
        </p:grpSpPr>
        <p:sp>
          <p:nvSpPr>
            <p:cNvPr id="80" name="Obdélník 79"/>
            <p:cNvSpPr/>
            <p:nvPr/>
          </p:nvSpPr>
          <p:spPr>
            <a:xfrm>
              <a:off x="6156175" y="3789040"/>
              <a:ext cx="2736304" cy="144016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1" name="Skupina 80"/>
            <p:cNvGrpSpPr/>
            <p:nvPr/>
          </p:nvGrpSpPr>
          <p:grpSpPr>
            <a:xfrm>
              <a:off x="6274935" y="3933056"/>
              <a:ext cx="2401521" cy="1152128"/>
              <a:chOff x="5082734" y="4788862"/>
              <a:chExt cx="2401521" cy="1152128"/>
            </a:xfrm>
          </p:grpSpPr>
          <p:cxnSp>
            <p:nvCxnSpPr>
              <p:cNvPr id="82" name="Straight Arrow Connector 12"/>
              <p:cNvCxnSpPr>
                <a:stCxn id="89" idx="2"/>
                <a:endCxn id="88" idx="6"/>
              </p:cNvCxnSpPr>
              <p:nvPr/>
            </p:nvCxnSpPr>
            <p:spPr>
              <a:xfrm flipH="1">
                <a:off x="5869187" y="5913440"/>
                <a:ext cx="1072398" cy="0"/>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83" name="Straight Arrow Connector 13"/>
              <p:cNvCxnSpPr>
                <a:stCxn id="88" idx="1"/>
                <a:endCxn id="87" idx="5"/>
              </p:cNvCxnSpPr>
              <p:nvPr/>
            </p:nvCxnSpPr>
            <p:spPr>
              <a:xfrm flipH="1" flipV="1">
                <a:off x="5129766" y="5628191"/>
                <a:ext cx="692388" cy="265768"/>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cxnSp>
            <p:nvCxnSpPr>
              <p:cNvPr id="84" name="Straight Arrow Connector 27"/>
              <p:cNvCxnSpPr>
                <a:stCxn id="85" idx="2"/>
              </p:cNvCxnSpPr>
              <p:nvPr/>
            </p:nvCxnSpPr>
            <p:spPr>
              <a:xfrm flipH="1">
                <a:off x="6545437" y="4816412"/>
                <a:ext cx="883716" cy="2923"/>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85" name="Oval 28"/>
              <p:cNvSpPr/>
              <p:nvPr/>
            </p:nvSpPr>
            <p:spPr>
              <a:xfrm>
                <a:off x="7429153" y="4788862"/>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86" name="Straight Arrow Connector 9"/>
              <p:cNvCxnSpPr>
                <a:endCxn id="89" idx="0"/>
              </p:cNvCxnSpPr>
              <p:nvPr/>
            </p:nvCxnSpPr>
            <p:spPr>
              <a:xfrm>
                <a:off x="6525350" y="4849808"/>
                <a:ext cx="443787" cy="1036082"/>
              </a:xfrm>
              <a:prstGeom prst="straightConnector1">
                <a:avLst/>
              </a:prstGeom>
              <a:solidFill>
                <a:schemeClr val="bg2"/>
              </a:solidFill>
              <a:ln w="38100">
                <a:solidFill>
                  <a:schemeClr val="accent2"/>
                </a:solidFill>
                <a:headEnd type="none" w="med" len="med"/>
                <a:tailEnd type="triangle" w="med" len="med"/>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cxnSp>
          <p:sp>
            <p:nvSpPr>
              <p:cNvPr id="87" name="Oval 14"/>
              <p:cNvSpPr/>
              <p:nvPr/>
            </p:nvSpPr>
            <p:spPr>
              <a:xfrm>
                <a:off x="5082734" y="5581159"/>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88" name="Oval 19"/>
              <p:cNvSpPr/>
              <p:nvPr/>
            </p:nvSpPr>
            <p:spPr>
              <a:xfrm>
                <a:off x="5814085" y="5885889"/>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89" name="Oval 18"/>
              <p:cNvSpPr/>
              <p:nvPr/>
            </p:nvSpPr>
            <p:spPr>
              <a:xfrm>
                <a:off x="6941586" y="5885889"/>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90" name="Oval 10"/>
              <p:cNvSpPr/>
              <p:nvPr/>
            </p:nvSpPr>
            <p:spPr>
              <a:xfrm>
                <a:off x="6484491" y="4788862"/>
                <a:ext cx="55102" cy="55101"/>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75292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88889E-6 -7.40741E-7 L 0.0441 -0.26968 " pathEditMode="relative" rAng="0" ptsTypes="AA">
                                      <p:cBhvr>
                                        <p:cTn id="6" dur="500" fill="hold"/>
                                        <p:tgtEl>
                                          <p:spTgt spid="18"/>
                                        </p:tgtEl>
                                        <p:attrNameLst>
                                          <p:attrName>ppt_x</p:attrName>
                                          <p:attrName>ppt_y</p:attrName>
                                        </p:attrNameLst>
                                      </p:cBhvr>
                                      <p:rCtr x="2205" y="-13495"/>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fade">
                                      <p:cBhvr>
                                        <p:cTn id="3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cs-CZ" smtClean="0"/>
              <a:t>Vzorkovací techniky v BPT</a:t>
            </a:r>
            <a:endParaRPr lang="en-US" smtClean="0"/>
          </a:p>
        </p:txBody>
      </p:sp>
      <p:sp>
        <p:nvSpPr>
          <p:cNvPr id="20483" name="Content Placeholder 2"/>
          <p:cNvSpPr>
            <a:spLocks noGrp="1"/>
          </p:cNvSpPr>
          <p:nvPr>
            <p:ph idx="1"/>
          </p:nvPr>
        </p:nvSpPr>
        <p:spPr/>
        <p:txBody>
          <a:bodyPr/>
          <a:lstStyle/>
          <a:p>
            <a:endParaRPr lang="en-US" smtClean="0"/>
          </a:p>
        </p:txBody>
      </p:sp>
      <p:pic>
        <p:nvPicPr>
          <p:cNvPr id="20484" name="Picture 2"/>
          <p:cNvPicPr>
            <a:picLocks noChangeAspect="1" noChangeArrowheads="1"/>
          </p:cNvPicPr>
          <p:nvPr/>
        </p:nvPicPr>
        <p:blipFill>
          <a:blip r:embed="rId2" cstate="print"/>
          <a:srcRect/>
          <a:stretch>
            <a:fillRect/>
          </a:stretch>
        </p:blipFill>
        <p:spPr bwMode="auto">
          <a:xfrm>
            <a:off x="808038" y="1981200"/>
            <a:ext cx="7219950" cy="4543425"/>
          </a:xfrm>
          <a:prstGeom prst="rect">
            <a:avLst/>
          </a:prstGeom>
          <a:noFill/>
          <a:ln w="12700">
            <a:noFill/>
            <a:miter lim="800000"/>
            <a:headEnd/>
            <a:tailEnd/>
          </a:ln>
        </p:spPr>
      </p:pic>
      <p:sp>
        <p:nvSpPr>
          <p:cNvPr id="20485" name="TextBox 4"/>
          <p:cNvSpPr txBox="1">
            <a:spLocks noChangeArrowheads="1"/>
          </p:cNvSpPr>
          <p:nvPr/>
        </p:nvSpPr>
        <p:spPr bwMode="auto">
          <a:xfrm>
            <a:off x="827088" y="1527175"/>
            <a:ext cx="4663456" cy="369332"/>
          </a:xfrm>
          <a:prstGeom prst="rect">
            <a:avLst/>
          </a:prstGeom>
          <a:noFill/>
          <a:ln w="9525">
            <a:noFill/>
            <a:miter lim="800000"/>
            <a:headEnd/>
            <a:tailEnd/>
          </a:ln>
        </p:spPr>
        <p:txBody>
          <a:bodyPr wrap="none">
            <a:spAutoFit/>
          </a:bodyPr>
          <a:lstStyle/>
          <a:p>
            <a:r>
              <a:rPr lang="cs-CZ">
                <a:latin typeface="+mj-lt"/>
              </a:rPr>
              <a:t>Příklad:  Čtyři vzorkovací techniky pro </a:t>
            </a:r>
            <a:r>
              <a:rPr lang="cs-CZ" i="1">
                <a:latin typeface="+mj-lt"/>
              </a:rPr>
              <a:t>k</a:t>
            </a:r>
            <a:r>
              <a:rPr lang="cs-CZ">
                <a:latin typeface="+mj-lt"/>
              </a:rPr>
              <a:t> = 2</a:t>
            </a:r>
            <a:endParaRPr lang="en-US">
              <a:latin typeface="+mj-lt"/>
            </a:endParaRPr>
          </a:p>
        </p:txBody>
      </p:sp>
      <p:sp>
        <p:nvSpPr>
          <p:cNvPr id="6" name="TextBox 5"/>
          <p:cNvSpPr txBox="1"/>
          <p:nvPr/>
        </p:nvSpPr>
        <p:spPr>
          <a:xfrm rot="16200000">
            <a:off x="7796969" y="3651472"/>
            <a:ext cx="2047355" cy="369332"/>
          </a:xfrm>
          <a:prstGeom prst="rect">
            <a:avLst/>
          </a:prstGeom>
          <a:noFill/>
        </p:spPr>
        <p:txBody>
          <a:bodyPr wrap="none" rtlCol="0">
            <a:spAutoFit/>
          </a:bodyPr>
          <a:lstStyle/>
          <a:p>
            <a:r>
              <a:rPr lang="cs-CZ" dirty="0" smtClean="0">
                <a:latin typeface="+mj-lt"/>
              </a:rPr>
              <a:t>Image: </a:t>
            </a:r>
            <a:r>
              <a:rPr lang="cs-CZ" dirty="0" err="1" smtClean="0">
                <a:latin typeface="+mj-lt"/>
              </a:rPr>
              <a:t>Eric</a:t>
            </a:r>
            <a:r>
              <a:rPr lang="cs-CZ" dirty="0" smtClean="0">
                <a:latin typeface="+mj-lt"/>
              </a:rPr>
              <a:t> </a:t>
            </a:r>
            <a:r>
              <a:rPr lang="cs-CZ" dirty="0" err="1" smtClean="0">
                <a:latin typeface="+mj-lt"/>
              </a:rPr>
              <a:t>Veach</a:t>
            </a:r>
            <a:endParaRPr lang="en-US" dirty="0">
              <a:latin typeface="+mj-lt"/>
            </a:endParaRPr>
          </a:p>
        </p:txBody>
      </p:sp>
      <p:sp>
        <p:nvSpPr>
          <p:cNvPr id="2" name="Footer Placeholder 1"/>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119932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cs-CZ" smtClean="0"/>
              <a:t>Vzorkovací techniky v BPT</a:t>
            </a:r>
            <a:endParaRPr lang="en-US" smtClean="0"/>
          </a:p>
        </p:txBody>
      </p:sp>
      <p:sp>
        <p:nvSpPr>
          <p:cNvPr id="19459" name="Content Placeholder 2"/>
          <p:cNvSpPr>
            <a:spLocks noGrp="1"/>
          </p:cNvSpPr>
          <p:nvPr>
            <p:ph idx="1"/>
          </p:nvPr>
        </p:nvSpPr>
        <p:spPr>
          <a:xfrm>
            <a:off x="611188" y="1676400"/>
            <a:ext cx="8151812" cy="4114800"/>
          </a:xfrm>
        </p:spPr>
        <p:txBody>
          <a:bodyPr/>
          <a:lstStyle/>
          <a:p>
            <a:r>
              <a:rPr lang="cs-CZ" smtClean="0"/>
              <a:t>Podcesta o </a:t>
            </a:r>
            <a:r>
              <a:rPr lang="cs-CZ" i="1" smtClean="0"/>
              <a:t>t</a:t>
            </a:r>
            <a:r>
              <a:rPr lang="cs-CZ" smtClean="0"/>
              <a:t> vrcholech vzorkovaná z kamery</a:t>
            </a:r>
          </a:p>
          <a:p>
            <a:r>
              <a:rPr lang="cs-CZ" smtClean="0"/>
              <a:t>Podcesta o </a:t>
            </a:r>
            <a:r>
              <a:rPr lang="cs-CZ" i="1" smtClean="0"/>
              <a:t>s</a:t>
            </a:r>
            <a:r>
              <a:rPr lang="cs-CZ" smtClean="0"/>
              <a:t> vrcholech vzorkovaná ze světla</a:t>
            </a:r>
          </a:p>
          <a:p>
            <a:r>
              <a:rPr lang="cs-CZ" smtClean="0"/>
              <a:t>Spojovací segment délky 1</a:t>
            </a:r>
          </a:p>
          <a:p>
            <a:r>
              <a:rPr lang="cs-CZ" smtClean="0"/>
              <a:t>Celková délka cesty: </a:t>
            </a:r>
            <a:r>
              <a:rPr lang="cs-CZ" i="1" smtClean="0"/>
              <a:t>k</a:t>
            </a:r>
            <a:r>
              <a:rPr lang="cs-CZ" smtClean="0"/>
              <a:t> = </a:t>
            </a:r>
            <a:r>
              <a:rPr lang="cs-CZ" i="1" smtClean="0"/>
              <a:t>s</a:t>
            </a:r>
            <a:r>
              <a:rPr lang="cs-CZ" smtClean="0"/>
              <a:t> + </a:t>
            </a:r>
            <a:r>
              <a:rPr lang="cs-CZ" i="1" smtClean="0"/>
              <a:t>t</a:t>
            </a:r>
            <a:r>
              <a:rPr lang="cs-CZ" smtClean="0"/>
              <a:t> – 1 (segmentů)</a:t>
            </a:r>
          </a:p>
          <a:p>
            <a:endParaRPr lang="cs-CZ" smtClean="0"/>
          </a:p>
          <a:p>
            <a:r>
              <a:rPr lang="cs-CZ" i="1" smtClean="0"/>
              <a:t>k</a:t>
            </a:r>
            <a:r>
              <a:rPr lang="cs-CZ" smtClean="0"/>
              <a:t>+2 možností pro generování cesty délky </a:t>
            </a:r>
            <a:r>
              <a:rPr lang="cs-CZ" i="1" smtClean="0"/>
              <a:t>k</a:t>
            </a:r>
            <a:endParaRPr lang="en-US" i="1" smtClean="0"/>
          </a:p>
        </p:txBody>
      </p:sp>
      <p:sp>
        <p:nvSpPr>
          <p:cNvPr id="2" name="Footer Placeholder 1"/>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75296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cs-CZ" smtClean="0"/>
              <a:t>Vzorkovací techniky v BPT</a:t>
            </a:r>
            <a:endParaRPr lang="en-US" smtClean="0"/>
          </a:p>
        </p:txBody>
      </p:sp>
      <p:sp>
        <p:nvSpPr>
          <p:cNvPr id="21507" name="Content Placeholder 2"/>
          <p:cNvSpPr>
            <a:spLocks noGrp="1"/>
          </p:cNvSpPr>
          <p:nvPr>
            <p:ph idx="1"/>
          </p:nvPr>
        </p:nvSpPr>
        <p:spPr/>
        <p:txBody>
          <a:bodyPr/>
          <a:lstStyle/>
          <a:p>
            <a:endParaRPr lang="cs-CZ" dirty="0" smtClean="0"/>
          </a:p>
          <a:p>
            <a:r>
              <a:rPr lang="cs-CZ" dirty="0" smtClean="0"/>
              <a:t>Každá technika má </a:t>
            </a:r>
            <a:r>
              <a:rPr lang="cs-CZ" b="1" dirty="0" smtClean="0"/>
              <a:t>jinou hustotu </a:t>
            </a:r>
            <a:r>
              <a:rPr lang="cs-CZ" b="1" i="1" dirty="0" err="1" smtClean="0"/>
              <a:t>p</a:t>
            </a:r>
            <a:r>
              <a:rPr lang="cs-CZ" b="1" i="1" baseline="-25000" dirty="0" err="1" smtClean="0"/>
              <a:t>s</a:t>
            </a:r>
            <a:r>
              <a:rPr lang="cs-CZ" b="1" baseline="-25000" dirty="0" smtClean="0"/>
              <a:t>,</a:t>
            </a:r>
            <a:r>
              <a:rPr lang="cs-CZ" b="1" i="1" baseline="-25000" dirty="0" smtClean="0"/>
              <a:t>t</a:t>
            </a:r>
            <a:endParaRPr lang="cs-CZ" b="1" i="1" dirty="0" smtClean="0"/>
          </a:p>
          <a:p>
            <a:endParaRPr lang="cs-CZ" dirty="0" smtClean="0"/>
          </a:p>
          <a:p>
            <a:r>
              <a:rPr lang="cs-CZ" dirty="0" smtClean="0"/>
              <a:t>Každá je účinná při vzorkování jiných světelných efektů</a:t>
            </a:r>
          </a:p>
          <a:p>
            <a:endParaRPr lang="cs-CZ" dirty="0" smtClean="0"/>
          </a:p>
          <a:p>
            <a:r>
              <a:rPr lang="cs-CZ" dirty="0" smtClean="0"/>
              <a:t>Všechny techniky odhadují </a:t>
            </a:r>
            <a:r>
              <a:rPr lang="cs-CZ" b="1" dirty="0" smtClean="0"/>
              <a:t>stejný integrál</a:t>
            </a:r>
          </a:p>
        </p:txBody>
      </p:sp>
      <p:sp>
        <p:nvSpPr>
          <p:cNvPr id="2" name="Footer Placeholder 1"/>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280730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266700"/>
            <a:ext cx="8367713" cy="1104900"/>
          </a:xfrm>
        </p:spPr>
        <p:txBody>
          <a:bodyPr/>
          <a:lstStyle/>
          <a:p>
            <a:r>
              <a:rPr lang="cs-CZ" smtClean="0"/>
              <a:t>Kombinace vzorkovacích technik</a:t>
            </a:r>
            <a:endParaRPr lang="en-US" smtClean="0"/>
          </a:p>
        </p:txBody>
      </p:sp>
      <p:sp>
        <p:nvSpPr>
          <p:cNvPr id="22531" name="Content Placeholder 2"/>
          <p:cNvSpPr>
            <a:spLocks noGrp="1"/>
          </p:cNvSpPr>
          <p:nvPr>
            <p:ph idx="1"/>
          </p:nvPr>
        </p:nvSpPr>
        <p:spPr/>
        <p:txBody>
          <a:bodyPr/>
          <a:lstStyle/>
          <a:p>
            <a:r>
              <a:rPr lang="cs-CZ" smtClean="0"/>
              <a:t>Kombinovaný estimátor (MIS)</a:t>
            </a:r>
          </a:p>
          <a:p>
            <a:endParaRPr lang="en-US" smtClean="0"/>
          </a:p>
        </p:txBody>
      </p:sp>
      <p:pic>
        <p:nvPicPr>
          <p:cNvPr id="22532" name="Picture 2"/>
          <p:cNvPicPr>
            <a:picLocks noChangeAspect="1" noChangeArrowheads="1"/>
          </p:cNvPicPr>
          <p:nvPr/>
        </p:nvPicPr>
        <p:blipFill>
          <a:blip r:embed="rId2" cstate="print"/>
          <a:srcRect/>
          <a:stretch>
            <a:fillRect/>
          </a:stretch>
        </p:blipFill>
        <p:spPr bwMode="auto">
          <a:xfrm>
            <a:off x="2195513" y="2492375"/>
            <a:ext cx="4610100" cy="981075"/>
          </a:xfrm>
          <a:prstGeom prst="rect">
            <a:avLst/>
          </a:prstGeom>
          <a:noFill/>
          <a:ln w="12700">
            <a:noFill/>
            <a:miter lim="800000"/>
            <a:headEnd/>
            <a:tailEnd/>
          </a:ln>
        </p:spPr>
      </p:pic>
      <p:sp>
        <p:nvSpPr>
          <p:cNvPr id="7" name="TextBox 6"/>
          <p:cNvSpPr txBox="1"/>
          <p:nvPr/>
        </p:nvSpPr>
        <p:spPr>
          <a:xfrm>
            <a:off x="3419475" y="4326195"/>
            <a:ext cx="3890809" cy="830997"/>
          </a:xfrm>
          <a:prstGeom prst="rect">
            <a:avLst/>
          </a:prstGeom>
          <a:noFill/>
          <a:ln w="28575">
            <a:solidFill>
              <a:schemeClr val="accent1">
                <a:lumMod val="75000"/>
              </a:schemeClr>
            </a:solidFill>
          </a:ln>
        </p:spPr>
        <p:txBody>
          <a:bodyPr wrap="none">
            <a:spAutoFit/>
          </a:bodyPr>
          <a:lstStyle/>
          <a:p>
            <a:pPr>
              <a:defRPr/>
            </a:pPr>
            <a:r>
              <a:rPr lang="cs-CZ" sz="2400" dirty="0">
                <a:latin typeface="+mj-lt"/>
              </a:rPr>
              <a:t>kombinační strategie </a:t>
            </a:r>
            <a:br>
              <a:rPr lang="cs-CZ" sz="2400" dirty="0">
                <a:latin typeface="+mj-lt"/>
              </a:rPr>
            </a:br>
            <a:r>
              <a:rPr lang="en-US" sz="2400" dirty="0">
                <a:latin typeface="+mj-lt"/>
              </a:rPr>
              <a:t>(nap</a:t>
            </a:r>
            <a:r>
              <a:rPr lang="cs-CZ" sz="2400" dirty="0">
                <a:latin typeface="+mj-lt"/>
              </a:rPr>
              <a:t>ř. vyvážená heuristika)</a:t>
            </a:r>
            <a:endParaRPr lang="en-US" sz="2400" dirty="0">
              <a:latin typeface="+mj-lt"/>
            </a:endParaRPr>
          </a:p>
        </p:txBody>
      </p:sp>
      <p:cxnSp>
        <p:nvCxnSpPr>
          <p:cNvPr id="9" name="Straight Connector 8"/>
          <p:cNvCxnSpPr>
            <a:stCxn id="7" idx="0"/>
          </p:cNvCxnSpPr>
          <p:nvPr/>
        </p:nvCxnSpPr>
        <p:spPr bwMode="auto">
          <a:xfrm flipH="1" flipV="1">
            <a:off x="4499992" y="3212976"/>
            <a:ext cx="864888" cy="1113219"/>
          </a:xfrm>
          <a:prstGeom prst="line">
            <a:avLst/>
          </a:prstGeom>
          <a:solidFill>
            <a:schemeClr val="accent1"/>
          </a:solidFill>
          <a:ln w="28575" cap="flat" cmpd="sng" algn="ctr">
            <a:solidFill>
              <a:schemeClr val="accent1">
                <a:lumMod val="75000"/>
              </a:schemeClr>
            </a:solidFill>
            <a:prstDash val="solid"/>
            <a:round/>
            <a:headEnd type="none" w="med" len="med"/>
            <a:tailEnd type="none" w="med" len="med"/>
          </a:ln>
          <a:effectLst/>
        </p:spPr>
      </p:cxnSp>
      <p:sp>
        <p:nvSpPr>
          <p:cNvPr id="2" name="Footer Placeholder 1"/>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185668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en-US" dirty="0"/>
          </a:p>
        </p:txBody>
      </p:sp>
      <p:sp>
        <p:nvSpPr>
          <p:cNvPr id="2" name="Nadpis 1"/>
          <p:cNvSpPr>
            <a:spLocks noGrp="1"/>
          </p:cNvSpPr>
          <p:nvPr>
            <p:ph type="title"/>
          </p:nvPr>
        </p:nvSpPr>
        <p:spPr/>
        <p:txBody>
          <a:bodyPr/>
          <a:lstStyle/>
          <a:p>
            <a:r>
              <a:rPr lang="en-US" dirty="0" smtClean="0"/>
              <a:t>BPT Implementation</a:t>
            </a:r>
            <a:r>
              <a:rPr lang="cs-CZ" dirty="0" smtClean="0"/>
              <a:t> in </a:t>
            </a:r>
            <a:r>
              <a:rPr lang="en-US" dirty="0" smtClean="0"/>
              <a:t>practice</a:t>
            </a:r>
            <a:endParaRPr lang="en-US" dirty="0"/>
          </a:p>
        </p:txBody>
      </p:sp>
      <p:sp>
        <p:nvSpPr>
          <p:cNvPr id="6" name="Sun 11"/>
          <p:cNvSpPr/>
          <p:nvPr/>
        </p:nvSpPr>
        <p:spPr>
          <a:xfrm rot="1134788">
            <a:off x="7442614" y="216150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pic>
        <p:nvPicPr>
          <p:cNvPr id="1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685438" y="3468406"/>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28" name="Straight Arrow Connector 12"/>
          <p:cNvCxnSpPr>
            <a:stCxn id="34" idx="2"/>
            <a:endCxn id="35" idx="6"/>
          </p:cNvCxnSpPr>
          <p:nvPr/>
        </p:nvCxnSpPr>
        <p:spPr>
          <a:xfrm flipH="1">
            <a:off x="3597544" y="5020082"/>
            <a:ext cx="2534090" cy="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13"/>
          <p:cNvCxnSpPr>
            <a:stCxn id="35" idx="1"/>
            <a:endCxn id="30" idx="5"/>
          </p:cNvCxnSpPr>
          <p:nvPr/>
        </p:nvCxnSpPr>
        <p:spPr>
          <a:xfrm flipH="1" flipV="1">
            <a:off x="1850284" y="4346036"/>
            <a:ext cx="1636122" cy="628012"/>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27"/>
          <p:cNvCxnSpPr>
            <a:stCxn id="32" idx="2"/>
          </p:cNvCxnSpPr>
          <p:nvPr/>
        </p:nvCxnSpPr>
        <p:spPr>
          <a:xfrm flipH="1">
            <a:off x="5195530" y="2427794"/>
            <a:ext cx="2088232" cy="6906"/>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32" name="Oval 28"/>
          <p:cNvSpPr/>
          <p:nvPr/>
        </p:nvSpPr>
        <p:spPr>
          <a:xfrm>
            <a:off x="7283762"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68" name="Straight Arrow Connector 9"/>
          <p:cNvCxnSpPr/>
          <p:nvPr/>
        </p:nvCxnSpPr>
        <p:spPr>
          <a:xfrm flipH="1">
            <a:off x="6228185" y="2506707"/>
            <a:ext cx="1080119" cy="2448272"/>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2" name="Straight Arrow Connector 9"/>
          <p:cNvCxnSpPr>
            <a:endCxn id="34" idx="0"/>
          </p:cNvCxnSpPr>
          <p:nvPr/>
        </p:nvCxnSpPr>
        <p:spPr>
          <a:xfrm>
            <a:off x="5148064" y="2506707"/>
            <a:ext cx="104867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6" name="Straight Arrow Connector 9"/>
          <p:cNvCxnSpPr>
            <a:endCxn id="35" idx="0"/>
          </p:cNvCxnSpPr>
          <p:nvPr/>
        </p:nvCxnSpPr>
        <p:spPr>
          <a:xfrm flipH="1">
            <a:off x="3532441" y="2506707"/>
            <a:ext cx="377586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9" name="Straight Arrow Connector 9"/>
          <p:cNvCxnSpPr>
            <a:endCxn id="35" idx="0"/>
          </p:cNvCxnSpPr>
          <p:nvPr/>
        </p:nvCxnSpPr>
        <p:spPr>
          <a:xfrm flipH="1">
            <a:off x="3532441" y="2506707"/>
            <a:ext cx="1543615"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9"/>
          <p:cNvCxnSpPr>
            <a:stCxn id="32" idx="3"/>
          </p:cNvCxnSpPr>
          <p:nvPr/>
        </p:nvCxnSpPr>
        <p:spPr>
          <a:xfrm flipH="1">
            <a:off x="1835697" y="2473828"/>
            <a:ext cx="5467133" cy="183307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9"/>
          <p:cNvCxnSpPr>
            <a:endCxn id="30" idx="3"/>
          </p:cNvCxnSpPr>
          <p:nvPr/>
        </p:nvCxnSpPr>
        <p:spPr>
          <a:xfrm flipH="1">
            <a:off x="1758214" y="2463800"/>
            <a:ext cx="3299561" cy="1882236"/>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30" name="Oval 14"/>
          <p:cNvSpPr/>
          <p:nvPr/>
        </p:nvSpPr>
        <p:spPr>
          <a:xfrm>
            <a:off x="1739146" y="423490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5" name="Oval 19"/>
          <p:cNvSpPr/>
          <p:nvPr/>
        </p:nvSpPr>
        <p:spPr>
          <a:xfrm>
            <a:off x="3467338"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4" name="Oval 18"/>
          <p:cNvSpPr/>
          <p:nvPr/>
        </p:nvSpPr>
        <p:spPr>
          <a:xfrm>
            <a:off x="6131634"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3" name="Oval 10"/>
          <p:cNvSpPr/>
          <p:nvPr/>
        </p:nvSpPr>
        <p:spPr>
          <a:xfrm>
            <a:off x="5051514"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3" name="Zástupný symbol pro zápatí 22"/>
          <p:cNvSpPr>
            <a:spLocks noGrp="1"/>
          </p:cNvSpPr>
          <p:nvPr>
            <p:ph type="ftr" sz="quarter" idx="11"/>
          </p:nvPr>
        </p:nvSpPr>
        <p:spPr/>
        <p:txBody>
          <a:bodyPr/>
          <a:lstStyle/>
          <a:p>
            <a:pPr>
              <a:defRPr/>
            </a:pPr>
            <a:r>
              <a:rPr lang="cs-CZ" altLang="en-US" smtClean="0"/>
              <a:t>PG III (NPGR010) - J. Křivánek 2014</a:t>
            </a:r>
            <a:endParaRPr lang="en-US" altLang="en-US" dirty="0"/>
          </a:p>
        </p:txBody>
      </p:sp>
    </p:spTree>
    <p:extLst>
      <p:ext uri="{BB962C8B-B14F-4D97-AF65-F5344CB8AC3E}">
        <p14:creationId xmlns:p14="http://schemas.microsoft.com/office/powerpoint/2010/main" val="7098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500"/>
                                        <p:tgtEl>
                                          <p:spTgt spid="8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Light transport – Global illumination</a:t>
            </a:r>
            <a:endParaRPr lang="en-US" dirty="0"/>
          </a:p>
        </p:txBody>
      </p:sp>
      <p:sp>
        <p:nvSpPr>
          <p:cNvPr id="19" name="TextovéPole 18"/>
          <p:cNvSpPr txBox="1"/>
          <p:nvPr/>
        </p:nvSpPr>
        <p:spPr>
          <a:xfrm>
            <a:off x="4283968" y="1196752"/>
            <a:ext cx="3888432" cy="461665"/>
          </a:xfrm>
          <a:prstGeom prst="rect">
            <a:avLst/>
          </a:prstGeom>
          <a:noFill/>
        </p:spPr>
        <p:txBody>
          <a:bodyPr wrap="square" rtlCol="0">
            <a:spAutoFit/>
          </a:bodyPr>
          <a:lstStyle/>
          <a:p>
            <a:pPr algn="ctr"/>
            <a:r>
              <a:rPr lang="en-US" sz="2400" b="1" dirty="0" smtClean="0">
                <a:solidFill>
                  <a:schemeClr val="tx2"/>
                </a:solidFill>
                <a:latin typeface="+mn-lt"/>
              </a:rPr>
              <a:t>Movies</a:t>
            </a:r>
          </a:p>
        </p:txBody>
      </p:sp>
      <p:pic>
        <p:nvPicPr>
          <p:cNvPr id="20" name="Picture 4" descr="shrek2"/>
          <p:cNvPicPr>
            <a:picLocks noChangeAspect="1" noChangeArrowheads="1"/>
          </p:cNvPicPr>
          <p:nvPr/>
        </p:nvPicPr>
        <p:blipFill>
          <a:blip r:embed="rId3" cstate="print"/>
          <a:srcRect t="2100" r="50000" b="34901"/>
          <a:stretch>
            <a:fillRect/>
          </a:stretch>
        </p:blipFill>
        <p:spPr>
          <a:xfrm>
            <a:off x="5415487" y="1844824"/>
            <a:ext cx="2468881" cy="1944216"/>
          </a:xfrm>
          <a:prstGeom prst="rect">
            <a:avLst/>
          </a:prstGeom>
          <a:noFill/>
          <a:effectLst>
            <a:outerShdw blurRad="50800" dist="38100" dir="18900000" algn="bl" rotWithShape="0">
              <a:prstClr val="black">
                <a:alpha val="40000"/>
              </a:prstClr>
            </a:outerShdw>
          </a:effectLst>
        </p:spPr>
      </p:pic>
      <p:sp>
        <p:nvSpPr>
          <p:cNvPr id="16" name="Zástupný symbol pro obsah 2"/>
          <p:cNvSpPr>
            <a:spLocks noGrp="1"/>
          </p:cNvSpPr>
          <p:nvPr>
            <p:ph idx="1"/>
          </p:nvPr>
        </p:nvSpPr>
        <p:spPr>
          <a:xfrm>
            <a:off x="457200" y="1600201"/>
            <a:ext cx="3394720" cy="2116832"/>
          </a:xfrm>
        </p:spPr>
        <p:txBody>
          <a:bodyPr/>
          <a:lstStyle/>
          <a:p>
            <a:endParaRPr lang="en-US" b="1" dirty="0" smtClean="0"/>
          </a:p>
          <a:p>
            <a:r>
              <a:rPr lang="en-US" b="1" dirty="0" smtClean="0"/>
              <a:t>2002, Shrek 2</a:t>
            </a:r>
            <a:br>
              <a:rPr lang="en-US" b="1" dirty="0" smtClean="0"/>
            </a:br>
            <a:r>
              <a:rPr lang="en-US" dirty="0" smtClean="0"/>
              <a:t>(PDI/</a:t>
            </a:r>
            <a:r>
              <a:rPr lang="en-US" dirty="0" err="1" smtClean="0"/>
              <a:t>Dreamworks</a:t>
            </a:r>
            <a:r>
              <a:rPr lang="en-US" dirty="0" smtClean="0"/>
              <a:t>)</a:t>
            </a:r>
          </a:p>
          <a:p>
            <a:pPr lvl="1"/>
            <a:r>
              <a:rPr lang="en-US" dirty="0" smtClean="0"/>
              <a:t>1 bounce indirect</a:t>
            </a:r>
          </a:p>
          <a:p>
            <a:pPr lvl="1"/>
            <a:endParaRPr lang="en-US" dirty="0" smtClean="0"/>
          </a:p>
          <a:p>
            <a:endParaRPr lang="en-US" dirty="0" smtClean="0"/>
          </a:p>
          <a:p>
            <a:endParaRPr lang="en-US" dirty="0" smtClean="0"/>
          </a:p>
        </p:txBody>
      </p:sp>
      <p:grpSp>
        <p:nvGrpSpPr>
          <p:cNvPr id="21" name="Skupina 20"/>
          <p:cNvGrpSpPr/>
          <p:nvPr/>
        </p:nvGrpSpPr>
        <p:grpSpPr>
          <a:xfrm>
            <a:off x="467544" y="4045540"/>
            <a:ext cx="8229600" cy="2252921"/>
            <a:chOff x="467544" y="4045540"/>
            <a:chExt cx="8229600" cy="2252921"/>
          </a:xfrm>
        </p:grpSpPr>
        <p:grpSp>
          <p:nvGrpSpPr>
            <p:cNvPr id="8" name="Skupina 11"/>
            <p:cNvGrpSpPr/>
            <p:nvPr/>
          </p:nvGrpSpPr>
          <p:grpSpPr>
            <a:xfrm>
              <a:off x="4355976" y="4077072"/>
              <a:ext cx="3559925" cy="2221389"/>
              <a:chOff x="9401516" y="1876674"/>
              <a:chExt cx="3559925" cy="2221389"/>
            </a:xfrm>
          </p:grpSpPr>
          <p:pic>
            <p:nvPicPr>
              <p:cNvPr id="22" name="Picture 2"/>
              <p:cNvPicPr>
                <a:picLocks noChangeArrowheads="1"/>
              </p:cNvPicPr>
              <p:nvPr/>
            </p:nvPicPr>
            <p:blipFill>
              <a:blip r:embed="rId4" cstate="print"/>
              <a:srcRect r="18740"/>
              <a:stretch>
                <a:fillRect/>
              </a:stretch>
            </p:blipFill>
            <p:spPr bwMode="auto">
              <a:xfrm>
                <a:off x="9522689" y="1876674"/>
                <a:ext cx="3438752" cy="1800200"/>
              </a:xfrm>
              <a:prstGeom prst="rect">
                <a:avLst/>
              </a:prstGeom>
              <a:noFill/>
              <a:effectLst>
                <a:outerShdw blurRad="50800" dist="38100" dir="18900000" algn="bl" rotWithShape="0">
                  <a:prstClr val="black">
                    <a:alpha val="40000"/>
                  </a:prstClr>
                </a:outerShdw>
              </a:effectLst>
            </p:spPr>
          </p:pic>
          <p:sp>
            <p:nvSpPr>
              <p:cNvPr id="23" name="Obdélník 22"/>
              <p:cNvSpPr/>
              <p:nvPr/>
            </p:nvSpPr>
            <p:spPr>
              <a:xfrm>
                <a:off x="9401516" y="3636398"/>
                <a:ext cx="3240360" cy="461665"/>
              </a:xfrm>
              <a:prstGeom prst="rect">
                <a:avLst/>
              </a:prstGeom>
            </p:spPr>
            <p:txBody>
              <a:bodyPr wrap="square">
                <a:spAutoFit/>
              </a:bodyPr>
              <a:lstStyle/>
              <a:p>
                <a:pPr lvl="0" eaLnBrk="0" hangingPunct="0">
                  <a:defRPr/>
                </a:pPr>
                <a:r>
                  <a:rPr lang="en-US" sz="1200" kern="0" dirty="0" smtClean="0">
                    <a:latin typeface="+mj-lt"/>
                  </a:rPr>
                  <a:t>Image courtesy of Columbia Pictures.  </a:t>
                </a:r>
                <a:br>
                  <a:rPr lang="en-US" sz="1200" kern="0" dirty="0" smtClean="0">
                    <a:latin typeface="+mj-lt"/>
                  </a:rPr>
                </a:br>
                <a:r>
                  <a:rPr lang="en-US" sz="1200" kern="0" dirty="0" smtClean="0">
                    <a:latin typeface="+mj-lt"/>
                  </a:rPr>
                  <a:t>© 2006 Columbia Pictures Industries, Inc.</a:t>
                </a:r>
              </a:p>
            </p:txBody>
          </p:sp>
        </p:grpSp>
        <p:sp>
          <p:nvSpPr>
            <p:cNvPr id="17" name="Zástupný symbol pro obsah 2"/>
            <p:cNvSpPr txBox="1">
              <a:spLocks/>
            </p:cNvSpPr>
            <p:nvPr/>
          </p:nvSpPr>
          <p:spPr bwMode="auto">
            <a:xfrm>
              <a:off x="467544" y="4045540"/>
              <a:ext cx="8229600"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2400" b="1" i="0" u="none" strike="noStrike" kern="0" cap="none" spc="0" normalizeH="0" baseline="0" noProof="0" dirty="0" smtClean="0">
                  <a:ln>
                    <a:noFill/>
                  </a:ln>
                  <a:solidFill>
                    <a:schemeClr val="tx2"/>
                  </a:solidFill>
                  <a:effectLst/>
                  <a:uLnTx/>
                  <a:uFillTx/>
                  <a:latin typeface="+mn-lt"/>
                  <a:ea typeface="+mn-ea"/>
                  <a:cs typeface="+mn-cs"/>
                </a:rPr>
                <a:t>2006, Monster House</a:t>
              </a:r>
              <a:r>
                <a:rPr kumimoji="0" lang="en-US" sz="2400" b="0" i="0" u="none" strike="noStrike" kern="0" cap="none" spc="0" normalizeH="0" baseline="0" noProof="0" dirty="0" smtClean="0">
                  <a:ln>
                    <a:noFill/>
                  </a:ln>
                  <a:solidFill>
                    <a:schemeClr val="tx2"/>
                  </a:solidFill>
                  <a:effectLst/>
                  <a:uLnTx/>
                  <a:uFillTx/>
                  <a:latin typeface="+mn-lt"/>
                  <a:ea typeface="+mn-ea"/>
                  <a:cs typeface="+mn-cs"/>
                </a:rPr>
                <a:t/>
              </a:r>
              <a:br>
                <a:rPr kumimoji="0" lang="en-US" sz="2400" b="0" i="0" u="none" strike="noStrike" kern="0" cap="none" spc="0" normalizeH="0" baseline="0" noProof="0" dirty="0" smtClean="0">
                  <a:ln>
                    <a:noFill/>
                  </a:ln>
                  <a:solidFill>
                    <a:schemeClr val="tx2"/>
                  </a:solidFill>
                  <a:effectLst/>
                  <a:uLnTx/>
                  <a:uFillTx/>
                  <a:latin typeface="+mn-lt"/>
                  <a:ea typeface="+mn-ea"/>
                  <a:cs typeface="+mn-cs"/>
                </a:rPr>
              </a:br>
              <a:r>
                <a:rPr kumimoji="0" lang="en-US" sz="2400" b="0" i="0" u="none" strike="noStrike" kern="0" cap="none" spc="0" normalizeH="0" baseline="0" noProof="0" dirty="0" smtClean="0">
                  <a:ln>
                    <a:noFill/>
                  </a:ln>
                  <a:solidFill>
                    <a:schemeClr val="tx2"/>
                  </a:solidFill>
                  <a:effectLst/>
                  <a:uLnTx/>
                  <a:uFillTx/>
                  <a:latin typeface="+mn-lt"/>
                  <a:ea typeface="+mn-ea"/>
                  <a:cs typeface="+mn-cs"/>
                </a:rPr>
                <a:t>(Sony </a:t>
              </a:r>
              <a:r>
                <a:rPr kumimoji="0" lang="en-US" sz="2400" b="0" i="0" u="none" strike="noStrike" kern="0" cap="none" spc="0" normalizeH="0" baseline="0" noProof="0" dirty="0" err="1" smtClean="0">
                  <a:ln>
                    <a:noFill/>
                  </a:ln>
                  <a:solidFill>
                    <a:schemeClr val="tx2"/>
                  </a:solidFill>
                  <a:effectLst/>
                  <a:uLnTx/>
                  <a:uFillTx/>
                  <a:latin typeface="+mn-lt"/>
                  <a:ea typeface="+mn-ea"/>
                  <a:cs typeface="+mn-cs"/>
                </a:rPr>
                <a:t>Imageworks</a:t>
              </a:r>
              <a:r>
                <a:rPr kumimoji="0" lang="en-US" sz="2400" b="0" i="0" u="none" strike="noStrike" kern="0" cap="none" spc="0" normalizeH="0" baseline="0" noProof="0" dirty="0" smtClean="0">
                  <a:ln>
                    <a:noFill/>
                  </a:ln>
                  <a:solidFill>
                    <a:schemeClr val="tx2"/>
                  </a:solidFill>
                  <a:effectLst/>
                  <a:uLnTx/>
                  <a:uFillTx/>
                  <a:latin typeface="+mn-lt"/>
                  <a:ea typeface="+mn-ea"/>
                  <a:cs typeface="+mn-cs"/>
                </a:rPr>
                <a:t>)</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200" b="1" i="0" u="none" strike="noStrike" kern="0" cap="none" spc="0" normalizeH="0" baseline="0" noProof="0" dirty="0" smtClean="0">
                  <a:ln>
                    <a:noFill/>
                  </a:ln>
                  <a:solidFill>
                    <a:schemeClr val="tx2"/>
                  </a:solidFill>
                  <a:effectLst/>
                  <a:uLnTx/>
                  <a:uFillTx/>
                  <a:latin typeface="+mn-lt"/>
                </a:rPr>
                <a:t>Full light transport</a:t>
              </a:r>
              <a:r>
                <a:rPr kumimoji="0" lang="en-US" sz="2200" b="0" i="0" u="none" strike="noStrike" kern="0" cap="none" spc="0" normalizeH="0" baseline="0" noProof="0" dirty="0" smtClean="0">
                  <a:ln>
                    <a:noFill/>
                  </a:ln>
                  <a:solidFill>
                    <a:schemeClr val="tx2"/>
                  </a:solidFill>
                  <a:effectLst/>
                  <a:uLnTx/>
                  <a:uFillTx/>
                  <a:latin typeface="+mn-lt"/>
                </a:rPr>
                <a:t/>
              </a:r>
              <a:br>
                <a:rPr kumimoji="0" lang="en-US" sz="2200" b="0" i="0" u="none" strike="noStrike" kern="0" cap="none" spc="0" normalizeH="0" baseline="0" noProof="0" dirty="0" smtClean="0">
                  <a:ln>
                    <a:noFill/>
                  </a:ln>
                  <a:solidFill>
                    <a:schemeClr val="tx2"/>
                  </a:solidFill>
                  <a:effectLst/>
                  <a:uLnTx/>
                  <a:uFillTx/>
                  <a:latin typeface="+mn-lt"/>
                </a:rPr>
              </a:br>
              <a:r>
                <a:rPr kumimoji="0" lang="en-US" sz="2200" b="0" i="0" u="none" strike="noStrike" kern="0" cap="none" spc="0" normalizeH="0" baseline="0" noProof="0" dirty="0" smtClean="0">
                  <a:ln>
                    <a:noFill/>
                  </a:ln>
                  <a:solidFill>
                    <a:schemeClr val="tx2"/>
                  </a:solidFill>
                  <a:effectLst/>
                  <a:uLnTx/>
                  <a:uFillTx/>
                  <a:latin typeface="+mn-lt"/>
                </a:rPr>
                <a:t>(path traced)</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200" b="0" i="0" u="none" strike="noStrike" kern="0" cap="none" spc="0" normalizeH="0" baseline="0" noProof="0" dirty="0" smtClean="0">
                  <a:ln>
                    <a:noFill/>
                  </a:ln>
                  <a:solidFill>
                    <a:schemeClr val="tx2"/>
                  </a:solidFill>
                  <a:effectLst/>
                  <a:uLnTx/>
                  <a:uFillTx/>
                  <a:latin typeface="+mn-lt"/>
                </a:rPr>
                <a:t>Arnold renderer</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endParaRPr kumimoji="0" lang="en-US" sz="2200" b="0" i="0" u="none" strike="noStrike" kern="0" cap="none" spc="0" normalizeH="0" baseline="0" noProof="0" dirty="0" smtClean="0">
                <a:ln>
                  <a:noFill/>
                </a:ln>
                <a:solidFill>
                  <a:schemeClr val="tx2"/>
                </a:solidFill>
                <a:effectLst/>
                <a:uLnTx/>
                <a:uFillTx/>
                <a:latin typeface="+mn-lt"/>
              </a:endParaRP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endParaRPr kumimoji="0" lang="en-US" sz="2200" b="0" i="0" u="none" strike="noStrike" kern="0" cap="none" spc="0" normalizeH="0" baseline="0" noProof="0" dirty="0" smtClean="0">
                <a:ln>
                  <a:noFill/>
                </a:ln>
                <a:solidFill>
                  <a:schemeClr val="tx2"/>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p:txBody>
        </p:sp>
      </p:grpSp>
      <p:sp>
        <p:nvSpPr>
          <p:cNvPr id="15" name="Zástupný symbol pro zápatí 14"/>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2193574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xEl>
                                              <p:pRg st="1" end="1"/>
                                            </p:txEl>
                                          </p:spTgt>
                                        </p:tgtEl>
                                      </p:cBhvr>
                                    </p:animEffect>
                                    <p:set>
                                      <p:cBhvr>
                                        <p:cTn id="10" dur="1" fill="hold">
                                          <p:stCondLst>
                                            <p:cond delay="499"/>
                                          </p:stCondLst>
                                        </p:cTn>
                                        <p:tgtEl>
                                          <p:spTgt spid="16">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6">
                                            <p:txEl>
                                              <p:pRg st="2" end="2"/>
                                            </p:txEl>
                                          </p:spTgt>
                                        </p:tgtEl>
                                      </p:cBhvr>
                                    </p:animEffect>
                                    <p:set>
                                      <p:cBhvr>
                                        <p:cTn id="13" dur="1" fill="hold">
                                          <p:stCondLst>
                                            <p:cond delay="499"/>
                                          </p:stCondLst>
                                        </p:cTn>
                                        <p:tgtEl>
                                          <p:spTgt spid="16">
                                            <p:txEl>
                                              <p:pRg st="2" end="2"/>
                                            </p:txEl>
                                          </p:spTgt>
                                        </p:tgtEl>
                                        <p:attrNameLst>
                                          <p:attrName>style.visibility</p:attrName>
                                        </p:attrNameLst>
                                      </p:cBhvr>
                                      <p:to>
                                        <p:strVal val="hidden"/>
                                      </p:to>
                                    </p:set>
                                  </p:childTnLst>
                                </p:cTn>
                              </p:par>
                            </p:childTnLst>
                          </p:cTn>
                        </p:par>
                        <p:par>
                          <p:cTn id="14" fill="hold">
                            <p:stCondLst>
                              <p:cond delay="500"/>
                            </p:stCondLst>
                            <p:childTnLst>
                              <p:par>
                                <p:cTn id="15" presetID="64" presetClass="path" presetSubtype="0" accel="50000" decel="50000" fill="hold" nodeType="afterEffect">
                                  <p:stCondLst>
                                    <p:cond delay="0"/>
                                  </p:stCondLst>
                                  <p:childTnLst>
                                    <p:animMotion origin="layout" path="M 0 0  L 0 -0.33333  E" pathEditMode="relative" ptsTypes="">
                                      <p:cBhvr>
                                        <p:cTn id="16" dur="5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en-US" dirty="0"/>
          </a:p>
        </p:txBody>
      </p:sp>
      <p:sp>
        <p:nvSpPr>
          <p:cNvPr id="2" name="Nadpis 1"/>
          <p:cNvSpPr>
            <a:spLocks noGrp="1"/>
          </p:cNvSpPr>
          <p:nvPr>
            <p:ph type="title"/>
          </p:nvPr>
        </p:nvSpPr>
        <p:spPr/>
        <p:txBody>
          <a:bodyPr/>
          <a:lstStyle/>
          <a:p>
            <a:r>
              <a:rPr lang="en-US" dirty="0" smtClean="0"/>
              <a:t>BPT Implementation</a:t>
            </a:r>
            <a:r>
              <a:rPr lang="cs-CZ" dirty="0" smtClean="0"/>
              <a:t> in </a:t>
            </a:r>
            <a:r>
              <a:rPr lang="en-US" dirty="0" smtClean="0"/>
              <a:t>practice</a:t>
            </a:r>
            <a:endParaRPr lang="en-US" dirty="0"/>
          </a:p>
        </p:txBody>
      </p:sp>
      <p:sp>
        <p:nvSpPr>
          <p:cNvPr id="6" name="Sun 11"/>
          <p:cNvSpPr/>
          <p:nvPr/>
        </p:nvSpPr>
        <p:spPr>
          <a:xfrm rot="1134788">
            <a:off x="7442614" y="2161503"/>
            <a:ext cx="642942" cy="642942"/>
          </a:xfrm>
          <a:prstGeom prst="sun">
            <a:avLst/>
          </a:prstGeom>
          <a:solidFill>
            <a:srgbClr val="FFC000"/>
          </a:solidFill>
          <a:ln w="3175">
            <a:solidFill>
              <a:srgbClr val="000000">
                <a:alpha val="23922"/>
              </a:srgbClr>
            </a:solidFill>
          </a:ln>
          <a:effectLst>
            <a:outerShdw blurRad="63500" sx="102000" sy="102000" algn="ctr" rotWithShape="0">
              <a:prstClr val="black">
                <a:alpha val="40000"/>
              </a:prstClr>
            </a:outerShdw>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effectLst>
                <a:reflection blurRad="6350" stA="60000" endA="900" endPos="58000" dir="5400000" sy="-100000" algn="bl" rotWithShape="0"/>
              </a:effectLst>
            </a:endParaRPr>
          </a:p>
        </p:txBody>
      </p:sp>
      <p:pic>
        <p:nvPicPr>
          <p:cNvPr id="17"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rot="21449904">
            <a:off x="685438" y="3468406"/>
            <a:ext cx="1199750" cy="1236452"/>
          </a:xfrm>
          <a:prstGeom prst="rect">
            <a:avLst/>
          </a:prstGeom>
          <a:noFill/>
          <a:ln w="9525">
            <a:noFill/>
            <a:miter lim="800000"/>
            <a:headEnd/>
            <a:tailEnd/>
          </a:ln>
          <a:effectLst>
            <a:outerShdw blurRad="63500" sx="102000" sy="102000" algn="ctr" rotWithShape="0">
              <a:prstClr val="black">
                <a:alpha val="40000"/>
              </a:prstClr>
            </a:outerShdw>
          </a:effectLst>
        </p:spPr>
      </p:pic>
      <p:cxnSp>
        <p:nvCxnSpPr>
          <p:cNvPr id="28" name="Straight Arrow Connector 12"/>
          <p:cNvCxnSpPr>
            <a:stCxn id="34" idx="2"/>
            <a:endCxn id="35" idx="6"/>
          </p:cNvCxnSpPr>
          <p:nvPr/>
        </p:nvCxnSpPr>
        <p:spPr>
          <a:xfrm flipH="1">
            <a:off x="3597544" y="5020082"/>
            <a:ext cx="2534090" cy="0"/>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13"/>
          <p:cNvCxnSpPr>
            <a:stCxn id="35" idx="1"/>
            <a:endCxn id="30" idx="5"/>
          </p:cNvCxnSpPr>
          <p:nvPr/>
        </p:nvCxnSpPr>
        <p:spPr>
          <a:xfrm flipH="1" flipV="1">
            <a:off x="1850284" y="4346036"/>
            <a:ext cx="1636122" cy="628012"/>
          </a:xfrm>
          <a:prstGeom prst="straightConnector1">
            <a:avLst/>
          </a:prstGeom>
          <a:ln w="12700">
            <a:solidFill>
              <a:schemeClr val="tx1">
                <a:lumMod val="65000"/>
                <a:lumOff val="35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27"/>
          <p:cNvCxnSpPr>
            <a:stCxn id="32" idx="2"/>
          </p:cNvCxnSpPr>
          <p:nvPr/>
        </p:nvCxnSpPr>
        <p:spPr>
          <a:xfrm flipH="1">
            <a:off x="5195530" y="2427794"/>
            <a:ext cx="2088232" cy="6906"/>
          </a:xfrm>
          <a:prstGeom prst="straightConnector1">
            <a:avLst/>
          </a:prstGeom>
          <a:ln w="12700">
            <a:solidFill>
              <a:schemeClr val="tx1">
                <a:lumMod val="65000"/>
                <a:lumOff val="3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32" name="Oval 28"/>
          <p:cNvSpPr/>
          <p:nvPr/>
        </p:nvSpPr>
        <p:spPr>
          <a:xfrm>
            <a:off x="7283762"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68" name="Straight Arrow Connector 9"/>
          <p:cNvCxnSpPr/>
          <p:nvPr/>
        </p:nvCxnSpPr>
        <p:spPr>
          <a:xfrm flipH="1">
            <a:off x="6228185" y="2506707"/>
            <a:ext cx="1080119" cy="2448272"/>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2" name="Straight Arrow Connector 9"/>
          <p:cNvCxnSpPr>
            <a:endCxn id="34" idx="0"/>
          </p:cNvCxnSpPr>
          <p:nvPr/>
        </p:nvCxnSpPr>
        <p:spPr>
          <a:xfrm>
            <a:off x="5148064" y="2506707"/>
            <a:ext cx="104867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6" name="Straight Arrow Connector 9"/>
          <p:cNvCxnSpPr>
            <a:endCxn id="35" idx="0"/>
          </p:cNvCxnSpPr>
          <p:nvPr/>
        </p:nvCxnSpPr>
        <p:spPr>
          <a:xfrm flipH="1">
            <a:off x="3532441" y="2506707"/>
            <a:ext cx="3775863"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79" name="Straight Arrow Connector 9"/>
          <p:cNvCxnSpPr>
            <a:endCxn id="35" idx="0"/>
          </p:cNvCxnSpPr>
          <p:nvPr/>
        </p:nvCxnSpPr>
        <p:spPr>
          <a:xfrm flipH="1">
            <a:off x="3532441" y="2506707"/>
            <a:ext cx="1543615" cy="2448273"/>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9"/>
          <p:cNvCxnSpPr>
            <a:stCxn id="32" idx="3"/>
          </p:cNvCxnSpPr>
          <p:nvPr/>
        </p:nvCxnSpPr>
        <p:spPr>
          <a:xfrm flipH="1">
            <a:off x="1835697" y="2473828"/>
            <a:ext cx="5467133" cy="1833079"/>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cxnSp>
        <p:nvCxnSpPr>
          <p:cNvPr id="87" name="Straight Arrow Connector 9"/>
          <p:cNvCxnSpPr>
            <a:endCxn id="30" idx="3"/>
          </p:cNvCxnSpPr>
          <p:nvPr/>
        </p:nvCxnSpPr>
        <p:spPr>
          <a:xfrm flipH="1">
            <a:off x="1758214" y="2463800"/>
            <a:ext cx="3299561" cy="1882236"/>
          </a:xfrm>
          <a:prstGeom prst="straightConnector1">
            <a:avLst/>
          </a:prstGeom>
          <a:ln w="12700">
            <a:solidFill>
              <a:schemeClr val="tx1">
                <a:lumMod val="65000"/>
                <a:lumOff val="35000"/>
              </a:schemeClr>
            </a:solidFill>
            <a:prstDash val="dash"/>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30" name="Oval 14"/>
          <p:cNvSpPr/>
          <p:nvPr/>
        </p:nvSpPr>
        <p:spPr>
          <a:xfrm>
            <a:off x="1739146" y="423490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5" name="Oval 19"/>
          <p:cNvSpPr/>
          <p:nvPr/>
        </p:nvSpPr>
        <p:spPr>
          <a:xfrm>
            <a:off x="3467338"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4" name="Oval 18"/>
          <p:cNvSpPr/>
          <p:nvPr/>
        </p:nvSpPr>
        <p:spPr>
          <a:xfrm>
            <a:off x="6131634" y="4954980"/>
            <a:ext cx="130206" cy="130204"/>
          </a:xfrm>
          <a:prstGeom prst="ellipse">
            <a:avLst/>
          </a:prstGeom>
          <a:solidFill>
            <a:schemeClr val="bg2"/>
          </a:solidFill>
          <a:ln w="38100">
            <a:solidFill>
              <a:srgbClr val="2FA64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3" name="Oval 10"/>
          <p:cNvSpPr/>
          <p:nvPr/>
        </p:nvSpPr>
        <p:spPr>
          <a:xfrm>
            <a:off x="5051514" y="2362692"/>
            <a:ext cx="130206" cy="130204"/>
          </a:xfrm>
          <a:prstGeom prst="ellipse">
            <a:avLst/>
          </a:prstGeom>
          <a:solidFill>
            <a:schemeClr val="bg2"/>
          </a:solidFill>
          <a:ln w="38100">
            <a:solidFill>
              <a:schemeClr val="accent2"/>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23" name="Zástupný symbol pro zápatí 22"/>
          <p:cNvSpPr>
            <a:spLocks noGrp="1"/>
          </p:cNvSpPr>
          <p:nvPr>
            <p:ph type="ftr" sz="quarter" idx="11"/>
          </p:nvPr>
        </p:nvSpPr>
        <p:spPr/>
        <p:txBody>
          <a:bodyPr/>
          <a:lstStyle/>
          <a:p>
            <a:pPr>
              <a:defRPr/>
            </a:pPr>
            <a:r>
              <a:rPr lang="cs-CZ" altLang="en-US" smtClean="0"/>
              <a:t>PG III (NPGR010) - J. Křivánek 2014</a:t>
            </a:r>
            <a:endParaRPr lang="en-US" altLang="en-US" dirty="0"/>
          </a:p>
        </p:txBody>
      </p:sp>
      <p:sp>
        <p:nvSpPr>
          <p:cNvPr id="24" name="Volný tvar 23"/>
          <p:cNvSpPr/>
          <p:nvPr/>
        </p:nvSpPr>
        <p:spPr>
          <a:xfrm>
            <a:off x="1828696" y="2461724"/>
            <a:ext cx="5413105" cy="2595707"/>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 name="connsiteX0" fmla="*/ 5837 w 2953890"/>
              <a:gd name="connsiteY0" fmla="*/ 2054926 h 2733812"/>
              <a:gd name="connsiteX1" fmla="*/ 0 w 2953890"/>
              <a:gd name="connsiteY1" fmla="*/ 2057887 h 2733812"/>
              <a:gd name="connsiteX2" fmla="*/ 1155908 w 2953890"/>
              <a:gd name="connsiteY2" fmla="*/ 2733812 h 2733812"/>
              <a:gd name="connsiteX3" fmla="*/ 2953890 w 2953890"/>
              <a:gd name="connsiteY3" fmla="*/ 1560457 h 2733812"/>
              <a:gd name="connsiteX4" fmla="*/ 68073 w 2953890"/>
              <a:gd name="connsiteY4" fmla="*/ 0 h 2733812"/>
              <a:gd name="connsiteX0" fmla="*/ 5837 w 1155908"/>
              <a:gd name="connsiteY0" fmla="*/ 2054926 h 2733812"/>
              <a:gd name="connsiteX1" fmla="*/ 0 w 1155908"/>
              <a:gd name="connsiteY1" fmla="*/ 2057887 h 2733812"/>
              <a:gd name="connsiteX2" fmla="*/ 1155908 w 1155908"/>
              <a:gd name="connsiteY2" fmla="*/ 2733812 h 2733812"/>
              <a:gd name="connsiteX3" fmla="*/ 1076185 w 1155908"/>
              <a:gd name="connsiteY3" fmla="*/ 2376264 h 2733812"/>
              <a:gd name="connsiteX4" fmla="*/ 68073 w 1155908"/>
              <a:gd name="connsiteY4" fmla="*/ 0 h 2733812"/>
              <a:gd name="connsiteX0" fmla="*/ 1665956 w 2736304"/>
              <a:gd name="connsiteY0" fmla="*/ 2054926 h 2592288"/>
              <a:gd name="connsiteX1" fmla="*/ 1660119 w 2736304"/>
              <a:gd name="connsiteY1" fmla="*/ 2057887 h 2592288"/>
              <a:gd name="connsiteX2" fmla="*/ 0 w 2736304"/>
              <a:gd name="connsiteY2" fmla="*/ 2592288 h 2592288"/>
              <a:gd name="connsiteX3" fmla="*/ 2736304 w 2736304"/>
              <a:gd name="connsiteY3" fmla="*/ 2376264 h 2592288"/>
              <a:gd name="connsiteX4" fmla="*/ 1728192 w 2736304"/>
              <a:gd name="connsiteY4" fmla="*/ 0 h 2592288"/>
              <a:gd name="connsiteX0" fmla="*/ 1665956 w 2808313"/>
              <a:gd name="connsiteY0" fmla="*/ 2054926 h 2592288"/>
              <a:gd name="connsiteX1" fmla="*/ 1660119 w 2808313"/>
              <a:gd name="connsiteY1" fmla="*/ 2057887 h 2592288"/>
              <a:gd name="connsiteX2" fmla="*/ 0 w 2808313"/>
              <a:gd name="connsiteY2" fmla="*/ 2592288 h 2592288"/>
              <a:gd name="connsiteX3" fmla="*/ 2808313 w 2808313"/>
              <a:gd name="connsiteY3" fmla="*/ 2592288 h 2592288"/>
              <a:gd name="connsiteX4" fmla="*/ 1728192 w 2808313"/>
              <a:gd name="connsiteY4" fmla="*/ 0 h 2592288"/>
              <a:gd name="connsiteX0" fmla="*/ 2098003 w 3240360"/>
              <a:gd name="connsiteY0" fmla="*/ 2054926 h 2592288"/>
              <a:gd name="connsiteX1" fmla="*/ 0 w 3240360"/>
              <a:gd name="connsiteY1" fmla="*/ 1656184 h 2592288"/>
              <a:gd name="connsiteX2" fmla="*/ 432047 w 3240360"/>
              <a:gd name="connsiteY2" fmla="*/ 2592288 h 2592288"/>
              <a:gd name="connsiteX3" fmla="*/ 3240360 w 3240360"/>
              <a:gd name="connsiteY3" fmla="*/ 2592288 h 2592288"/>
              <a:gd name="connsiteX4" fmla="*/ 2160239 w 3240360"/>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52128 w 4392488"/>
              <a:gd name="connsiteY0" fmla="*/ 1656184 h 2592288"/>
              <a:gd name="connsiteX1" fmla="*/ 0 w 4392488"/>
              <a:gd name="connsiteY1" fmla="*/ 2016224 h 2592288"/>
              <a:gd name="connsiteX2" fmla="*/ 1584175 w 4392488"/>
              <a:gd name="connsiteY2" fmla="*/ 2592288 h 2592288"/>
              <a:gd name="connsiteX3" fmla="*/ 4392488 w 4392488"/>
              <a:gd name="connsiteY3" fmla="*/ 2592288 h 2592288"/>
              <a:gd name="connsiteX4" fmla="*/ 3312367 w 4392488"/>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296144 w 4536504"/>
              <a:gd name="connsiteY0" fmla="*/ 1656184 h 2592288"/>
              <a:gd name="connsiteX1" fmla="*/ 0 w 4536504"/>
              <a:gd name="connsiteY1" fmla="*/ 2448272 h 2592288"/>
              <a:gd name="connsiteX2" fmla="*/ 1728191 w 4536504"/>
              <a:gd name="connsiteY2" fmla="*/ 2592288 h 2592288"/>
              <a:gd name="connsiteX3" fmla="*/ 4536504 w 4536504"/>
              <a:gd name="connsiteY3" fmla="*/ 2592288 h 2592288"/>
              <a:gd name="connsiteX4" fmla="*/ 3456383 w 4536504"/>
              <a:gd name="connsiteY4" fmla="*/ 0 h 2592288"/>
              <a:gd name="connsiteX0" fmla="*/ 1224136 w 4464496"/>
              <a:gd name="connsiteY0" fmla="*/ 1656184 h 2592288"/>
              <a:gd name="connsiteX1" fmla="*/ 0 w 4464496"/>
              <a:gd name="connsiteY1" fmla="*/ 1872208 h 2592288"/>
              <a:gd name="connsiteX2" fmla="*/ 1656183 w 4464496"/>
              <a:gd name="connsiteY2" fmla="*/ 2592288 h 2592288"/>
              <a:gd name="connsiteX3" fmla="*/ 4464496 w 4464496"/>
              <a:gd name="connsiteY3" fmla="*/ 2592288 h 2592288"/>
              <a:gd name="connsiteX4" fmla="*/ 3384375 w 4464496"/>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86926 w 4427286"/>
              <a:gd name="connsiteY0" fmla="*/ 1656184 h 2592288"/>
              <a:gd name="connsiteX1" fmla="*/ 0 w 4427286"/>
              <a:gd name="connsiteY1" fmla="*/ 2545251 h 2592288"/>
              <a:gd name="connsiteX2" fmla="*/ 1618973 w 4427286"/>
              <a:gd name="connsiteY2" fmla="*/ 2592288 h 2592288"/>
              <a:gd name="connsiteX3" fmla="*/ 4427286 w 4427286"/>
              <a:gd name="connsiteY3" fmla="*/ 2592288 h 2592288"/>
              <a:gd name="connsiteX4" fmla="*/ 3347165 w 4427286"/>
              <a:gd name="connsiteY4" fmla="*/ 0 h 2592288"/>
              <a:gd name="connsiteX0" fmla="*/ 1186926 w 4427286"/>
              <a:gd name="connsiteY0" fmla="*/ 1656184 h 2664296"/>
              <a:gd name="connsiteX1" fmla="*/ 0 w 4427286"/>
              <a:gd name="connsiteY1" fmla="*/ 2545251 h 2664296"/>
              <a:gd name="connsiteX2" fmla="*/ 1618973 w 4427286"/>
              <a:gd name="connsiteY2" fmla="*/ 2592288 h 2664296"/>
              <a:gd name="connsiteX3" fmla="*/ 4427286 w 4427286"/>
              <a:gd name="connsiteY3" fmla="*/ 2664296 h 2664296"/>
              <a:gd name="connsiteX4" fmla="*/ 3347165 w 4427286"/>
              <a:gd name="connsiteY4" fmla="*/ 0 h 2664296"/>
              <a:gd name="connsiteX0" fmla="*/ 1186926 w 4320714"/>
              <a:gd name="connsiteY0" fmla="*/ 1656184 h 2592288"/>
              <a:gd name="connsiteX1" fmla="*/ 0 w 4320714"/>
              <a:gd name="connsiteY1" fmla="*/ 2545251 h 2592288"/>
              <a:gd name="connsiteX2" fmla="*/ 1618973 w 4320714"/>
              <a:gd name="connsiteY2" fmla="*/ 2592288 h 2592288"/>
              <a:gd name="connsiteX3" fmla="*/ 4320714 w 4320714"/>
              <a:gd name="connsiteY3" fmla="*/ 2562795 h 2592288"/>
              <a:gd name="connsiteX4" fmla="*/ 3347165 w 4320714"/>
              <a:gd name="connsiteY4" fmla="*/ 0 h 2592288"/>
              <a:gd name="connsiteX0" fmla="*/ 1186926 w 4320714"/>
              <a:gd name="connsiteY0" fmla="*/ 1656184 h 2562795"/>
              <a:gd name="connsiteX1" fmla="*/ 0 w 4320714"/>
              <a:gd name="connsiteY1" fmla="*/ 2545251 h 2562795"/>
              <a:gd name="connsiteX2" fmla="*/ 1555363 w 4320714"/>
              <a:gd name="connsiteY2" fmla="*/ 2536629 h 2562795"/>
              <a:gd name="connsiteX3" fmla="*/ 4320714 w 4320714"/>
              <a:gd name="connsiteY3" fmla="*/ 2562795 h 2562795"/>
              <a:gd name="connsiteX4" fmla="*/ 3347165 w 4320714"/>
              <a:gd name="connsiteY4" fmla="*/ 0 h 2562795"/>
              <a:gd name="connsiteX0" fmla="*/ 1186926 w 4320714"/>
              <a:gd name="connsiteY0" fmla="*/ 1656184 h 2562795"/>
              <a:gd name="connsiteX1" fmla="*/ 0 w 4320714"/>
              <a:gd name="connsiteY1" fmla="*/ 2545251 h 2562795"/>
              <a:gd name="connsiteX2" fmla="*/ 1587189 w 4320714"/>
              <a:gd name="connsiteY2" fmla="*/ 2561963 h 2562795"/>
              <a:gd name="connsiteX3" fmla="*/ 4320714 w 4320714"/>
              <a:gd name="connsiteY3" fmla="*/ 2562795 h 2562795"/>
              <a:gd name="connsiteX4" fmla="*/ 3347165 w 4320714"/>
              <a:gd name="connsiteY4" fmla="*/ 0 h 2562795"/>
              <a:gd name="connsiteX0" fmla="*/ 1224136 w 4357924"/>
              <a:gd name="connsiteY0" fmla="*/ 1656184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216024 w 4357924"/>
              <a:gd name="connsiteY0" fmla="*/ 1584177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0 w 4141900"/>
              <a:gd name="connsiteY0" fmla="*/ 1584177 h 2562795"/>
              <a:gd name="connsiteX1" fmla="*/ 720080 w 4141900"/>
              <a:gd name="connsiteY1" fmla="*/ 1872209 h 2562795"/>
              <a:gd name="connsiteX2" fmla="*/ 1408375 w 4141900"/>
              <a:gd name="connsiteY2" fmla="*/ 2561963 h 2562795"/>
              <a:gd name="connsiteX3" fmla="*/ 4141900 w 4141900"/>
              <a:gd name="connsiteY3" fmla="*/ 2562795 h 2562795"/>
              <a:gd name="connsiteX4" fmla="*/ 3168351 w 4141900"/>
              <a:gd name="connsiteY4" fmla="*/ 0 h 2562795"/>
              <a:gd name="connsiteX0" fmla="*/ 0 w 4429932"/>
              <a:gd name="connsiteY0" fmla="*/ 1944217 h 2562795"/>
              <a:gd name="connsiteX1" fmla="*/ 1008112 w 4429932"/>
              <a:gd name="connsiteY1" fmla="*/ 1872209 h 2562795"/>
              <a:gd name="connsiteX2" fmla="*/ 1696407 w 4429932"/>
              <a:gd name="connsiteY2" fmla="*/ 2561963 h 2562795"/>
              <a:gd name="connsiteX3" fmla="*/ 4429932 w 4429932"/>
              <a:gd name="connsiteY3" fmla="*/ 2562795 h 2562795"/>
              <a:gd name="connsiteX4" fmla="*/ 3456383 w 4429932"/>
              <a:gd name="connsiteY4" fmla="*/ 0 h 2562795"/>
              <a:gd name="connsiteX0" fmla="*/ 0 w 4429932"/>
              <a:gd name="connsiteY0" fmla="*/ 1944217 h 2562795"/>
              <a:gd name="connsiteX1" fmla="*/ 1696407 w 4429932"/>
              <a:gd name="connsiteY1" fmla="*/ 2561963 h 2562795"/>
              <a:gd name="connsiteX2" fmla="*/ 4429932 w 4429932"/>
              <a:gd name="connsiteY2" fmla="*/ 2562795 h 2562795"/>
              <a:gd name="connsiteX3" fmla="*/ 3456383 w 4429932"/>
              <a:gd name="connsiteY3" fmla="*/ 0 h 2562795"/>
              <a:gd name="connsiteX0" fmla="*/ 0 w 4429932"/>
              <a:gd name="connsiteY0" fmla="*/ 1944216 h 2562794"/>
              <a:gd name="connsiteX1" fmla="*/ 1696407 w 4429932"/>
              <a:gd name="connsiteY1" fmla="*/ 2561962 h 2562794"/>
              <a:gd name="connsiteX2" fmla="*/ 4429932 w 4429932"/>
              <a:gd name="connsiteY2" fmla="*/ 2562794 h 2562794"/>
              <a:gd name="connsiteX3" fmla="*/ 3384376 w 4429932"/>
              <a:gd name="connsiteY3" fmla="*/ 0 h 2562794"/>
              <a:gd name="connsiteX0" fmla="*/ 0 w 4429932"/>
              <a:gd name="connsiteY0" fmla="*/ 2367046 h 2985624"/>
              <a:gd name="connsiteX1" fmla="*/ 1696407 w 4429932"/>
              <a:gd name="connsiteY1" fmla="*/ 2984792 h 2985624"/>
              <a:gd name="connsiteX2" fmla="*/ 4429932 w 4429932"/>
              <a:gd name="connsiteY2" fmla="*/ 2985624 h 2985624"/>
              <a:gd name="connsiteX3" fmla="*/ 3384376 w 4429932"/>
              <a:gd name="connsiteY3" fmla="*/ 422830 h 2985624"/>
              <a:gd name="connsiteX4" fmla="*/ 3379771 w 4429932"/>
              <a:gd name="connsiteY4" fmla="*/ 448642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1949594 h 2568172"/>
              <a:gd name="connsiteX1" fmla="*/ 1696407 w 4753487"/>
              <a:gd name="connsiteY1" fmla="*/ 2567340 h 2568172"/>
              <a:gd name="connsiteX2" fmla="*/ 4429932 w 4753487"/>
              <a:gd name="connsiteY2" fmla="*/ 2568172 h 2568172"/>
              <a:gd name="connsiteX3" fmla="*/ 3384376 w 4753487"/>
              <a:gd name="connsiteY3" fmla="*/ 5378 h 2568172"/>
              <a:gd name="connsiteX4" fmla="*/ 4752528 w 4753487"/>
              <a:gd name="connsiteY4" fmla="*/ 5377 h 2568172"/>
              <a:gd name="connsiteX0" fmla="*/ 0 w 4752528"/>
              <a:gd name="connsiteY0" fmla="*/ 1944217 h 2562795"/>
              <a:gd name="connsiteX1" fmla="*/ 1696407 w 4752528"/>
              <a:gd name="connsiteY1" fmla="*/ 2561963 h 2562795"/>
              <a:gd name="connsiteX2" fmla="*/ 4429932 w 4752528"/>
              <a:gd name="connsiteY2" fmla="*/ 2562795 h 2562795"/>
              <a:gd name="connsiteX3" fmla="*/ 4752528 w 4752528"/>
              <a:gd name="connsiteY3" fmla="*/ 0 h 2562795"/>
              <a:gd name="connsiteX0" fmla="*/ 0 w 5400600"/>
              <a:gd name="connsiteY0" fmla="*/ 1944217 h 2562795"/>
              <a:gd name="connsiteX1" fmla="*/ 1696407 w 5400600"/>
              <a:gd name="connsiteY1" fmla="*/ 2561963 h 2562795"/>
              <a:gd name="connsiteX2" fmla="*/ 4429932 w 5400600"/>
              <a:gd name="connsiteY2" fmla="*/ 2562795 h 2562795"/>
              <a:gd name="connsiteX3" fmla="*/ 5400600 w 5400600"/>
              <a:gd name="connsiteY3" fmla="*/ 0 h 2562795"/>
              <a:gd name="connsiteX0" fmla="*/ 0 w 5400600"/>
              <a:gd name="connsiteY0" fmla="*/ 1944217 h 2561963"/>
              <a:gd name="connsiteX1" fmla="*/ 1696407 w 5400600"/>
              <a:gd name="connsiteY1" fmla="*/ 2561963 h 2561963"/>
              <a:gd name="connsiteX2" fmla="*/ 3384376 w 5400600"/>
              <a:gd name="connsiteY2" fmla="*/ 0 h 2561963"/>
              <a:gd name="connsiteX3" fmla="*/ 5400600 w 5400600"/>
              <a:gd name="connsiteY3" fmla="*/ 0 h 2561963"/>
              <a:gd name="connsiteX0" fmla="*/ 0 w 5400600"/>
              <a:gd name="connsiteY0" fmla="*/ 1944217 h 2561963"/>
              <a:gd name="connsiteX1" fmla="*/ 1696407 w 5400600"/>
              <a:gd name="connsiteY1" fmla="*/ 2561963 h 2561963"/>
              <a:gd name="connsiteX2" fmla="*/ 4438600 w 5400600"/>
              <a:gd name="connsiteY2" fmla="*/ 2556438 h 2561963"/>
              <a:gd name="connsiteX3" fmla="*/ 3384376 w 5400600"/>
              <a:gd name="connsiteY3" fmla="*/ 0 h 2561963"/>
              <a:gd name="connsiteX4" fmla="*/ 5400600 w 5400600"/>
              <a:gd name="connsiteY4" fmla="*/ 0 h 2561963"/>
              <a:gd name="connsiteX0" fmla="*/ 0 w 5396276"/>
              <a:gd name="connsiteY0" fmla="*/ 1885520 h 2561963"/>
              <a:gd name="connsiteX1" fmla="*/ 1692083 w 5396276"/>
              <a:gd name="connsiteY1" fmla="*/ 2561963 h 2561963"/>
              <a:gd name="connsiteX2" fmla="*/ 4434276 w 5396276"/>
              <a:gd name="connsiteY2" fmla="*/ 2556438 h 2561963"/>
              <a:gd name="connsiteX3" fmla="*/ 3380052 w 5396276"/>
              <a:gd name="connsiteY3" fmla="*/ 0 h 2561963"/>
              <a:gd name="connsiteX4" fmla="*/ 5396276 w 5396276"/>
              <a:gd name="connsiteY4" fmla="*/ 0 h 2561963"/>
              <a:gd name="connsiteX0" fmla="*/ 0 w 5390666"/>
              <a:gd name="connsiteY0" fmla="*/ 1913569 h 2561963"/>
              <a:gd name="connsiteX1" fmla="*/ 1686473 w 5390666"/>
              <a:gd name="connsiteY1" fmla="*/ 2561963 h 2561963"/>
              <a:gd name="connsiteX2" fmla="*/ 4428666 w 5390666"/>
              <a:gd name="connsiteY2" fmla="*/ 2556438 h 2561963"/>
              <a:gd name="connsiteX3" fmla="*/ 3374442 w 5390666"/>
              <a:gd name="connsiteY3" fmla="*/ 0 h 2561963"/>
              <a:gd name="connsiteX4" fmla="*/ 5390666 w 5390666"/>
              <a:gd name="connsiteY4" fmla="*/ 0 h 2561963"/>
              <a:gd name="connsiteX0" fmla="*/ 0 w 5390666"/>
              <a:gd name="connsiteY0" fmla="*/ 1913569 h 2567658"/>
              <a:gd name="connsiteX1" fmla="*/ 1686473 w 5390666"/>
              <a:gd name="connsiteY1" fmla="*/ 2561963 h 2567658"/>
              <a:gd name="connsiteX2" fmla="*/ 4467935 w 5390666"/>
              <a:gd name="connsiteY2" fmla="*/ 2567658 h 2567658"/>
              <a:gd name="connsiteX3" fmla="*/ 3374442 w 5390666"/>
              <a:gd name="connsiteY3" fmla="*/ 0 h 2567658"/>
              <a:gd name="connsiteX4" fmla="*/ 5390666 w 5390666"/>
              <a:gd name="connsiteY4" fmla="*/ 0 h 2567658"/>
              <a:gd name="connsiteX0" fmla="*/ 0 w 5390666"/>
              <a:gd name="connsiteY0" fmla="*/ 1913569 h 2567658"/>
              <a:gd name="connsiteX1" fmla="*/ 1686473 w 5390666"/>
              <a:gd name="connsiteY1" fmla="*/ 2561963 h 2567658"/>
              <a:gd name="connsiteX2" fmla="*/ 4439886 w 5390666"/>
              <a:gd name="connsiteY2" fmla="*/ 2567658 h 2567658"/>
              <a:gd name="connsiteX3" fmla="*/ 3374442 w 5390666"/>
              <a:gd name="connsiteY3" fmla="*/ 0 h 2567658"/>
              <a:gd name="connsiteX4" fmla="*/ 5390666 w 5390666"/>
              <a:gd name="connsiteY4" fmla="*/ 0 h 2567658"/>
              <a:gd name="connsiteX0" fmla="*/ 0 w 5390666"/>
              <a:gd name="connsiteY0" fmla="*/ 1929777 h 2583866"/>
              <a:gd name="connsiteX1" fmla="*/ 1686473 w 5390666"/>
              <a:gd name="connsiteY1" fmla="*/ 2578171 h 2583866"/>
              <a:gd name="connsiteX2" fmla="*/ 4439886 w 5390666"/>
              <a:gd name="connsiteY2" fmla="*/ 2583866 h 2583866"/>
              <a:gd name="connsiteX3" fmla="*/ 3332230 w 5390666"/>
              <a:gd name="connsiteY3" fmla="*/ 0 h 2583866"/>
              <a:gd name="connsiteX4" fmla="*/ 5390666 w 5390666"/>
              <a:gd name="connsiteY4" fmla="*/ 16208 h 2583866"/>
              <a:gd name="connsiteX0" fmla="*/ 0 w 5413105"/>
              <a:gd name="connsiteY0" fmla="*/ 1941618 h 2595707"/>
              <a:gd name="connsiteX1" fmla="*/ 1686473 w 5413105"/>
              <a:gd name="connsiteY1" fmla="*/ 2590012 h 2595707"/>
              <a:gd name="connsiteX2" fmla="*/ 4439886 w 5413105"/>
              <a:gd name="connsiteY2" fmla="*/ 2595707 h 2595707"/>
              <a:gd name="connsiteX3" fmla="*/ 3332230 w 5413105"/>
              <a:gd name="connsiteY3" fmla="*/ 11841 h 2595707"/>
              <a:gd name="connsiteX4" fmla="*/ 5413105 w 5413105"/>
              <a:gd name="connsiteY4" fmla="*/ 0 h 259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105" h="2595707">
                <a:moveTo>
                  <a:pt x="0" y="1941618"/>
                </a:moveTo>
                <a:lnTo>
                  <a:pt x="1686473" y="2590012"/>
                </a:lnTo>
                <a:lnTo>
                  <a:pt x="4439886" y="2595707"/>
                </a:lnTo>
                <a:lnTo>
                  <a:pt x="3332230" y="11841"/>
                </a:lnTo>
                <a:lnTo>
                  <a:pt x="5413105" y="0"/>
                </a:lnTo>
              </a:path>
            </a:pathLst>
          </a:custGeom>
          <a:ln w="38100">
            <a:solidFill>
              <a:srgbClr val="FFC0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Volný tvar 24"/>
          <p:cNvSpPr/>
          <p:nvPr/>
        </p:nvSpPr>
        <p:spPr>
          <a:xfrm>
            <a:off x="1926825" y="2348880"/>
            <a:ext cx="5298805" cy="2548082"/>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 name="connsiteX0" fmla="*/ 5837 w 2953890"/>
              <a:gd name="connsiteY0" fmla="*/ 2054926 h 2733812"/>
              <a:gd name="connsiteX1" fmla="*/ 0 w 2953890"/>
              <a:gd name="connsiteY1" fmla="*/ 2057887 h 2733812"/>
              <a:gd name="connsiteX2" fmla="*/ 1155908 w 2953890"/>
              <a:gd name="connsiteY2" fmla="*/ 2733812 h 2733812"/>
              <a:gd name="connsiteX3" fmla="*/ 2953890 w 2953890"/>
              <a:gd name="connsiteY3" fmla="*/ 1560457 h 2733812"/>
              <a:gd name="connsiteX4" fmla="*/ 68073 w 2953890"/>
              <a:gd name="connsiteY4" fmla="*/ 0 h 2733812"/>
              <a:gd name="connsiteX0" fmla="*/ 5837 w 1155908"/>
              <a:gd name="connsiteY0" fmla="*/ 2054926 h 2733812"/>
              <a:gd name="connsiteX1" fmla="*/ 0 w 1155908"/>
              <a:gd name="connsiteY1" fmla="*/ 2057887 h 2733812"/>
              <a:gd name="connsiteX2" fmla="*/ 1155908 w 1155908"/>
              <a:gd name="connsiteY2" fmla="*/ 2733812 h 2733812"/>
              <a:gd name="connsiteX3" fmla="*/ 1076185 w 1155908"/>
              <a:gd name="connsiteY3" fmla="*/ 2376264 h 2733812"/>
              <a:gd name="connsiteX4" fmla="*/ 68073 w 1155908"/>
              <a:gd name="connsiteY4" fmla="*/ 0 h 2733812"/>
              <a:gd name="connsiteX0" fmla="*/ 1665956 w 2736304"/>
              <a:gd name="connsiteY0" fmla="*/ 2054926 h 2592288"/>
              <a:gd name="connsiteX1" fmla="*/ 1660119 w 2736304"/>
              <a:gd name="connsiteY1" fmla="*/ 2057887 h 2592288"/>
              <a:gd name="connsiteX2" fmla="*/ 0 w 2736304"/>
              <a:gd name="connsiteY2" fmla="*/ 2592288 h 2592288"/>
              <a:gd name="connsiteX3" fmla="*/ 2736304 w 2736304"/>
              <a:gd name="connsiteY3" fmla="*/ 2376264 h 2592288"/>
              <a:gd name="connsiteX4" fmla="*/ 1728192 w 2736304"/>
              <a:gd name="connsiteY4" fmla="*/ 0 h 2592288"/>
              <a:gd name="connsiteX0" fmla="*/ 1665956 w 2808313"/>
              <a:gd name="connsiteY0" fmla="*/ 2054926 h 2592288"/>
              <a:gd name="connsiteX1" fmla="*/ 1660119 w 2808313"/>
              <a:gd name="connsiteY1" fmla="*/ 2057887 h 2592288"/>
              <a:gd name="connsiteX2" fmla="*/ 0 w 2808313"/>
              <a:gd name="connsiteY2" fmla="*/ 2592288 h 2592288"/>
              <a:gd name="connsiteX3" fmla="*/ 2808313 w 2808313"/>
              <a:gd name="connsiteY3" fmla="*/ 2592288 h 2592288"/>
              <a:gd name="connsiteX4" fmla="*/ 1728192 w 2808313"/>
              <a:gd name="connsiteY4" fmla="*/ 0 h 2592288"/>
              <a:gd name="connsiteX0" fmla="*/ 2098003 w 3240360"/>
              <a:gd name="connsiteY0" fmla="*/ 2054926 h 2592288"/>
              <a:gd name="connsiteX1" fmla="*/ 0 w 3240360"/>
              <a:gd name="connsiteY1" fmla="*/ 1656184 h 2592288"/>
              <a:gd name="connsiteX2" fmla="*/ 432047 w 3240360"/>
              <a:gd name="connsiteY2" fmla="*/ 2592288 h 2592288"/>
              <a:gd name="connsiteX3" fmla="*/ 3240360 w 3240360"/>
              <a:gd name="connsiteY3" fmla="*/ 2592288 h 2592288"/>
              <a:gd name="connsiteX4" fmla="*/ 2160239 w 3240360"/>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52128 w 4392488"/>
              <a:gd name="connsiteY0" fmla="*/ 1656184 h 2592288"/>
              <a:gd name="connsiteX1" fmla="*/ 0 w 4392488"/>
              <a:gd name="connsiteY1" fmla="*/ 2016224 h 2592288"/>
              <a:gd name="connsiteX2" fmla="*/ 1584175 w 4392488"/>
              <a:gd name="connsiteY2" fmla="*/ 2592288 h 2592288"/>
              <a:gd name="connsiteX3" fmla="*/ 4392488 w 4392488"/>
              <a:gd name="connsiteY3" fmla="*/ 2592288 h 2592288"/>
              <a:gd name="connsiteX4" fmla="*/ 3312367 w 4392488"/>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296144 w 4536504"/>
              <a:gd name="connsiteY0" fmla="*/ 1656184 h 2592288"/>
              <a:gd name="connsiteX1" fmla="*/ 0 w 4536504"/>
              <a:gd name="connsiteY1" fmla="*/ 2448272 h 2592288"/>
              <a:gd name="connsiteX2" fmla="*/ 1728191 w 4536504"/>
              <a:gd name="connsiteY2" fmla="*/ 2592288 h 2592288"/>
              <a:gd name="connsiteX3" fmla="*/ 4536504 w 4536504"/>
              <a:gd name="connsiteY3" fmla="*/ 2592288 h 2592288"/>
              <a:gd name="connsiteX4" fmla="*/ 3456383 w 4536504"/>
              <a:gd name="connsiteY4" fmla="*/ 0 h 2592288"/>
              <a:gd name="connsiteX0" fmla="*/ 1224136 w 4464496"/>
              <a:gd name="connsiteY0" fmla="*/ 1656184 h 2592288"/>
              <a:gd name="connsiteX1" fmla="*/ 0 w 4464496"/>
              <a:gd name="connsiteY1" fmla="*/ 1872208 h 2592288"/>
              <a:gd name="connsiteX2" fmla="*/ 1656183 w 4464496"/>
              <a:gd name="connsiteY2" fmla="*/ 2592288 h 2592288"/>
              <a:gd name="connsiteX3" fmla="*/ 4464496 w 4464496"/>
              <a:gd name="connsiteY3" fmla="*/ 2592288 h 2592288"/>
              <a:gd name="connsiteX4" fmla="*/ 3384375 w 4464496"/>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86926 w 4427286"/>
              <a:gd name="connsiteY0" fmla="*/ 1656184 h 2592288"/>
              <a:gd name="connsiteX1" fmla="*/ 0 w 4427286"/>
              <a:gd name="connsiteY1" fmla="*/ 2545251 h 2592288"/>
              <a:gd name="connsiteX2" fmla="*/ 1618973 w 4427286"/>
              <a:gd name="connsiteY2" fmla="*/ 2592288 h 2592288"/>
              <a:gd name="connsiteX3" fmla="*/ 4427286 w 4427286"/>
              <a:gd name="connsiteY3" fmla="*/ 2592288 h 2592288"/>
              <a:gd name="connsiteX4" fmla="*/ 3347165 w 4427286"/>
              <a:gd name="connsiteY4" fmla="*/ 0 h 2592288"/>
              <a:gd name="connsiteX0" fmla="*/ 1186926 w 4427286"/>
              <a:gd name="connsiteY0" fmla="*/ 1656184 h 2664296"/>
              <a:gd name="connsiteX1" fmla="*/ 0 w 4427286"/>
              <a:gd name="connsiteY1" fmla="*/ 2545251 h 2664296"/>
              <a:gd name="connsiteX2" fmla="*/ 1618973 w 4427286"/>
              <a:gd name="connsiteY2" fmla="*/ 2592288 h 2664296"/>
              <a:gd name="connsiteX3" fmla="*/ 4427286 w 4427286"/>
              <a:gd name="connsiteY3" fmla="*/ 2664296 h 2664296"/>
              <a:gd name="connsiteX4" fmla="*/ 3347165 w 4427286"/>
              <a:gd name="connsiteY4" fmla="*/ 0 h 2664296"/>
              <a:gd name="connsiteX0" fmla="*/ 1186926 w 4320714"/>
              <a:gd name="connsiteY0" fmla="*/ 1656184 h 2592288"/>
              <a:gd name="connsiteX1" fmla="*/ 0 w 4320714"/>
              <a:gd name="connsiteY1" fmla="*/ 2545251 h 2592288"/>
              <a:gd name="connsiteX2" fmla="*/ 1618973 w 4320714"/>
              <a:gd name="connsiteY2" fmla="*/ 2592288 h 2592288"/>
              <a:gd name="connsiteX3" fmla="*/ 4320714 w 4320714"/>
              <a:gd name="connsiteY3" fmla="*/ 2562795 h 2592288"/>
              <a:gd name="connsiteX4" fmla="*/ 3347165 w 4320714"/>
              <a:gd name="connsiteY4" fmla="*/ 0 h 2592288"/>
              <a:gd name="connsiteX0" fmla="*/ 1186926 w 4320714"/>
              <a:gd name="connsiteY0" fmla="*/ 1656184 h 2562795"/>
              <a:gd name="connsiteX1" fmla="*/ 0 w 4320714"/>
              <a:gd name="connsiteY1" fmla="*/ 2545251 h 2562795"/>
              <a:gd name="connsiteX2" fmla="*/ 1555363 w 4320714"/>
              <a:gd name="connsiteY2" fmla="*/ 2536629 h 2562795"/>
              <a:gd name="connsiteX3" fmla="*/ 4320714 w 4320714"/>
              <a:gd name="connsiteY3" fmla="*/ 2562795 h 2562795"/>
              <a:gd name="connsiteX4" fmla="*/ 3347165 w 4320714"/>
              <a:gd name="connsiteY4" fmla="*/ 0 h 2562795"/>
              <a:gd name="connsiteX0" fmla="*/ 1186926 w 4320714"/>
              <a:gd name="connsiteY0" fmla="*/ 1656184 h 2562795"/>
              <a:gd name="connsiteX1" fmla="*/ 0 w 4320714"/>
              <a:gd name="connsiteY1" fmla="*/ 2545251 h 2562795"/>
              <a:gd name="connsiteX2" fmla="*/ 1587189 w 4320714"/>
              <a:gd name="connsiteY2" fmla="*/ 2561963 h 2562795"/>
              <a:gd name="connsiteX3" fmla="*/ 4320714 w 4320714"/>
              <a:gd name="connsiteY3" fmla="*/ 2562795 h 2562795"/>
              <a:gd name="connsiteX4" fmla="*/ 3347165 w 4320714"/>
              <a:gd name="connsiteY4" fmla="*/ 0 h 2562795"/>
              <a:gd name="connsiteX0" fmla="*/ 1224136 w 4357924"/>
              <a:gd name="connsiteY0" fmla="*/ 1656184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216024 w 4357924"/>
              <a:gd name="connsiteY0" fmla="*/ 1584177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0 w 4141900"/>
              <a:gd name="connsiteY0" fmla="*/ 1584177 h 2562795"/>
              <a:gd name="connsiteX1" fmla="*/ 720080 w 4141900"/>
              <a:gd name="connsiteY1" fmla="*/ 1872209 h 2562795"/>
              <a:gd name="connsiteX2" fmla="*/ 1408375 w 4141900"/>
              <a:gd name="connsiteY2" fmla="*/ 2561963 h 2562795"/>
              <a:gd name="connsiteX3" fmla="*/ 4141900 w 4141900"/>
              <a:gd name="connsiteY3" fmla="*/ 2562795 h 2562795"/>
              <a:gd name="connsiteX4" fmla="*/ 3168351 w 4141900"/>
              <a:gd name="connsiteY4" fmla="*/ 0 h 2562795"/>
              <a:gd name="connsiteX0" fmla="*/ 0 w 4429932"/>
              <a:gd name="connsiteY0" fmla="*/ 1944217 h 2562795"/>
              <a:gd name="connsiteX1" fmla="*/ 1008112 w 4429932"/>
              <a:gd name="connsiteY1" fmla="*/ 1872209 h 2562795"/>
              <a:gd name="connsiteX2" fmla="*/ 1696407 w 4429932"/>
              <a:gd name="connsiteY2" fmla="*/ 2561963 h 2562795"/>
              <a:gd name="connsiteX3" fmla="*/ 4429932 w 4429932"/>
              <a:gd name="connsiteY3" fmla="*/ 2562795 h 2562795"/>
              <a:gd name="connsiteX4" fmla="*/ 3456383 w 4429932"/>
              <a:gd name="connsiteY4" fmla="*/ 0 h 2562795"/>
              <a:gd name="connsiteX0" fmla="*/ 0 w 4429932"/>
              <a:gd name="connsiteY0" fmla="*/ 1944217 h 2562795"/>
              <a:gd name="connsiteX1" fmla="*/ 1696407 w 4429932"/>
              <a:gd name="connsiteY1" fmla="*/ 2561963 h 2562795"/>
              <a:gd name="connsiteX2" fmla="*/ 4429932 w 4429932"/>
              <a:gd name="connsiteY2" fmla="*/ 2562795 h 2562795"/>
              <a:gd name="connsiteX3" fmla="*/ 3456383 w 4429932"/>
              <a:gd name="connsiteY3" fmla="*/ 0 h 2562795"/>
              <a:gd name="connsiteX0" fmla="*/ 0 w 4429932"/>
              <a:gd name="connsiteY0" fmla="*/ 1944216 h 2562794"/>
              <a:gd name="connsiteX1" fmla="*/ 1696407 w 4429932"/>
              <a:gd name="connsiteY1" fmla="*/ 2561962 h 2562794"/>
              <a:gd name="connsiteX2" fmla="*/ 4429932 w 4429932"/>
              <a:gd name="connsiteY2" fmla="*/ 2562794 h 2562794"/>
              <a:gd name="connsiteX3" fmla="*/ 3384376 w 4429932"/>
              <a:gd name="connsiteY3" fmla="*/ 0 h 2562794"/>
              <a:gd name="connsiteX0" fmla="*/ 0 w 4429932"/>
              <a:gd name="connsiteY0" fmla="*/ 2367046 h 2985624"/>
              <a:gd name="connsiteX1" fmla="*/ 1696407 w 4429932"/>
              <a:gd name="connsiteY1" fmla="*/ 2984792 h 2985624"/>
              <a:gd name="connsiteX2" fmla="*/ 4429932 w 4429932"/>
              <a:gd name="connsiteY2" fmla="*/ 2985624 h 2985624"/>
              <a:gd name="connsiteX3" fmla="*/ 3384376 w 4429932"/>
              <a:gd name="connsiteY3" fmla="*/ 422830 h 2985624"/>
              <a:gd name="connsiteX4" fmla="*/ 3379771 w 4429932"/>
              <a:gd name="connsiteY4" fmla="*/ 448642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1949594 h 2568172"/>
              <a:gd name="connsiteX1" fmla="*/ 1696407 w 4753487"/>
              <a:gd name="connsiteY1" fmla="*/ 2567340 h 2568172"/>
              <a:gd name="connsiteX2" fmla="*/ 4429932 w 4753487"/>
              <a:gd name="connsiteY2" fmla="*/ 2568172 h 2568172"/>
              <a:gd name="connsiteX3" fmla="*/ 3384376 w 4753487"/>
              <a:gd name="connsiteY3" fmla="*/ 5378 h 2568172"/>
              <a:gd name="connsiteX4" fmla="*/ 4752528 w 4753487"/>
              <a:gd name="connsiteY4" fmla="*/ 5377 h 2568172"/>
              <a:gd name="connsiteX0" fmla="*/ 0 w 4752528"/>
              <a:gd name="connsiteY0" fmla="*/ 1944217 h 2562795"/>
              <a:gd name="connsiteX1" fmla="*/ 1696407 w 4752528"/>
              <a:gd name="connsiteY1" fmla="*/ 2561963 h 2562795"/>
              <a:gd name="connsiteX2" fmla="*/ 4429932 w 4752528"/>
              <a:gd name="connsiteY2" fmla="*/ 2562795 h 2562795"/>
              <a:gd name="connsiteX3" fmla="*/ 4752528 w 4752528"/>
              <a:gd name="connsiteY3" fmla="*/ 0 h 2562795"/>
              <a:gd name="connsiteX0" fmla="*/ 0 w 5400600"/>
              <a:gd name="connsiteY0" fmla="*/ 1944217 h 2562795"/>
              <a:gd name="connsiteX1" fmla="*/ 1696407 w 5400600"/>
              <a:gd name="connsiteY1" fmla="*/ 2561963 h 2562795"/>
              <a:gd name="connsiteX2" fmla="*/ 4429932 w 5400600"/>
              <a:gd name="connsiteY2" fmla="*/ 2562795 h 2562795"/>
              <a:gd name="connsiteX3" fmla="*/ 5400600 w 5400600"/>
              <a:gd name="connsiteY3" fmla="*/ 0 h 2562795"/>
              <a:gd name="connsiteX0" fmla="*/ 0 w 5400600"/>
              <a:gd name="connsiteY0" fmla="*/ 1944217 h 2561963"/>
              <a:gd name="connsiteX1" fmla="*/ 1696407 w 5400600"/>
              <a:gd name="connsiteY1" fmla="*/ 2561963 h 2561963"/>
              <a:gd name="connsiteX2" fmla="*/ 3384376 w 5400600"/>
              <a:gd name="connsiteY2" fmla="*/ 0 h 2561963"/>
              <a:gd name="connsiteX3" fmla="*/ 5400600 w 5400600"/>
              <a:gd name="connsiteY3" fmla="*/ 0 h 2561963"/>
              <a:gd name="connsiteX0" fmla="*/ 0 w 5400600"/>
              <a:gd name="connsiteY0" fmla="*/ 1944217 h 2561963"/>
              <a:gd name="connsiteX1" fmla="*/ 1696407 w 5400600"/>
              <a:gd name="connsiteY1" fmla="*/ 2561963 h 2561963"/>
              <a:gd name="connsiteX2" fmla="*/ 4438600 w 5400600"/>
              <a:gd name="connsiteY2" fmla="*/ 2556438 h 2561963"/>
              <a:gd name="connsiteX3" fmla="*/ 3384376 w 5400600"/>
              <a:gd name="connsiteY3" fmla="*/ 0 h 2561963"/>
              <a:gd name="connsiteX4" fmla="*/ 5400600 w 5400600"/>
              <a:gd name="connsiteY4" fmla="*/ 0 h 2561963"/>
              <a:gd name="connsiteX0" fmla="*/ 0 w 5396276"/>
              <a:gd name="connsiteY0" fmla="*/ 1885520 h 2561963"/>
              <a:gd name="connsiteX1" fmla="*/ 1692083 w 5396276"/>
              <a:gd name="connsiteY1" fmla="*/ 2561963 h 2561963"/>
              <a:gd name="connsiteX2" fmla="*/ 4434276 w 5396276"/>
              <a:gd name="connsiteY2" fmla="*/ 2556438 h 2561963"/>
              <a:gd name="connsiteX3" fmla="*/ 3380052 w 5396276"/>
              <a:gd name="connsiteY3" fmla="*/ 0 h 2561963"/>
              <a:gd name="connsiteX4" fmla="*/ 5396276 w 5396276"/>
              <a:gd name="connsiteY4" fmla="*/ 0 h 2561963"/>
              <a:gd name="connsiteX0" fmla="*/ 0 w 5390666"/>
              <a:gd name="connsiteY0" fmla="*/ 1913569 h 2561963"/>
              <a:gd name="connsiteX1" fmla="*/ 1686473 w 5390666"/>
              <a:gd name="connsiteY1" fmla="*/ 2561963 h 2561963"/>
              <a:gd name="connsiteX2" fmla="*/ 4428666 w 5390666"/>
              <a:gd name="connsiteY2" fmla="*/ 2556438 h 2561963"/>
              <a:gd name="connsiteX3" fmla="*/ 3374442 w 5390666"/>
              <a:gd name="connsiteY3" fmla="*/ 0 h 2561963"/>
              <a:gd name="connsiteX4" fmla="*/ 5390666 w 5390666"/>
              <a:gd name="connsiteY4" fmla="*/ 0 h 2561963"/>
              <a:gd name="connsiteX0" fmla="*/ 0 w 5390666"/>
              <a:gd name="connsiteY0" fmla="*/ 1913569 h 2567658"/>
              <a:gd name="connsiteX1" fmla="*/ 1686473 w 5390666"/>
              <a:gd name="connsiteY1" fmla="*/ 2561963 h 2567658"/>
              <a:gd name="connsiteX2" fmla="*/ 4467935 w 5390666"/>
              <a:gd name="connsiteY2" fmla="*/ 2567658 h 2567658"/>
              <a:gd name="connsiteX3" fmla="*/ 3374442 w 5390666"/>
              <a:gd name="connsiteY3" fmla="*/ 0 h 2567658"/>
              <a:gd name="connsiteX4" fmla="*/ 5390666 w 5390666"/>
              <a:gd name="connsiteY4" fmla="*/ 0 h 2567658"/>
              <a:gd name="connsiteX0" fmla="*/ 0 w 5390666"/>
              <a:gd name="connsiteY0" fmla="*/ 1913569 h 2567658"/>
              <a:gd name="connsiteX1" fmla="*/ 1686473 w 5390666"/>
              <a:gd name="connsiteY1" fmla="*/ 2561963 h 2567658"/>
              <a:gd name="connsiteX2" fmla="*/ 4439886 w 5390666"/>
              <a:gd name="connsiteY2" fmla="*/ 2567658 h 2567658"/>
              <a:gd name="connsiteX3" fmla="*/ 3374442 w 5390666"/>
              <a:gd name="connsiteY3" fmla="*/ 0 h 2567658"/>
              <a:gd name="connsiteX4" fmla="*/ 5390666 w 5390666"/>
              <a:gd name="connsiteY4" fmla="*/ 0 h 2567658"/>
              <a:gd name="connsiteX0" fmla="*/ 0 w 5390666"/>
              <a:gd name="connsiteY0" fmla="*/ 1929777 h 2583866"/>
              <a:gd name="connsiteX1" fmla="*/ 1686473 w 5390666"/>
              <a:gd name="connsiteY1" fmla="*/ 2578171 h 2583866"/>
              <a:gd name="connsiteX2" fmla="*/ 4439886 w 5390666"/>
              <a:gd name="connsiteY2" fmla="*/ 2583866 h 2583866"/>
              <a:gd name="connsiteX3" fmla="*/ 3332230 w 5390666"/>
              <a:gd name="connsiteY3" fmla="*/ 0 h 2583866"/>
              <a:gd name="connsiteX4" fmla="*/ 5390666 w 5390666"/>
              <a:gd name="connsiteY4" fmla="*/ 16208 h 2583866"/>
              <a:gd name="connsiteX0" fmla="*/ 0 w 5413105"/>
              <a:gd name="connsiteY0" fmla="*/ 1941618 h 2595707"/>
              <a:gd name="connsiteX1" fmla="*/ 1686473 w 5413105"/>
              <a:gd name="connsiteY1" fmla="*/ 2590012 h 2595707"/>
              <a:gd name="connsiteX2" fmla="*/ 4439886 w 5413105"/>
              <a:gd name="connsiteY2" fmla="*/ 2595707 h 2595707"/>
              <a:gd name="connsiteX3" fmla="*/ 3332230 w 5413105"/>
              <a:gd name="connsiteY3" fmla="*/ 11841 h 2595707"/>
              <a:gd name="connsiteX4" fmla="*/ 5413105 w 5413105"/>
              <a:gd name="connsiteY4" fmla="*/ 0 h 2595707"/>
              <a:gd name="connsiteX0" fmla="*/ 0 w 5546455"/>
              <a:gd name="connsiteY0" fmla="*/ 1941618 h 2595707"/>
              <a:gd name="connsiteX1" fmla="*/ 1686473 w 5546455"/>
              <a:gd name="connsiteY1" fmla="*/ 2590012 h 2595707"/>
              <a:gd name="connsiteX2" fmla="*/ 4439886 w 5546455"/>
              <a:gd name="connsiteY2" fmla="*/ 2595707 h 2595707"/>
              <a:gd name="connsiteX3" fmla="*/ 3332230 w 5546455"/>
              <a:gd name="connsiteY3" fmla="*/ 11841 h 2595707"/>
              <a:gd name="connsiteX4" fmla="*/ 5546455 w 5546455"/>
              <a:gd name="connsiteY4" fmla="*/ 0 h 2595707"/>
              <a:gd name="connsiteX0" fmla="*/ 0 w 5546455"/>
              <a:gd name="connsiteY0" fmla="*/ 1941618 h 2595707"/>
              <a:gd name="connsiteX1" fmla="*/ 1686473 w 5546455"/>
              <a:gd name="connsiteY1" fmla="*/ 2590012 h 2595707"/>
              <a:gd name="connsiteX2" fmla="*/ 4439886 w 5546455"/>
              <a:gd name="connsiteY2" fmla="*/ 2595707 h 2595707"/>
              <a:gd name="connsiteX3" fmla="*/ 3332230 w 5546455"/>
              <a:gd name="connsiteY3" fmla="*/ 11841 h 2595707"/>
              <a:gd name="connsiteX4" fmla="*/ 5546455 w 5546455"/>
              <a:gd name="connsiteY4" fmla="*/ 0 h 2595707"/>
              <a:gd name="connsiteX0" fmla="*/ 0 w 5546455"/>
              <a:gd name="connsiteY0" fmla="*/ 1941618 h 2595707"/>
              <a:gd name="connsiteX1" fmla="*/ 4439886 w 5546455"/>
              <a:gd name="connsiteY1" fmla="*/ 2595707 h 2595707"/>
              <a:gd name="connsiteX2" fmla="*/ 3332230 w 5546455"/>
              <a:gd name="connsiteY2" fmla="*/ 11841 h 2595707"/>
              <a:gd name="connsiteX3" fmla="*/ 5546455 w 5546455"/>
              <a:gd name="connsiteY3" fmla="*/ 0 h 2595707"/>
              <a:gd name="connsiteX0" fmla="*/ 0 w 5546455"/>
              <a:gd name="connsiteY0" fmla="*/ 1941618 h 2576657"/>
              <a:gd name="connsiteX1" fmla="*/ 1849086 w 5546455"/>
              <a:gd name="connsiteY1" fmla="*/ 2576657 h 2576657"/>
              <a:gd name="connsiteX2" fmla="*/ 3332230 w 5546455"/>
              <a:gd name="connsiteY2" fmla="*/ 11841 h 2576657"/>
              <a:gd name="connsiteX3" fmla="*/ 5546455 w 5546455"/>
              <a:gd name="connsiteY3" fmla="*/ 0 h 2576657"/>
              <a:gd name="connsiteX0" fmla="*/ 0 w 5546455"/>
              <a:gd name="connsiteY0" fmla="*/ 1941618 h 2576657"/>
              <a:gd name="connsiteX1" fmla="*/ 1849086 w 5546455"/>
              <a:gd name="connsiteY1" fmla="*/ 2576657 h 2576657"/>
              <a:gd name="connsiteX2" fmla="*/ 3427480 w 5546455"/>
              <a:gd name="connsiteY2" fmla="*/ 11841 h 2576657"/>
              <a:gd name="connsiteX3" fmla="*/ 5546455 w 5546455"/>
              <a:gd name="connsiteY3" fmla="*/ 0 h 2576657"/>
              <a:gd name="connsiteX0" fmla="*/ 0 w 5546455"/>
              <a:gd name="connsiteY0" fmla="*/ 1941618 h 2548082"/>
              <a:gd name="connsiteX1" fmla="*/ 1830036 w 5546455"/>
              <a:gd name="connsiteY1" fmla="*/ 2548082 h 2548082"/>
              <a:gd name="connsiteX2" fmla="*/ 3427480 w 5546455"/>
              <a:gd name="connsiteY2" fmla="*/ 11841 h 2548082"/>
              <a:gd name="connsiteX3" fmla="*/ 5546455 w 5546455"/>
              <a:gd name="connsiteY3" fmla="*/ 0 h 2548082"/>
              <a:gd name="connsiteX0" fmla="*/ 0 w 5289280"/>
              <a:gd name="connsiteY0" fmla="*/ 1989243 h 2548082"/>
              <a:gd name="connsiteX1" fmla="*/ 1572861 w 5289280"/>
              <a:gd name="connsiteY1" fmla="*/ 2548082 h 2548082"/>
              <a:gd name="connsiteX2" fmla="*/ 3170305 w 5289280"/>
              <a:gd name="connsiteY2" fmla="*/ 11841 h 2548082"/>
              <a:gd name="connsiteX3" fmla="*/ 5289280 w 5289280"/>
              <a:gd name="connsiteY3" fmla="*/ 0 h 2548082"/>
              <a:gd name="connsiteX0" fmla="*/ 0 w 5298805"/>
              <a:gd name="connsiteY0" fmla="*/ 1960668 h 2548082"/>
              <a:gd name="connsiteX1" fmla="*/ 1582386 w 5298805"/>
              <a:gd name="connsiteY1" fmla="*/ 2548082 h 2548082"/>
              <a:gd name="connsiteX2" fmla="*/ 3179830 w 5298805"/>
              <a:gd name="connsiteY2" fmla="*/ 11841 h 2548082"/>
              <a:gd name="connsiteX3" fmla="*/ 5298805 w 5298805"/>
              <a:gd name="connsiteY3" fmla="*/ 0 h 2548082"/>
            </a:gdLst>
            <a:ahLst/>
            <a:cxnLst>
              <a:cxn ang="0">
                <a:pos x="connsiteX0" y="connsiteY0"/>
              </a:cxn>
              <a:cxn ang="0">
                <a:pos x="connsiteX1" y="connsiteY1"/>
              </a:cxn>
              <a:cxn ang="0">
                <a:pos x="connsiteX2" y="connsiteY2"/>
              </a:cxn>
              <a:cxn ang="0">
                <a:pos x="connsiteX3" y="connsiteY3"/>
              </a:cxn>
            </a:cxnLst>
            <a:rect l="l" t="t" r="r" b="b"/>
            <a:pathLst>
              <a:path w="5298805" h="2548082">
                <a:moveTo>
                  <a:pt x="0" y="1960668"/>
                </a:moveTo>
                <a:lnTo>
                  <a:pt x="1582386" y="2548082"/>
                </a:lnTo>
                <a:lnTo>
                  <a:pt x="3179830" y="11841"/>
                </a:lnTo>
                <a:lnTo>
                  <a:pt x="5298805" y="0"/>
                </a:lnTo>
              </a:path>
            </a:pathLst>
          </a:custGeom>
          <a:ln w="38100">
            <a:solidFill>
              <a:srgbClr val="0070C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6" name="Volný tvar 25"/>
          <p:cNvSpPr/>
          <p:nvPr/>
        </p:nvSpPr>
        <p:spPr>
          <a:xfrm>
            <a:off x="1795695" y="2501282"/>
            <a:ext cx="5582335" cy="2655350"/>
          </a:xfrm>
          <a:custGeom>
            <a:avLst/>
            <a:gdLst>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406629 w 5593404"/>
              <a:gd name="connsiteY5"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5" fmla="*/ 4650637 w 5593404"/>
              <a:gd name="connsiteY5" fmla="*/ 963988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406629 w 5593404"/>
              <a:gd name="connsiteY4" fmla="*/ 0 h 3112851"/>
              <a:gd name="connsiteX0" fmla="*/ 0 w 5593404"/>
              <a:gd name="connsiteY0" fmla="*/ 1157592 h 3112851"/>
              <a:gd name="connsiteX1" fmla="*/ 3472774 w 5593404"/>
              <a:gd name="connsiteY1" fmla="*/ 3112851 h 3112851"/>
              <a:gd name="connsiteX2" fmla="*/ 5593404 w 5593404"/>
              <a:gd name="connsiteY2" fmla="*/ 1303507 h 3112851"/>
              <a:gd name="connsiteX3" fmla="*/ 4406629 w 5593404"/>
              <a:gd name="connsiteY3" fmla="*/ 0 h 3112851"/>
              <a:gd name="connsiteX4" fmla="*/ 4218589 w 5593404"/>
              <a:gd name="connsiteY4" fmla="*/ 603948 h 3112851"/>
              <a:gd name="connsiteX0" fmla="*/ 0 w 5593404"/>
              <a:gd name="connsiteY0" fmla="*/ 553644 h 2508903"/>
              <a:gd name="connsiteX1" fmla="*/ 3472774 w 5593404"/>
              <a:gd name="connsiteY1" fmla="*/ 2508903 h 2508903"/>
              <a:gd name="connsiteX2" fmla="*/ 5593404 w 5593404"/>
              <a:gd name="connsiteY2" fmla="*/ 699559 h 2508903"/>
              <a:gd name="connsiteX3" fmla="*/ 4650637 w 5593404"/>
              <a:gd name="connsiteY3" fmla="*/ 288032 h 2508903"/>
              <a:gd name="connsiteX4" fmla="*/ 4218589 w 5593404"/>
              <a:gd name="connsiteY4" fmla="*/ 0 h 2508903"/>
              <a:gd name="connsiteX0" fmla="*/ 0 w 5593404"/>
              <a:gd name="connsiteY0" fmla="*/ 265612 h 2220871"/>
              <a:gd name="connsiteX1" fmla="*/ 3472774 w 5593404"/>
              <a:gd name="connsiteY1" fmla="*/ 2220871 h 2220871"/>
              <a:gd name="connsiteX2" fmla="*/ 5593404 w 5593404"/>
              <a:gd name="connsiteY2" fmla="*/ 411527 h 2220871"/>
              <a:gd name="connsiteX3" fmla="*/ 4650637 w 5593404"/>
              <a:gd name="connsiteY3" fmla="*/ 0 h 2220871"/>
              <a:gd name="connsiteX0" fmla="*/ 0 w 5736254"/>
              <a:gd name="connsiteY0" fmla="*/ 265612 h 2220871"/>
              <a:gd name="connsiteX1" fmla="*/ 3472774 w 5736254"/>
              <a:gd name="connsiteY1" fmla="*/ 2220871 h 2220871"/>
              <a:gd name="connsiteX2" fmla="*/ 5736254 w 5736254"/>
              <a:gd name="connsiteY2" fmla="*/ 984393 h 2220871"/>
              <a:gd name="connsiteX3" fmla="*/ 4650637 w 5736254"/>
              <a:gd name="connsiteY3" fmla="*/ 0 h 2220871"/>
              <a:gd name="connsiteX0" fmla="*/ 0 w 5736254"/>
              <a:gd name="connsiteY0" fmla="*/ 265612 h 2172232"/>
              <a:gd name="connsiteX1" fmla="*/ 3949429 w 5736254"/>
              <a:gd name="connsiteY1" fmla="*/ 2172232 h 2172232"/>
              <a:gd name="connsiteX2" fmla="*/ 5736254 w 5736254"/>
              <a:gd name="connsiteY2" fmla="*/ 984393 h 2172232"/>
              <a:gd name="connsiteX3" fmla="*/ 4650637 w 5736254"/>
              <a:gd name="connsiteY3" fmla="*/ 0 h 2172232"/>
              <a:gd name="connsiteX0" fmla="*/ 0 w 3051420"/>
              <a:gd name="connsiteY0" fmla="*/ 1423203 h 2172232"/>
              <a:gd name="connsiteX1" fmla="*/ 1264595 w 3051420"/>
              <a:gd name="connsiteY1" fmla="*/ 2172232 h 2172232"/>
              <a:gd name="connsiteX2" fmla="*/ 3051420 w 3051420"/>
              <a:gd name="connsiteY2" fmla="*/ 984393 h 2172232"/>
              <a:gd name="connsiteX3" fmla="*/ 1965803 w 3051420"/>
              <a:gd name="connsiteY3" fmla="*/ 0 h 2172232"/>
              <a:gd name="connsiteX0" fmla="*/ 0 w 3051420"/>
              <a:gd name="connsiteY0" fmla="*/ 1444177 h 2193206"/>
              <a:gd name="connsiteX1" fmla="*/ 1264595 w 3051420"/>
              <a:gd name="connsiteY1" fmla="*/ 2193206 h 2193206"/>
              <a:gd name="connsiteX2" fmla="*/ 3051420 w 3051420"/>
              <a:gd name="connsiteY2" fmla="*/ 1005367 h 2193206"/>
              <a:gd name="connsiteX3" fmla="*/ 1922354 w 3051420"/>
              <a:gd name="connsiteY3" fmla="*/ 0 h 2193206"/>
              <a:gd name="connsiteX0" fmla="*/ 0 w 3051420"/>
              <a:gd name="connsiteY0" fmla="*/ 1377686 h 2126715"/>
              <a:gd name="connsiteX1" fmla="*/ 1264595 w 3051420"/>
              <a:gd name="connsiteY1" fmla="*/ 2126715 h 2126715"/>
              <a:gd name="connsiteX2" fmla="*/ 3051420 w 3051420"/>
              <a:gd name="connsiteY2" fmla="*/ 938876 h 2126715"/>
              <a:gd name="connsiteX3" fmla="*/ 1998621 w 3051420"/>
              <a:gd name="connsiteY3" fmla="*/ 0 h 2126715"/>
              <a:gd name="connsiteX0" fmla="*/ 0 w 3051420"/>
              <a:gd name="connsiteY0" fmla="*/ 1377686 h 2108256"/>
              <a:gd name="connsiteX1" fmla="*/ 1265365 w 3051420"/>
              <a:gd name="connsiteY1" fmla="*/ 2108256 h 2108256"/>
              <a:gd name="connsiteX2" fmla="*/ 3051420 w 3051420"/>
              <a:gd name="connsiteY2" fmla="*/ 938876 h 2108256"/>
              <a:gd name="connsiteX3" fmla="*/ 1998621 w 3051420"/>
              <a:gd name="connsiteY3" fmla="*/ 0 h 2108256"/>
              <a:gd name="connsiteX0" fmla="*/ 0 w 3051420"/>
              <a:gd name="connsiteY0" fmla="*/ 1377686 h 2112231"/>
              <a:gd name="connsiteX1" fmla="*/ 1253438 w 3051420"/>
              <a:gd name="connsiteY1" fmla="*/ 2112231 h 2112231"/>
              <a:gd name="connsiteX2" fmla="*/ 3051420 w 3051420"/>
              <a:gd name="connsiteY2" fmla="*/ 938876 h 2112231"/>
              <a:gd name="connsiteX3" fmla="*/ 1998621 w 3051420"/>
              <a:gd name="connsiteY3" fmla="*/ 0 h 2112231"/>
              <a:gd name="connsiteX0" fmla="*/ 0 w 2948053"/>
              <a:gd name="connsiteY0" fmla="*/ 1433345 h 2112231"/>
              <a:gd name="connsiteX1" fmla="*/ 1150071 w 2948053"/>
              <a:gd name="connsiteY1" fmla="*/ 2112231 h 2112231"/>
              <a:gd name="connsiteX2" fmla="*/ 2948053 w 2948053"/>
              <a:gd name="connsiteY2" fmla="*/ 938876 h 2112231"/>
              <a:gd name="connsiteX3" fmla="*/ 1895254 w 2948053"/>
              <a:gd name="connsiteY3" fmla="*/ 0 h 2112231"/>
              <a:gd name="connsiteX0" fmla="*/ 5837 w 2953890"/>
              <a:gd name="connsiteY0" fmla="*/ 1433345 h 2112231"/>
              <a:gd name="connsiteX1" fmla="*/ 0 w 2953890"/>
              <a:gd name="connsiteY1" fmla="*/ 1436306 h 2112231"/>
              <a:gd name="connsiteX2" fmla="*/ 1155908 w 2953890"/>
              <a:gd name="connsiteY2" fmla="*/ 2112231 h 2112231"/>
              <a:gd name="connsiteX3" fmla="*/ 2953890 w 2953890"/>
              <a:gd name="connsiteY3" fmla="*/ 938876 h 2112231"/>
              <a:gd name="connsiteX4" fmla="*/ 1901091 w 2953890"/>
              <a:gd name="connsiteY4" fmla="*/ 0 h 2112231"/>
              <a:gd name="connsiteX0" fmla="*/ 5837 w 2953890"/>
              <a:gd name="connsiteY0" fmla="*/ 2054926 h 2733812"/>
              <a:gd name="connsiteX1" fmla="*/ 0 w 2953890"/>
              <a:gd name="connsiteY1" fmla="*/ 2057887 h 2733812"/>
              <a:gd name="connsiteX2" fmla="*/ 1155908 w 2953890"/>
              <a:gd name="connsiteY2" fmla="*/ 2733812 h 2733812"/>
              <a:gd name="connsiteX3" fmla="*/ 2953890 w 2953890"/>
              <a:gd name="connsiteY3" fmla="*/ 1560457 h 2733812"/>
              <a:gd name="connsiteX4" fmla="*/ 68073 w 2953890"/>
              <a:gd name="connsiteY4" fmla="*/ 0 h 2733812"/>
              <a:gd name="connsiteX0" fmla="*/ 5837 w 1155908"/>
              <a:gd name="connsiteY0" fmla="*/ 2054926 h 2733812"/>
              <a:gd name="connsiteX1" fmla="*/ 0 w 1155908"/>
              <a:gd name="connsiteY1" fmla="*/ 2057887 h 2733812"/>
              <a:gd name="connsiteX2" fmla="*/ 1155908 w 1155908"/>
              <a:gd name="connsiteY2" fmla="*/ 2733812 h 2733812"/>
              <a:gd name="connsiteX3" fmla="*/ 1076185 w 1155908"/>
              <a:gd name="connsiteY3" fmla="*/ 2376264 h 2733812"/>
              <a:gd name="connsiteX4" fmla="*/ 68073 w 1155908"/>
              <a:gd name="connsiteY4" fmla="*/ 0 h 2733812"/>
              <a:gd name="connsiteX0" fmla="*/ 1665956 w 2736304"/>
              <a:gd name="connsiteY0" fmla="*/ 2054926 h 2592288"/>
              <a:gd name="connsiteX1" fmla="*/ 1660119 w 2736304"/>
              <a:gd name="connsiteY1" fmla="*/ 2057887 h 2592288"/>
              <a:gd name="connsiteX2" fmla="*/ 0 w 2736304"/>
              <a:gd name="connsiteY2" fmla="*/ 2592288 h 2592288"/>
              <a:gd name="connsiteX3" fmla="*/ 2736304 w 2736304"/>
              <a:gd name="connsiteY3" fmla="*/ 2376264 h 2592288"/>
              <a:gd name="connsiteX4" fmla="*/ 1728192 w 2736304"/>
              <a:gd name="connsiteY4" fmla="*/ 0 h 2592288"/>
              <a:gd name="connsiteX0" fmla="*/ 1665956 w 2808313"/>
              <a:gd name="connsiteY0" fmla="*/ 2054926 h 2592288"/>
              <a:gd name="connsiteX1" fmla="*/ 1660119 w 2808313"/>
              <a:gd name="connsiteY1" fmla="*/ 2057887 h 2592288"/>
              <a:gd name="connsiteX2" fmla="*/ 0 w 2808313"/>
              <a:gd name="connsiteY2" fmla="*/ 2592288 h 2592288"/>
              <a:gd name="connsiteX3" fmla="*/ 2808313 w 2808313"/>
              <a:gd name="connsiteY3" fmla="*/ 2592288 h 2592288"/>
              <a:gd name="connsiteX4" fmla="*/ 1728192 w 2808313"/>
              <a:gd name="connsiteY4" fmla="*/ 0 h 2592288"/>
              <a:gd name="connsiteX0" fmla="*/ 2098003 w 3240360"/>
              <a:gd name="connsiteY0" fmla="*/ 2054926 h 2592288"/>
              <a:gd name="connsiteX1" fmla="*/ 0 w 3240360"/>
              <a:gd name="connsiteY1" fmla="*/ 1656184 h 2592288"/>
              <a:gd name="connsiteX2" fmla="*/ 432047 w 3240360"/>
              <a:gd name="connsiteY2" fmla="*/ 2592288 h 2592288"/>
              <a:gd name="connsiteX3" fmla="*/ 3240360 w 3240360"/>
              <a:gd name="connsiteY3" fmla="*/ 2592288 h 2592288"/>
              <a:gd name="connsiteX4" fmla="*/ 2160239 w 3240360"/>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52128 w 4392488"/>
              <a:gd name="connsiteY0" fmla="*/ 1656184 h 2592288"/>
              <a:gd name="connsiteX1" fmla="*/ 0 w 4392488"/>
              <a:gd name="connsiteY1" fmla="*/ 2016224 h 2592288"/>
              <a:gd name="connsiteX2" fmla="*/ 1584175 w 4392488"/>
              <a:gd name="connsiteY2" fmla="*/ 2592288 h 2592288"/>
              <a:gd name="connsiteX3" fmla="*/ 4392488 w 4392488"/>
              <a:gd name="connsiteY3" fmla="*/ 2592288 h 2592288"/>
              <a:gd name="connsiteX4" fmla="*/ 3312367 w 4392488"/>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296144 w 4536504"/>
              <a:gd name="connsiteY0" fmla="*/ 1656184 h 2592288"/>
              <a:gd name="connsiteX1" fmla="*/ 0 w 4536504"/>
              <a:gd name="connsiteY1" fmla="*/ 2448272 h 2592288"/>
              <a:gd name="connsiteX2" fmla="*/ 1728191 w 4536504"/>
              <a:gd name="connsiteY2" fmla="*/ 2592288 h 2592288"/>
              <a:gd name="connsiteX3" fmla="*/ 4536504 w 4536504"/>
              <a:gd name="connsiteY3" fmla="*/ 2592288 h 2592288"/>
              <a:gd name="connsiteX4" fmla="*/ 3456383 w 4536504"/>
              <a:gd name="connsiteY4" fmla="*/ 0 h 2592288"/>
              <a:gd name="connsiteX0" fmla="*/ 1224136 w 4464496"/>
              <a:gd name="connsiteY0" fmla="*/ 1656184 h 2592288"/>
              <a:gd name="connsiteX1" fmla="*/ 0 w 4464496"/>
              <a:gd name="connsiteY1" fmla="*/ 1872208 h 2592288"/>
              <a:gd name="connsiteX2" fmla="*/ 1656183 w 4464496"/>
              <a:gd name="connsiteY2" fmla="*/ 2592288 h 2592288"/>
              <a:gd name="connsiteX3" fmla="*/ 4464496 w 4464496"/>
              <a:gd name="connsiteY3" fmla="*/ 2592288 h 2592288"/>
              <a:gd name="connsiteX4" fmla="*/ 3384375 w 4464496"/>
              <a:gd name="connsiteY4" fmla="*/ 0 h 2592288"/>
              <a:gd name="connsiteX0" fmla="*/ 0 w 3240360"/>
              <a:gd name="connsiteY0" fmla="*/ 1656184 h 2592288"/>
              <a:gd name="connsiteX1" fmla="*/ 432047 w 3240360"/>
              <a:gd name="connsiteY1" fmla="*/ 2592288 h 2592288"/>
              <a:gd name="connsiteX2" fmla="*/ 3240360 w 3240360"/>
              <a:gd name="connsiteY2" fmla="*/ 2592288 h 2592288"/>
              <a:gd name="connsiteX3" fmla="*/ 2160239 w 3240360"/>
              <a:gd name="connsiteY3" fmla="*/ 0 h 2592288"/>
              <a:gd name="connsiteX0" fmla="*/ 1186926 w 4427286"/>
              <a:gd name="connsiteY0" fmla="*/ 1656184 h 2592288"/>
              <a:gd name="connsiteX1" fmla="*/ 0 w 4427286"/>
              <a:gd name="connsiteY1" fmla="*/ 2545251 h 2592288"/>
              <a:gd name="connsiteX2" fmla="*/ 1618973 w 4427286"/>
              <a:gd name="connsiteY2" fmla="*/ 2592288 h 2592288"/>
              <a:gd name="connsiteX3" fmla="*/ 4427286 w 4427286"/>
              <a:gd name="connsiteY3" fmla="*/ 2592288 h 2592288"/>
              <a:gd name="connsiteX4" fmla="*/ 3347165 w 4427286"/>
              <a:gd name="connsiteY4" fmla="*/ 0 h 2592288"/>
              <a:gd name="connsiteX0" fmla="*/ 1186926 w 4427286"/>
              <a:gd name="connsiteY0" fmla="*/ 1656184 h 2664296"/>
              <a:gd name="connsiteX1" fmla="*/ 0 w 4427286"/>
              <a:gd name="connsiteY1" fmla="*/ 2545251 h 2664296"/>
              <a:gd name="connsiteX2" fmla="*/ 1618973 w 4427286"/>
              <a:gd name="connsiteY2" fmla="*/ 2592288 h 2664296"/>
              <a:gd name="connsiteX3" fmla="*/ 4427286 w 4427286"/>
              <a:gd name="connsiteY3" fmla="*/ 2664296 h 2664296"/>
              <a:gd name="connsiteX4" fmla="*/ 3347165 w 4427286"/>
              <a:gd name="connsiteY4" fmla="*/ 0 h 2664296"/>
              <a:gd name="connsiteX0" fmla="*/ 1186926 w 4320714"/>
              <a:gd name="connsiteY0" fmla="*/ 1656184 h 2592288"/>
              <a:gd name="connsiteX1" fmla="*/ 0 w 4320714"/>
              <a:gd name="connsiteY1" fmla="*/ 2545251 h 2592288"/>
              <a:gd name="connsiteX2" fmla="*/ 1618973 w 4320714"/>
              <a:gd name="connsiteY2" fmla="*/ 2592288 h 2592288"/>
              <a:gd name="connsiteX3" fmla="*/ 4320714 w 4320714"/>
              <a:gd name="connsiteY3" fmla="*/ 2562795 h 2592288"/>
              <a:gd name="connsiteX4" fmla="*/ 3347165 w 4320714"/>
              <a:gd name="connsiteY4" fmla="*/ 0 h 2592288"/>
              <a:gd name="connsiteX0" fmla="*/ 1186926 w 4320714"/>
              <a:gd name="connsiteY0" fmla="*/ 1656184 h 2562795"/>
              <a:gd name="connsiteX1" fmla="*/ 0 w 4320714"/>
              <a:gd name="connsiteY1" fmla="*/ 2545251 h 2562795"/>
              <a:gd name="connsiteX2" fmla="*/ 1555363 w 4320714"/>
              <a:gd name="connsiteY2" fmla="*/ 2536629 h 2562795"/>
              <a:gd name="connsiteX3" fmla="*/ 4320714 w 4320714"/>
              <a:gd name="connsiteY3" fmla="*/ 2562795 h 2562795"/>
              <a:gd name="connsiteX4" fmla="*/ 3347165 w 4320714"/>
              <a:gd name="connsiteY4" fmla="*/ 0 h 2562795"/>
              <a:gd name="connsiteX0" fmla="*/ 1186926 w 4320714"/>
              <a:gd name="connsiteY0" fmla="*/ 1656184 h 2562795"/>
              <a:gd name="connsiteX1" fmla="*/ 0 w 4320714"/>
              <a:gd name="connsiteY1" fmla="*/ 2545251 h 2562795"/>
              <a:gd name="connsiteX2" fmla="*/ 1587189 w 4320714"/>
              <a:gd name="connsiteY2" fmla="*/ 2561963 h 2562795"/>
              <a:gd name="connsiteX3" fmla="*/ 4320714 w 4320714"/>
              <a:gd name="connsiteY3" fmla="*/ 2562795 h 2562795"/>
              <a:gd name="connsiteX4" fmla="*/ 3347165 w 4320714"/>
              <a:gd name="connsiteY4" fmla="*/ 0 h 2562795"/>
              <a:gd name="connsiteX0" fmla="*/ 1224136 w 4357924"/>
              <a:gd name="connsiteY0" fmla="*/ 1656184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216024 w 4357924"/>
              <a:gd name="connsiteY0" fmla="*/ 1584177 h 2562795"/>
              <a:gd name="connsiteX1" fmla="*/ 0 w 4357924"/>
              <a:gd name="connsiteY1" fmla="*/ 1944217 h 2562795"/>
              <a:gd name="connsiteX2" fmla="*/ 1624399 w 4357924"/>
              <a:gd name="connsiteY2" fmla="*/ 2561963 h 2562795"/>
              <a:gd name="connsiteX3" fmla="*/ 4357924 w 4357924"/>
              <a:gd name="connsiteY3" fmla="*/ 2562795 h 2562795"/>
              <a:gd name="connsiteX4" fmla="*/ 3384375 w 4357924"/>
              <a:gd name="connsiteY4" fmla="*/ 0 h 2562795"/>
              <a:gd name="connsiteX0" fmla="*/ 0 w 4141900"/>
              <a:gd name="connsiteY0" fmla="*/ 1584177 h 2562795"/>
              <a:gd name="connsiteX1" fmla="*/ 720080 w 4141900"/>
              <a:gd name="connsiteY1" fmla="*/ 1872209 h 2562795"/>
              <a:gd name="connsiteX2" fmla="*/ 1408375 w 4141900"/>
              <a:gd name="connsiteY2" fmla="*/ 2561963 h 2562795"/>
              <a:gd name="connsiteX3" fmla="*/ 4141900 w 4141900"/>
              <a:gd name="connsiteY3" fmla="*/ 2562795 h 2562795"/>
              <a:gd name="connsiteX4" fmla="*/ 3168351 w 4141900"/>
              <a:gd name="connsiteY4" fmla="*/ 0 h 2562795"/>
              <a:gd name="connsiteX0" fmla="*/ 0 w 4429932"/>
              <a:gd name="connsiteY0" fmla="*/ 1944217 h 2562795"/>
              <a:gd name="connsiteX1" fmla="*/ 1008112 w 4429932"/>
              <a:gd name="connsiteY1" fmla="*/ 1872209 h 2562795"/>
              <a:gd name="connsiteX2" fmla="*/ 1696407 w 4429932"/>
              <a:gd name="connsiteY2" fmla="*/ 2561963 h 2562795"/>
              <a:gd name="connsiteX3" fmla="*/ 4429932 w 4429932"/>
              <a:gd name="connsiteY3" fmla="*/ 2562795 h 2562795"/>
              <a:gd name="connsiteX4" fmla="*/ 3456383 w 4429932"/>
              <a:gd name="connsiteY4" fmla="*/ 0 h 2562795"/>
              <a:gd name="connsiteX0" fmla="*/ 0 w 4429932"/>
              <a:gd name="connsiteY0" fmla="*/ 1944217 h 2562795"/>
              <a:gd name="connsiteX1" fmla="*/ 1696407 w 4429932"/>
              <a:gd name="connsiteY1" fmla="*/ 2561963 h 2562795"/>
              <a:gd name="connsiteX2" fmla="*/ 4429932 w 4429932"/>
              <a:gd name="connsiteY2" fmla="*/ 2562795 h 2562795"/>
              <a:gd name="connsiteX3" fmla="*/ 3456383 w 4429932"/>
              <a:gd name="connsiteY3" fmla="*/ 0 h 2562795"/>
              <a:gd name="connsiteX0" fmla="*/ 0 w 4429932"/>
              <a:gd name="connsiteY0" fmla="*/ 1944216 h 2562794"/>
              <a:gd name="connsiteX1" fmla="*/ 1696407 w 4429932"/>
              <a:gd name="connsiteY1" fmla="*/ 2561962 h 2562794"/>
              <a:gd name="connsiteX2" fmla="*/ 4429932 w 4429932"/>
              <a:gd name="connsiteY2" fmla="*/ 2562794 h 2562794"/>
              <a:gd name="connsiteX3" fmla="*/ 3384376 w 4429932"/>
              <a:gd name="connsiteY3" fmla="*/ 0 h 2562794"/>
              <a:gd name="connsiteX0" fmla="*/ 0 w 4429932"/>
              <a:gd name="connsiteY0" fmla="*/ 2367046 h 2985624"/>
              <a:gd name="connsiteX1" fmla="*/ 1696407 w 4429932"/>
              <a:gd name="connsiteY1" fmla="*/ 2984792 h 2985624"/>
              <a:gd name="connsiteX2" fmla="*/ 4429932 w 4429932"/>
              <a:gd name="connsiteY2" fmla="*/ 2985624 h 2985624"/>
              <a:gd name="connsiteX3" fmla="*/ 3384376 w 4429932"/>
              <a:gd name="connsiteY3" fmla="*/ 422830 h 2985624"/>
              <a:gd name="connsiteX4" fmla="*/ 3379771 w 4429932"/>
              <a:gd name="connsiteY4" fmla="*/ 448642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2367046 h 2985624"/>
              <a:gd name="connsiteX1" fmla="*/ 1696407 w 4753487"/>
              <a:gd name="connsiteY1" fmla="*/ 2984792 h 2985624"/>
              <a:gd name="connsiteX2" fmla="*/ 4429932 w 4753487"/>
              <a:gd name="connsiteY2" fmla="*/ 2985624 h 2985624"/>
              <a:gd name="connsiteX3" fmla="*/ 3384376 w 4753487"/>
              <a:gd name="connsiteY3" fmla="*/ 422830 h 2985624"/>
              <a:gd name="connsiteX4" fmla="*/ 4752528 w 4753487"/>
              <a:gd name="connsiteY4" fmla="*/ 422829 h 2985624"/>
              <a:gd name="connsiteX0" fmla="*/ 0 w 4753487"/>
              <a:gd name="connsiteY0" fmla="*/ 1949594 h 2568172"/>
              <a:gd name="connsiteX1" fmla="*/ 1696407 w 4753487"/>
              <a:gd name="connsiteY1" fmla="*/ 2567340 h 2568172"/>
              <a:gd name="connsiteX2" fmla="*/ 4429932 w 4753487"/>
              <a:gd name="connsiteY2" fmla="*/ 2568172 h 2568172"/>
              <a:gd name="connsiteX3" fmla="*/ 3384376 w 4753487"/>
              <a:gd name="connsiteY3" fmla="*/ 5378 h 2568172"/>
              <a:gd name="connsiteX4" fmla="*/ 4752528 w 4753487"/>
              <a:gd name="connsiteY4" fmla="*/ 5377 h 2568172"/>
              <a:gd name="connsiteX0" fmla="*/ 0 w 4752528"/>
              <a:gd name="connsiteY0" fmla="*/ 1944217 h 2562795"/>
              <a:gd name="connsiteX1" fmla="*/ 1696407 w 4752528"/>
              <a:gd name="connsiteY1" fmla="*/ 2561963 h 2562795"/>
              <a:gd name="connsiteX2" fmla="*/ 4429932 w 4752528"/>
              <a:gd name="connsiteY2" fmla="*/ 2562795 h 2562795"/>
              <a:gd name="connsiteX3" fmla="*/ 4752528 w 4752528"/>
              <a:gd name="connsiteY3" fmla="*/ 0 h 2562795"/>
              <a:gd name="connsiteX0" fmla="*/ 0 w 5400600"/>
              <a:gd name="connsiteY0" fmla="*/ 1944217 h 2562795"/>
              <a:gd name="connsiteX1" fmla="*/ 1696407 w 5400600"/>
              <a:gd name="connsiteY1" fmla="*/ 2561963 h 2562795"/>
              <a:gd name="connsiteX2" fmla="*/ 4429932 w 5400600"/>
              <a:gd name="connsiteY2" fmla="*/ 2562795 h 2562795"/>
              <a:gd name="connsiteX3" fmla="*/ 5400600 w 5400600"/>
              <a:gd name="connsiteY3" fmla="*/ 0 h 2562795"/>
              <a:gd name="connsiteX0" fmla="*/ 0 w 5400600"/>
              <a:gd name="connsiteY0" fmla="*/ 1944217 h 2561963"/>
              <a:gd name="connsiteX1" fmla="*/ 1696407 w 5400600"/>
              <a:gd name="connsiteY1" fmla="*/ 2561963 h 2561963"/>
              <a:gd name="connsiteX2" fmla="*/ 3384376 w 5400600"/>
              <a:gd name="connsiteY2" fmla="*/ 0 h 2561963"/>
              <a:gd name="connsiteX3" fmla="*/ 5400600 w 5400600"/>
              <a:gd name="connsiteY3" fmla="*/ 0 h 2561963"/>
              <a:gd name="connsiteX0" fmla="*/ 0 w 5400600"/>
              <a:gd name="connsiteY0" fmla="*/ 1944217 h 2561963"/>
              <a:gd name="connsiteX1" fmla="*/ 1696407 w 5400600"/>
              <a:gd name="connsiteY1" fmla="*/ 2561963 h 2561963"/>
              <a:gd name="connsiteX2" fmla="*/ 4438600 w 5400600"/>
              <a:gd name="connsiteY2" fmla="*/ 2556438 h 2561963"/>
              <a:gd name="connsiteX3" fmla="*/ 3384376 w 5400600"/>
              <a:gd name="connsiteY3" fmla="*/ 0 h 2561963"/>
              <a:gd name="connsiteX4" fmla="*/ 5400600 w 5400600"/>
              <a:gd name="connsiteY4" fmla="*/ 0 h 2561963"/>
              <a:gd name="connsiteX0" fmla="*/ 0 w 5396276"/>
              <a:gd name="connsiteY0" fmla="*/ 1885520 h 2561963"/>
              <a:gd name="connsiteX1" fmla="*/ 1692083 w 5396276"/>
              <a:gd name="connsiteY1" fmla="*/ 2561963 h 2561963"/>
              <a:gd name="connsiteX2" fmla="*/ 4434276 w 5396276"/>
              <a:gd name="connsiteY2" fmla="*/ 2556438 h 2561963"/>
              <a:gd name="connsiteX3" fmla="*/ 3380052 w 5396276"/>
              <a:gd name="connsiteY3" fmla="*/ 0 h 2561963"/>
              <a:gd name="connsiteX4" fmla="*/ 5396276 w 5396276"/>
              <a:gd name="connsiteY4" fmla="*/ 0 h 2561963"/>
              <a:gd name="connsiteX0" fmla="*/ 0 w 5390666"/>
              <a:gd name="connsiteY0" fmla="*/ 1913569 h 2561963"/>
              <a:gd name="connsiteX1" fmla="*/ 1686473 w 5390666"/>
              <a:gd name="connsiteY1" fmla="*/ 2561963 h 2561963"/>
              <a:gd name="connsiteX2" fmla="*/ 4428666 w 5390666"/>
              <a:gd name="connsiteY2" fmla="*/ 2556438 h 2561963"/>
              <a:gd name="connsiteX3" fmla="*/ 3374442 w 5390666"/>
              <a:gd name="connsiteY3" fmla="*/ 0 h 2561963"/>
              <a:gd name="connsiteX4" fmla="*/ 5390666 w 5390666"/>
              <a:gd name="connsiteY4" fmla="*/ 0 h 2561963"/>
              <a:gd name="connsiteX0" fmla="*/ 0 w 5390666"/>
              <a:gd name="connsiteY0" fmla="*/ 1913569 h 2567658"/>
              <a:gd name="connsiteX1" fmla="*/ 1686473 w 5390666"/>
              <a:gd name="connsiteY1" fmla="*/ 2561963 h 2567658"/>
              <a:gd name="connsiteX2" fmla="*/ 4467935 w 5390666"/>
              <a:gd name="connsiteY2" fmla="*/ 2567658 h 2567658"/>
              <a:gd name="connsiteX3" fmla="*/ 3374442 w 5390666"/>
              <a:gd name="connsiteY3" fmla="*/ 0 h 2567658"/>
              <a:gd name="connsiteX4" fmla="*/ 5390666 w 5390666"/>
              <a:gd name="connsiteY4" fmla="*/ 0 h 2567658"/>
              <a:gd name="connsiteX0" fmla="*/ 0 w 5390666"/>
              <a:gd name="connsiteY0" fmla="*/ 1913569 h 2567658"/>
              <a:gd name="connsiteX1" fmla="*/ 1686473 w 5390666"/>
              <a:gd name="connsiteY1" fmla="*/ 2561963 h 2567658"/>
              <a:gd name="connsiteX2" fmla="*/ 4439886 w 5390666"/>
              <a:gd name="connsiteY2" fmla="*/ 2567658 h 2567658"/>
              <a:gd name="connsiteX3" fmla="*/ 3374442 w 5390666"/>
              <a:gd name="connsiteY3" fmla="*/ 0 h 2567658"/>
              <a:gd name="connsiteX4" fmla="*/ 5390666 w 5390666"/>
              <a:gd name="connsiteY4" fmla="*/ 0 h 2567658"/>
              <a:gd name="connsiteX0" fmla="*/ 0 w 5390666"/>
              <a:gd name="connsiteY0" fmla="*/ 1929777 h 2583866"/>
              <a:gd name="connsiteX1" fmla="*/ 1686473 w 5390666"/>
              <a:gd name="connsiteY1" fmla="*/ 2578171 h 2583866"/>
              <a:gd name="connsiteX2" fmla="*/ 4439886 w 5390666"/>
              <a:gd name="connsiteY2" fmla="*/ 2583866 h 2583866"/>
              <a:gd name="connsiteX3" fmla="*/ 3332230 w 5390666"/>
              <a:gd name="connsiteY3" fmla="*/ 0 h 2583866"/>
              <a:gd name="connsiteX4" fmla="*/ 5390666 w 5390666"/>
              <a:gd name="connsiteY4" fmla="*/ 16208 h 2583866"/>
              <a:gd name="connsiteX0" fmla="*/ 0 w 5413105"/>
              <a:gd name="connsiteY0" fmla="*/ 1941618 h 2595707"/>
              <a:gd name="connsiteX1" fmla="*/ 1686473 w 5413105"/>
              <a:gd name="connsiteY1" fmla="*/ 2590012 h 2595707"/>
              <a:gd name="connsiteX2" fmla="*/ 4439886 w 5413105"/>
              <a:gd name="connsiteY2" fmla="*/ 2595707 h 2595707"/>
              <a:gd name="connsiteX3" fmla="*/ 3332230 w 5413105"/>
              <a:gd name="connsiteY3" fmla="*/ 11841 h 2595707"/>
              <a:gd name="connsiteX4" fmla="*/ 5413105 w 5413105"/>
              <a:gd name="connsiteY4" fmla="*/ 0 h 2595707"/>
              <a:gd name="connsiteX0" fmla="*/ 0 w 5546455"/>
              <a:gd name="connsiteY0" fmla="*/ 1941618 h 2595707"/>
              <a:gd name="connsiteX1" fmla="*/ 1686473 w 5546455"/>
              <a:gd name="connsiteY1" fmla="*/ 2590012 h 2595707"/>
              <a:gd name="connsiteX2" fmla="*/ 4439886 w 5546455"/>
              <a:gd name="connsiteY2" fmla="*/ 2595707 h 2595707"/>
              <a:gd name="connsiteX3" fmla="*/ 3332230 w 5546455"/>
              <a:gd name="connsiteY3" fmla="*/ 11841 h 2595707"/>
              <a:gd name="connsiteX4" fmla="*/ 5546455 w 5546455"/>
              <a:gd name="connsiteY4" fmla="*/ 0 h 2595707"/>
              <a:gd name="connsiteX0" fmla="*/ 0 w 5546455"/>
              <a:gd name="connsiteY0" fmla="*/ 1941618 h 2595707"/>
              <a:gd name="connsiteX1" fmla="*/ 1686473 w 5546455"/>
              <a:gd name="connsiteY1" fmla="*/ 2590012 h 2595707"/>
              <a:gd name="connsiteX2" fmla="*/ 4439886 w 5546455"/>
              <a:gd name="connsiteY2" fmla="*/ 2595707 h 2595707"/>
              <a:gd name="connsiteX3" fmla="*/ 3332230 w 5546455"/>
              <a:gd name="connsiteY3" fmla="*/ 11841 h 2595707"/>
              <a:gd name="connsiteX4" fmla="*/ 5546455 w 5546455"/>
              <a:gd name="connsiteY4" fmla="*/ 0 h 2595707"/>
              <a:gd name="connsiteX0" fmla="*/ 0 w 5546455"/>
              <a:gd name="connsiteY0" fmla="*/ 1941618 h 2595707"/>
              <a:gd name="connsiteX1" fmla="*/ 4439886 w 5546455"/>
              <a:gd name="connsiteY1" fmla="*/ 2595707 h 2595707"/>
              <a:gd name="connsiteX2" fmla="*/ 3332230 w 5546455"/>
              <a:gd name="connsiteY2" fmla="*/ 11841 h 2595707"/>
              <a:gd name="connsiteX3" fmla="*/ 5546455 w 5546455"/>
              <a:gd name="connsiteY3" fmla="*/ 0 h 2595707"/>
              <a:gd name="connsiteX0" fmla="*/ 0 w 5546455"/>
              <a:gd name="connsiteY0" fmla="*/ 1941618 h 2576657"/>
              <a:gd name="connsiteX1" fmla="*/ 1849086 w 5546455"/>
              <a:gd name="connsiteY1" fmla="*/ 2576657 h 2576657"/>
              <a:gd name="connsiteX2" fmla="*/ 3332230 w 5546455"/>
              <a:gd name="connsiteY2" fmla="*/ 11841 h 2576657"/>
              <a:gd name="connsiteX3" fmla="*/ 5546455 w 5546455"/>
              <a:gd name="connsiteY3" fmla="*/ 0 h 2576657"/>
              <a:gd name="connsiteX0" fmla="*/ 0 w 5546455"/>
              <a:gd name="connsiteY0" fmla="*/ 1941618 h 2576657"/>
              <a:gd name="connsiteX1" fmla="*/ 1849086 w 5546455"/>
              <a:gd name="connsiteY1" fmla="*/ 2576657 h 2576657"/>
              <a:gd name="connsiteX2" fmla="*/ 3427480 w 5546455"/>
              <a:gd name="connsiteY2" fmla="*/ 11841 h 2576657"/>
              <a:gd name="connsiteX3" fmla="*/ 5546455 w 5546455"/>
              <a:gd name="connsiteY3" fmla="*/ 0 h 2576657"/>
              <a:gd name="connsiteX0" fmla="*/ 0 w 5546455"/>
              <a:gd name="connsiteY0" fmla="*/ 1941618 h 2548082"/>
              <a:gd name="connsiteX1" fmla="*/ 1830036 w 5546455"/>
              <a:gd name="connsiteY1" fmla="*/ 2548082 h 2548082"/>
              <a:gd name="connsiteX2" fmla="*/ 3427480 w 5546455"/>
              <a:gd name="connsiteY2" fmla="*/ 11841 h 2548082"/>
              <a:gd name="connsiteX3" fmla="*/ 5546455 w 5546455"/>
              <a:gd name="connsiteY3" fmla="*/ 0 h 2548082"/>
              <a:gd name="connsiteX0" fmla="*/ 0 w 5289280"/>
              <a:gd name="connsiteY0" fmla="*/ 1989243 h 2548082"/>
              <a:gd name="connsiteX1" fmla="*/ 1572861 w 5289280"/>
              <a:gd name="connsiteY1" fmla="*/ 2548082 h 2548082"/>
              <a:gd name="connsiteX2" fmla="*/ 3170305 w 5289280"/>
              <a:gd name="connsiteY2" fmla="*/ 11841 h 2548082"/>
              <a:gd name="connsiteX3" fmla="*/ 5289280 w 5289280"/>
              <a:gd name="connsiteY3" fmla="*/ 0 h 2548082"/>
              <a:gd name="connsiteX0" fmla="*/ 0 w 5298805"/>
              <a:gd name="connsiteY0" fmla="*/ 1960668 h 2548082"/>
              <a:gd name="connsiteX1" fmla="*/ 1582386 w 5298805"/>
              <a:gd name="connsiteY1" fmla="*/ 2548082 h 2548082"/>
              <a:gd name="connsiteX2" fmla="*/ 3179830 w 5298805"/>
              <a:gd name="connsiteY2" fmla="*/ 11841 h 2548082"/>
              <a:gd name="connsiteX3" fmla="*/ 5298805 w 5298805"/>
              <a:gd name="connsiteY3" fmla="*/ 0 h 2548082"/>
              <a:gd name="connsiteX0" fmla="*/ 0 w 5298805"/>
              <a:gd name="connsiteY0" fmla="*/ 1960668 h 2631216"/>
              <a:gd name="connsiteX1" fmla="*/ 1582386 w 5298805"/>
              <a:gd name="connsiteY1" fmla="*/ 2548082 h 2631216"/>
              <a:gd name="connsiteX2" fmla="*/ 4208530 w 5298805"/>
              <a:gd name="connsiteY2" fmla="*/ 2631216 h 2631216"/>
              <a:gd name="connsiteX3" fmla="*/ 5298805 w 5298805"/>
              <a:gd name="connsiteY3" fmla="*/ 0 h 2631216"/>
              <a:gd name="connsiteX0" fmla="*/ 0 w 5298805"/>
              <a:gd name="connsiteY0" fmla="*/ 1960668 h 2652857"/>
              <a:gd name="connsiteX1" fmla="*/ 1496661 w 5298805"/>
              <a:gd name="connsiteY1" fmla="*/ 2652857 h 2652857"/>
              <a:gd name="connsiteX2" fmla="*/ 4208530 w 5298805"/>
              <a:gd name="connsiteY2" fmla="*/ 2631216 h 2652857"/>
              <a:gd name="connsiteX3" fmla="*/ 5298805 w 5298805"/>
              <a:gd name="connsiteY3" fmla="*/ 0 h 2652857"/>
              <a:gd name="connsiteX0" fmla="*/ 0 w 5298805"/>
              <a:gd name="connsiteY0" fmla="*/ 1960668 h 2631216"/>
              <a:gd name="connsiteX1" fmla="*/ 1439511 w 5298805"/>
              <a:gd name="connsiteY1" fmla="*/ 2624282 h 2631216"/>
              <a:gd name="connsiteX2" fmla="*/ 4208530 w 5298805"/>
              <a:gd name="connsiteY2" fmla="*/ 2631216 h 2631216"/>
              <a:gd name="connsiteX3" fmla="*/ 5298805 w 5298805"/>
              <a:gd name="connsiteY3" fmla="*/ 0 h 2631216"/>
              <a:gd name="connsiteX0" fmla="*/ 0 w 5565505"/>
              <a:gd name="connsiteY0" fmla="*/ 1970193 h 2631216"/>
              <a:gd name="connsiteX1" fmla="*/ 1706211 w 5565505"/>
              <a:gd name="connsiteY1" fmla="*/ 2624282 h 2631216"/>
              <a:gd name="connsiteX2" fmla="*/ 4475230 w 5565505"/>
              <a:gd name="connsiteY2" fmla="*/ 2631216 h 2631216"/>
              <a:gd name="connsiteX3" fmla="*/ 5565505 w 5565505"/>
              <a:gd name="connsiteY3" fmla="*/ 0 h 2631216"/>
              <a:gd name="connsiteX0" fmla="*/ 0 w 5565505"/>
              <a:gd name="connsiteY0" fmla="*/ 1970193 h 2633807"/>
              <a:gd name="connsiteX1" fmla="*/ 1649061 w 5565505"/>
              <a:gd name="connsiteY1" fmla="*/ 2633807 h 2633807"/>
              <a:gd name="connsiteX2" fmla="*/ 4475230 w 5565505"/>
              <a:gd name="connsiteY2" fmla="*/ 2631216 h 2633807"/>
              <a:gd name="connsiteX3" fmla="*/ 5565505 w 5565505"/>
              <a:gd name="connsiteY3" fmla="*/ 0 h 2633807"/>
              <a:gd name="connsiteX0" fmla="*/ 0 w 5565505"/>
              <a:gd name="connsiteY0" fmla="*/ 1970193 h 2659791"/>
              <a:gd name="connsiteX1" fmla="*/ 1649061 w 5565505"/>
              <a:gd name="connsiteY1" fmla="*/ 2633807 h 2659791"/>
              <a:gd name="connsiteX2" fmla="*/ 4484755 w 5565505"/>
              <a:gd name="connsiteY2" fmla="*/ 2659791 h 2659791"/>
              <a:gd name="connsiteX3" fmla="*/ 5565505 w 5565505"/>
              <a:gd name="connsiteY3" fmla="*/ 0 h 2659791"/>
              <a:gd name="connsiteX0" fmla="*/ 0 w 5565505"/>
              <a:gd name="connsiteY0" fmla="*/ 1970193 h 2633807"/>
              <a:gd name="connsiteX1" fmla="*/ 1649061 w 5565505"/>
              <a:gd name="connsiteY1" fmla="*/ 2633807 h 2633807"/>
              <a:gd name="connsiteX2" fmla="*/ 4484755 w 5565505"/>
              <a:gd name="connsiteY2" fmla="*/ 2631216 h 2633807"/>
              <a:gd name="connsiteX3" fmla="*/ 5565505 w 5565505"/>
              <a:gd name="connsiteY3" fmla="*/ 0 h 2633807"/>
              <a:gd name="connsiteX0" fmla="*/ 0 w 5565505"/>
              <a:gd name="connsiteY0" fmla="*/ 1970193 h 2659791"/>
              <a:gd name="connsiteX1" fmla="*/ 1649061 w 5565505"/>
              <a:gd name="connsiteY1" fmla="*/ 2633807 h 2659791"/>
              <a:gd name="connsiteX2" fmla="*/ 4465705 w 5565505"/>
              <a:gd name="connsiteY2" fmla="*/ 2659791 h 2659791"/>
              <a:gd name="connsiteX3" fmla="*/ 5565505 w 5565505"/>
              <a:gd name="connsiteY3" fmla="*/ 0 h 2659791"/>
              <a:gd name="connsiteX0" fmla="*/ 0 w 5565505"/>
              <a:gd name="connsiteY0" fmla="*/ 1970193 h 2640741"/>
              <a:gd name="connsiteX1" fmla="*/ 1649061 w 5565505"/>
              <a:gd name="connsiteY1" fmla="*/ 2633807 h 2640741"/>
              <a:gd name="connsiteX2" fmla="*/ 4503805 w 5565505"/>
              <a:gd name="connsiteY2" fmla="*/ 2640741 h 2640741"/>
              <a:gd name="connsiteX3" fmla="*/ 5565505 w 5565505"/>
              <a:gd name="connsiteY3" fmla="*/ 0 h 2640741"/>
              <a:gd name="connsiteX0" fmla="*/ 0 w 5565505"/>
              <a:gd name="connsiteY0" fmla="*/ 1970193 h 2633807"/>
              <a:gd name="connsiteX1" fmla="*/ 1649061 w 5565505"/>
              <a:gd name="connsiteY1" fmla="*/ 2633807 h 2633807"/>
              <a:gd name="connsiteX2" fmla="*/ 4475230 w 5565505"/>
              <a:gd name="connsiteY2" fmla="*/ 2621691 h 2633807"/>
              <a:gd name="connsiteX3" fmla="*/ 5565505 w 5565505"/>
              <a:gd name="connsiteY3" fmla="*/ 0 h 2633807"/>
              <a:gd name="connsiteX0" fmla="*/ 0 w 5565505"/>
              <a:gd name="connsiteY0" fmla="*/ 1970193 h 2621691"/>
              <a:gd name="connsiteX1" fmla="*/ 1658586 w 5565505"/>
              <a:gd name="connsiteY1" fmla="*/ 2595707 h 2621691"/>
              <a:gd name="connsiteX2" fmla="*/ 4475230 w 5565505"/>
              <a:gd name="connsiteY2" fmla="*/ 2621691 h 2621691"/>
              <a:gd name="connsiteX3" fmla="*/ 5565505 w 5565505"/>
              <a:gd name="connsiteY3" fmla="*/ 0 h 2621691"/>
              <a:gd name="connsiteX0" fmla="*/ 0 w 5565505"/>
              <a:gd name="connsiteY0" fmla="*/ 1970193 h 2624282"/>
              <a:gd name="connsiteX1" fmla="*/ 1677636 w 5565505"/>
              <a:gd name="connsiteY1" fmla="*/ 2624282 h 2624282"/>
              <a:gd name="connsiteX2" fmla="*/ 4475230 w 5565505"/>
              <a:gd name="connsiteY2" fmla="*/ 2621691 h 2624282"/>
              <a:gd name="connsiteX3" fmla="*/ 5565505 w 5565505"/>
              <a:gd name="connsiteY3" fmla="*/ 0 h 2624282"/>
              <a:gd name="connsiteX0" fmla="*/ 0 w 5565505"/>
              <a:gd name="connsiteY0" fmla="*/ 1970193 h 2646721"/>
              <a:gd name="connsiteX1" fmla="*/ 1683246 w 5565505"/>
              <a:gd name="connsiteY1" fmla="*/ 2646721 h 2646721"/>
              <a:gd name="connsiteX2" fmla="*/ 4475230 w 5565505"/>
              <a:gd name="connsiteY2" fmla="*/ 2621691 h 2646721"/>
              <a:gd name="connsiteX3" fmla="*/ 5565505 w 5565505"/>
              <a:gd name="connsiteY3" fmla="*/ 0 h 2646721"/>
              <a:gd name="connsiteX0" fmla="*/ 0 w 5582335"/>
              <a:gd name="connsiteY0" fmla="*/ 1992632 h 2646721"/>
              <a:gd name="connsiteX1" fmla="*/ 1700076 w 5582335"/>
              <a:gd name="connsiteY1" fmla="*/ 2646721 h 2646721"/>
              <a:gd name="connsiteX2" fmla="*/ 4492060 w 5582335"/>
              <a:gd name="connsiteY2" fmla="*/ 2621691 h 2646721"/>
              <a:gd name="connsiteX3" fmla="*/ 5582335 w 5582335"/>
              <a:gd name="connsiteY3" fmla="*/ 0 h 2646721"/>
              <a:gd name="connsiteX0" fmla="*/ 0 w 5582335"/>
              <a:gd name="connsiteY0" fmla="*/ 1992632 h 2646721"/>
              <a:gd name="connsiteX1" fmla="*/ 1700076 w 5582335"/>
              <a:gd name="connsiteY1" fmla="*/ 2646721 h 2646721"/>
              <a:gd name="connsiteX2" fmla="*/ 4508889 w 5582335"/>
              <a:gd name="connsiteY2" fmla="*/ 2632911 h 2646721"/>
              <a:gd name="connsiteX3" fmla="*/ 5582335 w 5582335"/>
              <a:gd name="connsiteY3" fmla="*/ 0 h 2646721"/>
              <a:gd name="connsiteX0" fmla="*/ 0 w 5582335"/>
              <a:gd name="connsiteY0" fmla="*/ 1992632 h 2649740"/>
              <a:gd name="connsiteX1" fmla="*/ 1700076 w 5582335"/>
              <a:gd name="connsiteY1" fmla="*/ 2646721 h 2649740"/>
              <a:gd name="connsiteX2" fmla="*/ 4508889 w 5582335"/>
              <a:gd name="connsiteY2" fmla="*/ 2649740 h 2649740"/>
              <a:gd name="connsiteX3" fmla="*/ 5582335 w 5582335"/>
              <a:gd name="connsiteY3" fmla="*/ 0 h 2649740"/>
              <a:gd name="connsiteX0" fmla="*/ 0 w 5582335"/>
              <a:gd name="connsiteY0" fmla="*/ 1992632 h 2646721"/>
              <a:gd name="connsiteX1" fmla="*/ 1700076 w 5582335"/>
              <a:gd name="connsiteY1" fmla="*/ 2646721 h 2646721"/>
              <a:gd name="connsiteX2" fmla="*/ 4514499 w 5582335"/>
              <a:gd name="connsiteY2" fmla="*/ 2632910 h 2646721"/>
              <a:gd name="connsiteX3" fmla="*/ 5582335 w 5582335"/>
              <a:gd name="connsiteY3" fmla="*/ 0 h 2646721"/>
              <a:gd name="connsiteX0" fmla="*/ 0 w 5582335"/>
              <a:gd name="connsiteY0" fmla="*/ 1992632 h 2655350"/>
              <a:gd name="connsiteX1" fmla="*/ 1700076 w 5582335"/>
              <a:gd name="connsiteY1" fmla="*/ 2646721 h 2655350"/>
              <a:gd name="connsiteX2" fmla="*/ 4514499 w 5582335"/>
              <a:gd name="connsiteY2" fmla="*/ 2655350 h 2655350"/>
              <a:gd name="connsiteX3" fmla="*/ 5582335 w 5582335"/>
              <a:gd name="connsiteY3" fmla="*/ 0 h 2655350"/>
            </a:gdLst>
            <a:ahLst/>
            <a:cxnLst>
              <a:cxn ang="0">
                <a:pos x="connsiteX0" y="connsiteY0"/>
              </a:cxn>
              <a:cxn ang="0">
                <a:pos x="connsiteX1" y="connsiteY1"/>
              </a:cxn>
              <a:cxn ang="0">
                <a:pos x="connsiteX2" y="connsiteY2"/>
              </a:cxn>
              <a:cxn ang="0">
                <a:pos x="connsiteX3" y="connsiteY3"/>
              </a:cxn>
            </a:cxnLst>
            <a:rect l="l" t="t" r="r" b="b"/>
            <a:pathLst>
              <a:path w="5582335" h="2655350">
                <a:moveTo>
                  <a:pt x="0" y="1992632"/>
                </a:moveTo>
                <a:lnTo>
                  <a:pt x="1700076" y="2646721"/>
                </a:lnTo>
                <a:lnTo>
                  <a:pt x="4514499" y="2655350"/>
                </a:lnTo>
                <a:lnTo>
                  <a:pt x="5582335" y="0"/>
                </a:lnTo>
              </a:path>
            </a:pathLst>
          </a:custGeom>
          <a:ln w="38100">
            <a:solidFill>
              <a:srgbClr val="FF0000"/>
            </a:solidFill>
            <a:headEnd type="triangl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341953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BPT Implementation</a:t>
            </a:r>
            <a:r>
              <a:rPr lang="cs-CZ" dirty="0"/>
              <a:t> in </a:t>
            </a:r>
            <a:r>
              <a:rPr lang="en-US" dirty="0"/>
              <a:t>practice</a:t>
            </a:r>
            <a:endParaRPr lang="en-US" dirty="0" smtClean="0"/>
          </a:p>
        </p:txBody>
      </p:sp>
      <p:sp>
        <p:nvSpPr>
          <p:cNvPr id="23555" name="Content Placeholder 2"/>
          <p:cNvSpPr>
            <a:spLocks noGrp="1"/>
          </p:cNvSpPr>
          <p:nvPr>
            <p:ph idx="1"/>
          </p:nvPr>
        </p:nvSpPr>
        <p:spPr/>
        <p:txBody>
          <a:bodyPr/>
          <a:lstStyle/>
          <a:p>
            <a:r>
              <a:rPr lang="cs-CZ" dirty="0" smtClean="0"/>
              <a:t>Generuj </a:t>
            </a:r>
            <a:r>
              <a:rPr lang="cs-CZ" dirty="0" err="1" smtClean="0"/>
              <a:t>podcestu</a:t>
            </a:r>
            <a:r>
              <a:rPr lang="cs-CZ" dirty="0" smtClean="0"/>
              <a:t> náhodné délky </a:t>
            </a:r>
            <a:r>
              <a:rPr lang="cs-CZ" b="1" dirty="0" smtClean="0"/>
              <a:t>od světla</a:t>
            </a:r>
          </a:p>
          <a:p>
            <a:pPr>
              <a:buFont typeface="Monotype Sorts" charset="2"/>
              <a:buNone/>
            </a:pPr>
            <a:endParaRPr lang="cs-CZ" dirty="0" smtClean="0"/>
          </a:p>
          <a:p>
            <a:r>
              <a:rPr lang="cs-CZ" dirty="0" smtClean="0"/>
              <a:t>Generuj </a:t>
            </a:r>
            <a:r>
              <a:rPr lang="cs-CZ" dirty="0" err="1" smtClean="0"/>
              <a:t>podcestu</a:t>
            </a:r>
            <a:r>
              <a:rPr lang="cs-CZ" dirty="0" smtClean="0"/>
              <a:t> náhodné délky </a:t>
            </a:r>
            <a:r>
              <a:rPr lang="cs-CZ" b="1" dirty="0" smtClean="0"/>
              <a:t>od kamery</a:t>
            </a:r>
          </a:p>
          <a:p>
            <a:pPr>
              <a:buFont typeface="Monotype Sorts" charset="2"/>
              <a:buNone/>
            </a:pPr>
            <a:endParaRPr lang="cs-CZ" dirty="0" smtClean="0"/>
          </a:p>
          <a:p>
            <a:endParaRPr lang="cs-CZ" dirty="0" smtClean="0"/>
          </a:p>
          <a:p>
            <a:r>
              <a:rPr lang="cs-CZ" dirty="0" smtClean="0"/>
              <a:t>Spoj každý </a:t>
            </a:r>
            <a:r>
              <a:rPr lang="cs-CZ" b="1" dirty="0" smtClean="0"/>
              <a:t>prefix cesty od světla</a:t>
            </a:r>
            <a:r>
              <a:rPr lang="cs-CZ" dirty="0" smtClean="0"/>
              <a:t> s každým </a:t>
            </a:r>
            <a:r>
              <a:rPr lang="cs-CZ" b="1" dirty="0" smtClean="0"/>
              <a:t>sufixem cesty od kamery</a:t>
            </a:r>
            <a:r>
              <a:rPr lang="cs-CZ" dirty="0" smtClean="0"/>
              <a:t>  </a:t>
            </a:r>
            <a:endParaRPr lang="en-US" dirty="0" smtClean="0"/>
          </a:p>
        </p:txBody>
      </p:sp>
      <p:pic>
        <p:nvPicPr>
          <p:cNvPr id="23556" name="Picture 2"/>
          <p:cNvPicPr>
            <a:picLocks noChangeAspect="1" noChangeArrowheads="1"/>
          </p:cNvPicPr>
          <p:nvPr/>
        </p:nvPicPr>
        <p:blipFill>
          <a:blip r:embed="rId2" cstate="print"/>
          <a:srcRect/>
          <a:stretch>
            <a:fillRect/>
          </a:stretch>
        </p:blipFill>
        <p:spPr bwMode="auto">
          <a:xfrm>
            <a:off x="3633788" y="1988840"/>
            <a:ext cx="1876425" cy="495300"/>
          </a:xfrm>
          <a:prstGeom prst="rect">
            <a:avLst/>
          </a:prstGeom>
          <a:noFill/>
          <a:ln w="12700">
            <a:noFill/>
            <a:miter lim="800000"/>
            <a:headEnd/>
            <a:tailEnd/>
          </a:ln>
        </p:spPr>
      </p:pic>
      <p:pic>
        <p:nvPicPr>
          <p:cNvPr id="23557" name="Picture 4"/>
          <p:cNvPicPr>
            <a:picLocks noChangeAspect="1" noChangeArrowheads="1"/>
          </p:cNvPicPr>
          <p:nvPr/>
        </p:nvPicPr>
        <p:blipFill>
          <a:blip r:embed="rId3" cstate="print"/>
          <a:srcRect/>
          <a:stretch>
            <a:fillRect/>
          </a:stretch>
        </p:blipFill>
        <p:spPr bwMode="auto">
          <a:xfrm>
            <a:off x="3419475" y="2924944"/>
            <a:ext cx="1866900" cy="457200"/>
          </a:xfrm>
          <a:prstGeom prst="rect">
            <a:avLst/>
          </a:prstGeom>
          <a:noFill/>
          <a:ln w="12700">
            <a:noFill/>
            <a:miter lim="800000"/>
            <a:headEnd/>
            <a:tailEnd/>
          </a:ln>
        </p:spPr>
      </p:pic>
      <p:pic>
        <p:nvPicPr>
          <p:cNvPr id="23560" name="Picture 5"/>
          <p:cNvPicPr>
            <a:picLocks noChangeAspect="1" noChangeArrowheads="1"/>
          </p:cNvPicPr>
          <p:nvPr/>
        </p:nvPicPr>
        <p:blipFill>
          <a:blip r:embed="rId4" cstate="print"/>
          <a:srcRect/>
          <a:stretch>
            <a:fillRect/>
          </a:stretch>
        </p:blipFill>
        <p:spPr bwMode="auto">
          <a:xfrm>
            <a:off x="2339752" y="4869160"/>
            <a:ext cx="4171950" cy="466725"/>
          </a:xfrm>
          <a:prstGeom prst="rect">
            <a:avLst/>
          </a:prstGeom>
          <a:noFill/>
          <a:ln w="12700">
            <a:noFill/>
            <a:miter lim="800000"/>
            <a:headEnd/>
            <a:tailEnd/>
          </a:ln>
        </p:spPr>
      </p:pic>
      <p:sp>
        <p:nvSpPr>
          <p:cNvPr id="23561" name="TextBox 9"/>
          <p:cNvSpPr txBox="1">
            <a:spLocks noChangeArrowheads="1"/>
          </p:cNvSpPr>
          <p:nvPr/>
        </p:nvSpPr>
        <p:spPr bwMode="auto">
          <a:xfrm>
            <a:off x="5540661" y="5445224"/>
            <a:ext cx="3135795" cy="369332"/>
          </a:xfrm>
          <a:prstGeom prst="rect">
            <a:avLst/>
          </a:prstGeom>
          <a:noFill/>
          <a:ln w="9525">
            <a:noFill/>
            <a:miter lim="800000"/>
            <a:headEnd/>
            <a:tailEnd/>
          </a:ln>
        </p:spPr>
        <p:txBody>
          <a:bodyPr wrap="none">
            <a:spAutoFit/>
          </a:bodyPr>
          <a:lstStyle/>
          <a:p>
            <a:r>
              <a:rPr lang="cs-CZ">
                <a:latin typeface="+mj-lt"/>
              </a:rPr>
              <a:t>(cesta = vzorek z hustoty </a:t>
            </a:r>
            <a:r>
              <a:rPr lang="cs-CZ" i="1">
                <a:latin typeface="+mj-lt"/>
              </a:rPr>
              <a:t>p</a:t>
            </a:r>
            <a:r>
              <a:rPr lang="cs-CZ" i="1" baseline="-25000">
                <a:latin typeface="+mj-lt"/>
              </a:rPr>
              <a:t>s,t</a:t>
            </a:r>
            <a:r>
              <a:rPr lang="cs-CZ">
                <a:latin typeface="+mj-lt"/>
              </a:rPr>
              <a:t>)</a:t>
            </a:r>
            <a:endParaRPr lang="en-US">
              <a:latin typeface="+mj-lt"/>
            </a:endParaRPr>
          </a:p>
        </p:txBody>
      </p:sp>
      <p:sp>
        <p:nvSpPr>
          <p:cNvPr id="2" name="Footer Placeholder 1"/>
          <p:cNvSpPr>
            <a:spLocks noGrp="1"/>
          </p:cNvSpPr>
          <p:nvPr>
            <p:ph type="ftr" sz="quarter" idx="11"/>
          </p:nvPr>
        </p:nvSpPr>
        <p:spPr/>
        <p:txBody>
          <a:bodyPr/>
          <a:lstStyle/>
          <a:p>
            <a:pPr>
              <a:defRPr/>
            </a:pPr>
            <a:r>
              <a:rPr lang="en-US" altLang="en-US" dirty="0" smtClean="0"/>
              <a:t>PG III (NPGR010) - J. </a:t>
            </a:r>
            <a:r>
              <a:rPr lang="en-US" altLang="en-US" dirty="0" err="1" smtClean="0"/>
              <a:t>Křivánek</a:t>
            </a:r>
            <a:r>
              <a:rPr lang="en-US" altLang="en-US" dirty="0" smtClean="0"/>
              <a:t> 2014</a:t>
            </a:r>
            <a:endParaRPr lang="en-US" altLang="en-US" dirty="0"/>
          </a:p>
        </p:txBody>
      </p:sp>
    </p:spTree>
    <p:extLst>
      <p:ext uri="{BB962C8B-B14F-4D97-AF65-F5344CB8AC3E}">
        <p14:creationId xmlns:p14="http://schemas.microsoft.com/office/powerpoint/2010/main" val="140644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467544" y="1508070"/>
            <a:ext cx="8208912" cy="4031908"/>
          </a:xfrm>
          <a:prstGeom prst="rect">
            <a:avLst/>
          </a:prstGeom>
          <a:noFill/>
          <a:ln w="12700">
            <a:noFill/>
            <a:miter lim="800000"/>
            <a:headEnd/>
            <a:tailEnd/>
          </a:ln>
        </p:spPr>
      </p:pic>
      <p:sp>
        <p:nvSpPr>
          <p:cNvPr id="2" name="Nadpis 1"/>
          <p:cNvSpPr>
            <a:spLocks noGrp="1"/>
          </p:cNvSpPr>
          <p:nvPr>
            <p:ph type="title"/>
          </p:nvPr>
        </p:nvSpPr>
        <p:spPr/>
        <p:txBody>
          <a:bodyPr/>
          <a:lstStyle/>
          <a:p>
            <a:r>
              <a:rPr lang="en-US" dirty="0" smtClean="0"/>
              <a:t>Results</a:t>
            </a:r>
            <a:endParaRPr lang="en-US" dirty="0"/>
          </a:p>
        </p:txBody>
      </p:sp>
      <p:sp>
        <p:nvSpPr>
          <p:cNvPr id="7" name="TextBox 4"/>
          <p:cNvSpPr txBox="1">
            <a:spLocks noChangeArrowheads="1"/>
          </p:cNvSpPr>
          <p:nvPr/>
        </p:nvSpPr>
        <p:spPr bwMode="auto">
          <a:xfrm>
            <a:off x="963115" y="5579948"/>
            <a:ext cx="2816797" cy="369332"/>
          </a:xfrm>
          <a:prstGeom prst="rect">
            <a:avLst/>
          </a:prstGeom>
          <a:noFill/>
          <a:ln w="9525">
            <a:noFill/>
            <a:miter lim="800000"/>
            <a:headEnd/>
            <a:tailEnd/>
          </a:ln>
        </p:spPr>
        <p:txBody>
          <a:bodyPr wrap="none">
            <a:spAutoFit/>
          </a:bodyPr>
          <a:lstStyle/>
          <a:p>
            <a:r>
              <a:rPr lang="cs-CZ" dirty="0">
                <a:latin typeface="+mj-lt"/>
              </a:rPr>
              <a:t>BPT, 25 </a:t>
            </a:r>
            <a:r>
              <a:rPr lang="en-US" dirty="0" smtClean="0">
                <a:latin typeface="+mj-lt"/>
              </a:rPr>
              <a:t>samples per pixel</a:t>
            </a:r>
            <a:endParaRPr lang="en-US" dirty="0">
              <a:latin typeface="+mj-lt"/>
            </a:endParaRPr>
          </a:p>
        </p:txBody>
      </p:sp>
      <p:sp>
        <p:nvSpPr>
          <p:cNvPr id="8" name="TextBox 5"/>
          <p:cNvSpPr txBox="1">
            <a:spLocks noChangeArrowheads="1"/>
          </p:cNvSpPr>
          <p:nvPr/>
        </p:nvSpPr>
        <p:spPr bwMode="auto">
          <a:xfrm>
            <a:off x="5281985" y="5579948"/>
            <a:ext cx="2667718" cy="369332"/>
          </a:xfrm>
          <a:prstGeom prst="rect">
            <a:avLst/>
          </a:prstGeom>
          <a:noFill/>
          <a:ln w="9525">
            <a:noFill/>
            <a:miter lim="800000"/>
            <a:headEnd/>
            <a:tailEnd/>
          </a:ln>
        </p:spPr>
        <p:txBody>
          <a:bodyPr wrap="none">
            <a:spAutoFit/>
          </a:bodyPr>
          <a:lstStyle/>
          <a:p>
            <a:r>
              <a:rPr lang="cs-CZ" dirty="0">
                <a:latin typeface="+mj-lt"/>
              </a:rPr>
              <a:t>PT, 56 </a:t>
            </a:r>
            <a:r>
              <a:rPr lang="en-US" dirty="0" smtClean="0">
                <a:latin typeface="+mj-lt"/>
              </a:rPr>
              <a:t>samples per pixel</a:t>
            </a:r>
            <a:endParaRPr lang="en-US" dirty="0">
              <a:latin typeface="+mj-lt"/>
            </a:endParaRPr>
          </a:p>
        </p:txBody>
      </p:sp>
      <p:sp>
        <p:nvSpPr>
          <p:cNvPr id="9" name="TextBox 6"/>
          <p:cNvSpPr txBox="1"/>
          <p:nvPr/>
        </p:nvSpPr>
        <p:spPr>
          <a:xfrm rot="16200000">
            <a:off x="7850467" y="3354148"/>
            <a:ext cx="2146742" cy="369332"/>
          </a:xfrm>
          <a:prstGeom prst="rect">
            <a:avLst/>
          </a:prstGeom>
          <a:noFill/>
        </p:spPr>
        <p:txBody>
          <a:bodyPr wrap="none" rtlCol="0">
            <a:spAutoFit/>
          </a:bodyPr>
          <a:lstStyle/>
          <a:p>
            <a:r>
              <a:rPr lang="cs-CZ" dirty="0" smtClean="0">
                <a:latin typeface="+mj-lt"/>
              </a:rPr>
              <a:t>Image</a:t>
            </a:r>
            <a:r>
              <a:rPr lang="en-US" dirty="0" smtClean="0">
                <a:latin typeface="+mj-lt"/>
              </a:rPr>
              <a:t>s</a:t>
            </a:r>
            <a:r>
              <a:rPr lang="cs-CZ" dirty="0" smtClean="0">
                <a:latin typeface="+mj-lt"/>
              </a:rPr>
              <a:t>: </a:t>
            </a:r>
            <a:r>
              <a:rPr lang="cs-CZ" dirty="0" err="1" smtClean="0">
                <a:latin typeface="+mj-lt"/>
              </a:rPr>
              <a:t>Eric</a:t>
            </a:r>
            <a:r>
              <a:rPr lang="cs-CZ" dirty="0" smtClean="0">
                <a:latin typeface="+mj-lt"/>
              </a:rPr>
              <a:t> </a:t>
            </a:r>
            <a:r>
              <a:rPr lang="cs-CZ" dirty="0" err="1" smtClean="0">
                <a:latin typeface="+mj-lt"/>
              </a:rPr>
              <a:t>Veach</a:t>
            </a:r>
            <a:endParaRPr lang="en-US" dirty="0">
              <a:latin typeface="+mj-lt"/>
            </a:endParaRPr>
          </a:p>
        </p:txBody>
      </p:sp>
      <p:sp>
        <p:nvSpPr>
          <p:cNvPr id="10" name="Obdélník 9"/>
          <p:cNvSpPr/>
          <p:nvPr/>
        </p:nvSpPr>
        <p:spPr>
          <a:xfrm>
            <a:off x="467544" y="1505597"/>
            <a:ext cx="4057564" cy="40371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délník 10"/>
          <p:cNvSpPr/>
          <p:nvPr/>
        </p:nvSpPr>
        <p:spPr>
          <a:xfrm>
            <a:off x="4634821" y="1511116"/>
            <a:ext cx="4041635" cy="4024145"/>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ástupný symbol pro zápatí 12"/>
          <p:cNvSpPr>
            <a:spLocks noGrp="1"/>
          </p:cNvSpPr>
          <p:nvPr>
            <p:ph type="ftr" sz="quarter" idx="11"/>
          </p:nvPr>
        </p:nvSpPr>
        <p:spPr/>
        <p:txBody>
          <a:bodyPr/>
          <a:lstStyle/>
          <a:p>
            <a:pPr>
              <a:defRPr/>
            </a:pPr>
            <a:r>
              <a:rPr lang="cs-CZ" altLang="en-US" smtClean="0"/>
              <a:t>PG III (NPGR010) - J. Křivánek 2014</a:t>
            </a:r>
            <a:endParaRPr lang="en-US" altLang="en-US" dirty="0"/>
          </a:p>
        </p:txBody>
      </p:sp>
    </p:spTree>
    <p:extLst>
      <p:ext uri="{BB962C8B-B14F-4D97-AF65-F5344CB8AC3E}">
        <p14:creationId xmlns:p14="http://schemas.microsoft.com/office/powerpoint/2010/main" val="1900450351"/>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smtClean="0"/>
          </a:p>
        </p:txBody>
      </p:sp>
      <p:sp>
        <p:nvSpPr>
          <p:cNvPr id="24579" name="Content Placeholder 2"/>
          <p:cNvSpPr>
            <a:spLocks noGrp="1"/>
          </p:cNvSpPr>
          <p:nvPr>
            <p:ph idx="1"/>
          </p:nvPr>
        </p:nvSpPr>
        <p:spPr/>
        <p:txBody>
          <a:bodyPr/>
          <a:lstStyle/>
          <a:p>
            <a:endParaRPr lang="en-US" smtClean="0">
              <a:latin typeface="+mj-lt"/>
            </a:endParaRPr>
          </a:p>
        </p:txBody>
      </p:sp>
      <p:pic>
        <p:nvPicPr>
          <p:cNvPr id="24580" name="Picture 2"/>
          <p:cNvPicPr>
            <a:picLocks noChangeAspect="1" noChangeArrowheads="1"/>
          </p:cNvPicPr>
          <p:nvPr/>
        </p:nvPicPr>
        <p:blipFill>
          <a:blip r:embed="rId2" cstate="print"/>
          <a:srcRect/>
          <a:stretch>
            <a:fillRect/>
          </a:stretch>
        </p:blipFill>
        <p:spPr bwMode="auto">
          <a:xfrm>
            <a:off x="1033463" y="590550"/>
            <a:ext cx="7077075" cy="5676900"/>
          </a:xfrm>
          <a:prstGeom prst="rect">
            <a:avLst/>
          </a:prstGeom>
          <a:noFill/>
          <a:ln w="12700">
            <a:noFill/>
            <a:miter lim="800000"/>
            <a:headEnd/>
            <a:tailEnd/>
          </a:ln>
        </p:spPr>
      </p:pic>
      <p:sp>
        <p:nvSpPr>
          <p:cNvPr id="24581" name="Rectangle 4"/>
          <p:cNvSpPr>
            <a:spLocks noChangeArrowheads="1"/>
          </p:cNvSpPr>
          <p:nvPr/>
        </p:nvSpPr>
        <p:spPr bwMode="auto">
          <a:xfrm>
            <a:off x="0" y="1125538"/>
            <a:ext cx="1619250" cy="574675"/>
          </a:xfrm>
          <a:prstGeom prst="rect">
            <a:avLst/>
          </a:prstGeom>
          <a:solidFill>
            <a:schemeClr val="bg1"/>
          </a:solidFill>
          <a:ln w="12700" algn="ctr">
            <a:noFill/>
            <a:round/>
            <a:headEnd/>
            <a:tailEnd/>
          </a:ln>
        </p:spPr>
        <p:txBody>
          <a:bodyPr/>
          <a:lstStyle/>
          <a:p>
            <a:endParaRPr lang="en-US">
              <a:latin typeface="+mj-lt"/>
            </a:endParaRPr>
          </a:p>
        </p:txBody>
      </p:sp>
      <p:sp>
        <p:nvSpPr>
          <p:cNvPr id="24582" name="TextBox 5"/>
          <p:cNvSpPr txBox="1">
            <a:spLocks noChangeArrowheads="1"/>
          </p:cNvSpPr>
          <p:nvPr/>
        </p:nvSpPr>
        <p:spPr bwMode="auto">
          <a:xfrm>
            <a:off x="8027988" y="981075"/>
            <a:ext cx="696024" cy="646331"/>
          </a:xfrm>
          <a:prstGeom prst="rect">
            <a:avLst/>
          </a:prstGeom>
          <a:noFill/>
          <a:ln w="9525">
            <a:noFill/>
            <a:miter lim="800000"/>
            <a:headEnd/>
            <a:tailEnd/>
          </a:ln>
        </p:spPr>
        <p:txBody>
          <a:bodyPr wrap="none">
            <a:spAutoFit/>
          </a:bodyPr>
          <a:lstStyle/>
          <a:p>
            <a:r>
              <a:rPr lang="cs-CZ" i="1">
                <a:latin typeface="+mj-lt"/>
              </a:rPr>
              <a:t>k </a:t>
            </a:r>
            <a:r>
              <a:rPr lang="cs-CZ">
                <a:latin typeface="+mj-lt"/>
              </a:rPr>
              <a:t>= 2</a:t>
            </a:r>
            <a:endParaRPr lang="en-US">
              <a:latin typeface="+mj-lt"/>
            </a:endParaRPr>
          </a:p>
          <a:p>
            <a:r>
              <a:rPr lang="en-US">
                <a:latin typeface="+mj-lt"/>
              </a:rPr>
              <a:t>(2x)</a:t>
            </a:r>
          </a:p>
        </p:txBody>
      </p:sp>
      <p:sp>
        <p:nvSpPr>
          <p:cNvPr id="24583" name="TextBox 6"/>
          <p:cNvSpPr txBox="1">
            <a:spLocks noChangeArrowheads="1"/>
          </p:cNvSpPr>
          <p:nvPr/>
        </p:nvSpPr>
        <p:spPr bwMode="auto">
          <a:xfrm>
            <a:off x="8027988" y="2387600"/>
            <a:ext cx="750526" cy="646331"/>
          </a:xfrm>
          <a:prstGeom prst="rect">
            <a:avLst/>
          </a:prstGeom>
          <a:noFill/>
          <a:ln w="9525">
            <a:noFill/>
            <a:miter lim="800000"/>
            <a:headEnd/>
            <a:tailEnd/>
          </a:ln>
        </p:spPr>
        <p:txBody>
          <a:bodyPr wrap="none">
            <a:spAutoFit/>
          </a:bodyPr>
          <a:lstStyle/>
          <a:p>
            <a:r>
              <a:rPr lang="cs-CZ" i="1">
                <a:latin typeface="+mj-lt"/>
              </a:rPr>
              <a:t>k </a:t>
            </a:r>
            <a:r>
              <a:rPr lang="cs-CZ">
                <a:latin typeface="+mj-lt"/>
              </a:rPr>
              <a:t>= 3 </a:t>
            </a:r>
            <a:r>
              <a:rPr lang="en-US">
                <a:latin typeface="+mj-lt"/>
              </a:rPr>
              <a:t/>
            </a:r>
            <a:br>
              <a:rPr lang="en-US">
                <a:latin typeface="+mj-lt"/>
              </a:rPr>
            </a:br>
            <a:r>
              <a:rPr lang="en-US">
                <a:latin typeface="+mj-lt"/>
              </a:rPr>
              <a:t>(4x)</a:t>
            </a:r>
          </a:p>
        </p:txBody>
      </p:sp>
      <p:sp>
        <p:nvSpPr>
          <p:cNvPr id="24584" name="TextBox 7"/>
          <p:cNvSpPr txBox="1">
            <a:spLocks noChangeArrowheads="1"/>
          </p:cNvSpPr>
          <p:nvPr/>
        </p:nvSpPr>
        <p:spPr bwMode="auto">
          <a:xfrm>
            <a:off x="8027988" y="3792538"/>
            <a:ext cx="697627" cy="646331"/>
          </a:xfrm>
          <a:prstGeom prst="rect">
            <a:avLst/>
          </a:prstGeom>
          <a:noFill/>
          <a:ln w="9525">
            <a:noFill/>
            <a:miter lim="800000"/>
            <a:headEnd/>
            <a:tailEnd/>
          </a:ln>
        </p:spPr>
        <p:txBody>
          <a:bodyPr wrap="none">
            <a:spAutoFit/>
          </a:bodyPr>
          <a:lstStyle/>
          <a:p>
            <a:r>
              <a:rPr lang="cs-CZ" i="1">
                <a:latin typeface="+mj-lt"/>
              </a:rPr>
              <a:t>k </a:t>
            </a:r>
            <a:r>
              <a:rPr lang="cs-CZ">
                <a:latin typeface="+mj-lt"/>
              </a:rPr>
              <a:t>= 4</a:t>
            </a:r>
            <a:endParaRPr lang="en-US">
              <a:latin typeface="+mj-lt"/>
            </a:endParaRPr>
          </a:p>
          <a:p>
            <a:r>
              <a:rPr lang="en-US">
                <a:latin typeface="+mj-lt"/>
              </a:rPr>
              <a:t>(8x)</a:t>
            </a:r>
          </a:p>
        </p:txBody>
      </p:sp>
      <p:sp>
        <p:nvSpPr>
          <p:cNvPr id="24585" name="TextBox 8"/>
          <p:cNvSpPr txBox="1">
            <a:spLocks noChangeArrowheads="1"/>
          </p:cNvSpPr>
          <p:nvPr/>
        </p:nvSpPr>
        <p:spPr bwMode="auto">
          <a:xfrm>
            <a:off x="8027988" y="5199063"/>
            <a:ext cx="704039" cy="646331"/>
          </a:xfrm>
          <a:prstGeom prst="rect">
            <a:avLst/>
          </a:prstGeom>
          <a:noFill/>
          <a:ln w="9525">
            <a:noFill/>
            <a:miter lim="800000"/>
            <a:headEnd/>
            <a:tailEnd/>
          </a:ln>
        </p:spPr>
        <p:txBody>
          <a:bodyPr wrap="none">
            <a:spAutoFit/>
          </a:bodyPr>
          <a:lstStyle/>
          <a:p>
            <a:r>
              <a:rPr lang="cs-CZ" i="1">
                <a:latin typeface="+mj-lt"/>
              </a:rPr>
              <a:t>k </a:t>
            </a:r>
            <a:r>
              <a:rPr lang="cs-CZ">
                <a:latin typeface="+mj-lt"/>
              </a:rPr>
              <a:t>= 5</a:t>
            </a:r>
            <a:endParaRPr lang="en-US">
              <a:latin typeface="+mj-lt"/>
            </a:endParaRPr>
          </a:p>
          <a:p>
            <a:r>
              <a:rPr lang="en-US">
                <a:latin typeface="+mj-lt"/>
              </a:rPr>
              <a:t>(16x)</a:t>
            </a:r>
          </a:p>
        </p:txBody>
      </p:sp>
      <p:sp>
        <p:nvSpPr>
          <p:cNvPr id="24586" name="TextBox 9"/>
          <p:cNvSpPr txBox="1">
            <a:spLocks noChangeArrowheads="1"/>
          </p:cNvSpPr>
          <p:nvPr/>
        </p:nvSpPr>
        <p:spPr bwMode="auto">
          <a:xfrm>
            <a:off x="1338263" y="6135688"/>
            <a:ext cx="644728" cy="369332"/>
          </a:xfrm>
          <a:prstGeom prst="rect">
            <a:avLst/>
          </a:prstGeom>
          <a:noFill/>
          <a:ln w="9525">
            <a:noFill/>
            <a:miter lim="800000"/>
            <a:headEnd/>
            <a:tailEnd/>
          </a:ln>
        </p:spPr>
        <p:txBody>
          <a:bodyPr wrap="none">
            <a:spAutoFit/>
          </a:bodyPr>
          <a:lstStyle/>
          <a:p>
            <a:r>
              <a:rPr lang="cs-CZ" i="1">
                <a:latin typeface="+mj-lt"/>
              </a:rPr>
              <a:t>s </a:t>
            </a:r>
            <a:r>
              <a:rPr lang="cs-CZ">
                <a:latin typeface="+mj-lt"/>
              </a:rPr>
              <a:t>= 1</a:t>
            </a:r>
            <a:endParaRPr lang="en-US">
              <a:latin typeface="+mj-lt"/>
            </a:endParaRPr>
          </a:p>
        </p:txBody>
      </p:sp>
      <p:sp>
        <p:nvSpPr>
          <p:cNvPr id="24587" name="TextBox 10"/>
          <p:cNvSpPr txBox="1">
            <a:spLocks noChangeArrowheads="1"/>
          </p:cNvSpPr>
          <p:nvPr/>
        </p:nvSpPr>
        <p:spPr bwMode="auto">
          <a:xfrm>
            <a:off x="2830513" y="6135688"/>
            <a:ext cx="917239" cy="369332"/>
          </a:xfrm>
          <a:prstGeom prst="rect">
            <a:avLst/>
          </a:prstGeom>
          <a:noFill/>
          <a:ln w="9525">
            <a:noFill/>
            <a:miter lim="800000"/>
            <a:headEnd/>
            <a:tailEnd/>
          </a:ln>
        </p:spPr>
        <p:txBody>
          <a:bodyPr wrap="none">
            <a:spAutoFit/>
          </a:bodyPr>
          <a:lstStyle/>
          <a:p>
            <a:r>
              <a:rPr lang="cs-CZ" i="1">
                <a:latin typeface="+mj-lt"/>
              </a:rPr>
              <a:t>s </a:t>
            </a:r>
            <a:r>
              <a:rPr lang="cs-CZ">
                <a:latin typeface="+mj-lt"/>
              </a:rPr>
              <a:t>= 2 ...</a:t>
            </a:r>
            <a:endParaRPr lang="en-US">
              <a:latin typeface="+mj-lt"/>
            </a:endParaRPr>
          </a:p>
        </p:txBody>
      </p:sp>
      <p:sp>
        <p:nvSpPr>
          <p:cNvPr id="24588" name="TextBox 11"/>
          <p:cNvSpPr txBox="1">
            <a:spLocks noChangeArrowheads="1"/>
          </p:cNvSpPr>
          <p:nvPr/>
        </p:nvSpPr>
        <p:spPr bwMode="auto">
          <a:xfrm>
            <a:off x="7061200" y="6108700"/>
            <a:ext cx="625492" cy="369332"/>
          </a:xfrm>
          <a:prstGeom prst="rect">
            <a:avLst/>
          </a:prstGeom>
          <a:noFill/>
          <a:ln w="9525">
            <a:noFill/>
            <a:miter lim="800000"/>
            <a:headEnd/>
            <a:tailEnd/>
          </a:ln>
        </p:spPr>
        <p:txBody>
          <a:bodyPr wrap="none">
            <a:spAutoFit/>
          </a:bodyPr>
          <a:lstStyle/>
          <a:p>
            <a:r>
              <a:rPr lang="cs-CZ" i="1">
                <a:latin typeface="+mj-lt"/>
              </a:rPr>
              <a:t>t </a:t>
            </a:r>
            <a:r>
              <a:rPr lang="cs-CZ">
                <a:latin typeface="+mj-lt"/>
              </a:rPr>
              <a:t>= 1</a:t>
            </a:r>
            <a:endParaRPr lang="en-US">
              <a:latin typeface="+mj-lt"/>
            </a:endParaRPr>
          </a:p>
        </p:txBody>
      </p:sp>
      <p:sp>
        <p:nvSpPr>
          <p:cNvPr id="24589" name="TextBox 12"/>
          <p:cNvSpPr txBox="1">
            <a:spLocks noChangeArrowheads="1"/>
          </p:cNvSpPr>
          <p:nvPr/>
        </p:nvSpPr>
        <p:spPr bwMode="auto">
          <a:xfrm>
            <a:off x="5580063" y="6092825"/>
            <a:ext cx="654346" cy="369332"/>
          </a:xfrm>
          <a:prstGeom prst="rect">
            <a:avLst/>
          </a:prstGeom>
          <a:noFill/>
          <a:ln w="9525">
            <a:noFill/>
            <a:miter lim="800000"/>
            <a:headEnd/>
            <a:tailEnd/>
          </a:ln>
        </p:spPr>
        <p:txBody>
          <a:bodyPr wrap="none">
            <a:spAutoFit/>
          </a:bodyPr>
          <a:lstStyle/>
          <a:p>
            <a:r>
              <a:rPr lang="cs-CZ" i="1">
                <a:latin typeface="+mj-lt"/>
              </a:rPr>
              <a:t>t </a:t>
            </a:r>
            <a:r>
              <a:rPr lang="cs-CZ">
                <a:latin typeface="+mj-lt"/>
              </a:rPr>
              <a:t>= 2</a:t>
            </a:r>
            <a:endParaRPr lang="en-US">
              <a:latin typeface="+mj-lt"/>
            </a:endParaRPr>
          </a:p>
        </p:txBody>
      </p:sp>
      <p:sp>
        <p:nvSpPr>
          <p:cNvPr id="24590" name="TextBox 13"/>
          <p:cNvSpPr txBox="1">
            <a:spLocks noChangeArrowheads="1"/>
          </p:cNvSpPr>
          <p:nvPr/>
        </p:nvSpPr>
        <p:spPr bwMode="auto">
          <a:xfrm>
            <a:off x="1403350" y="6396038"/>
            <a:ext cx="5437707" cy="369332"/>
          </a:xfrm>
          <a:prstGeom prst="rect">
            <a:avLst/>
          </a:prstGeom>
          <a:noFill/>
          <a:ln w="9525">
            <a:noFill/>
            <a:miter lim="800000"/>
            <a:headEnd/>
            <a:tailEnd/>
          </a:ln>
        </p:spPr>
        <p:txBody>
          <a:bodyPr wrap="none">
            <a:spAutoFit/>
          </a:bodyPr>
          <a:lstStyle/>
          <a:p>
            <a:r>
              <a:rPr lang="cs-CZ">
                <a:latin typeface="+mj-lt"/>
              </a:rPr>
              <a:t>s / t = počet vrcholů na podcestě od světla / kamery</a:t>
            </a:r>
            <a:endParaRPr lang="en-US">
              <a:latin typeface="+mj-lt"/>
            </a:endParaRPr>
          </a:p>
        </p:txBody>
      </p:sp>
      <p:sp>
        <p:nvSpPr>
          <p:cNvPr id="2" name="Zástupný symbol pro zápatí 1"/>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139732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Porovnání algoritmů</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PG III (NPGR010) - J. Křivánek 2014</a:t>
            </a:r>
            <a:endParaRPr lang="en-US" altLang="en-US"/>
          </a:p>
        </p:txBody>
      </p:sp>
      <p:pic>
        <p:nvPicPr>
          <p:cNvPr id="6" name="Picture 2" descr="D:\Teksten\agibook-slides\7\7-5.tif"/>
          <p:cNvPicPr>
            <a:picLocks noChangeAspect="1" noChangeArrowheads="1"/>
          </p:cNvPicPr>
          <p:nvPr/>
        </p:nvPicPr>
        <p:blipFill>
          <a:blip r:embed="rId2" cstate="print"/>
          <a:srcRect/>
          <a:stretch>
            <a:fillRect/>
          </a:stretch>
        </p:blipFill>
        <p:spPr bwMode="auto">
          <a:xfrm>
            <a:off x="125288" y="2276872"/>
            <a:ext cx="8839200" cy="2624137"/>
          </a:xfrm>
          <a:prstGeom prst="rect">
            <a:avLst/>
          </a:prstGeom>
          <a:noFill/>
        </p:spPr>
      </p:pic>
      <p:sp>
        <p:nvSpPr>
          <p:cNvPr id="7" name="Text Box 4"/>
          <p:cNvSpPr txBox="1">
            <a:spLocks noChangeArrowheads="1"/>
          </p:cNvSpPr>
          <p:nvPr/>
        </p:nvSpPr>
        <p:spPr bwMode="auto">
          <a:xfrm>
            <a:off x="7380312" y="2276872"/>
            <a:ext cx="1563248" cy="369332"/>
          </a:xfrm>
          <a:prstGeom prst="rect">
            <a:avLst/>
          </a:prstGeom>
          <a:noFill/>
          <a:ln w="9525">
            <a:noFill/>
            <a:miter lim="800000"/>
            <a:headEnd/>
            <a:tailEnd/>
          </a:ln>
          <a:effectLst/>
        </p:spPr>
        <p:txBody>
          <a:bodyPr wrap="none">
            <a:spAutoFit/>
          </a:bodyPr>
          <a:lstStyle/>
          <a:p>
            <a:r>
              <a:rPr lang="en-US" dirty="0">
                <a:latin typeface="+mj-lt"/>
              </a:rPr>
              <a:t>© F. </a:t>
            </a:r>
            <a:r>
              <a:rPr lang="en-US" dirty="0" err="1">
                <a:latin typeface="+mj-lt"/>
              </a:rPr>
              <a:t>Suykens</a:t>
            </a:r>
            <a:endParaRPr lang="en-GB" dirty="0">
              <a:latin typeface="+mj-lt"/>
            </a:endParaRPr>
          </a:p>
        </p:txBody>
      </p:sp>
      <p:sp>
        <p:nvSpPr>
          <p:cNvPr id="8" name="TextBox 7"/>
          <p:cNvSpPr txBox="1"/>
          <p:nvPr/>
        </p:nvSpPr>
        <p:spPr>
          <a:xfrm>
            <a:off x="909552" y="4941168"/>
            <a:ext cx="1430200" cy="369332"/>
          </a:xfrm>
          <a:prstGeom prst="rect">
            <a:avLst/>
          </a:prstGeom>
          <a:noFill/>
        </p:spPr>
        <p:txBody>
          <a:bodyPr wrap="none" rtlCol="0">
            <a:spAutoFit/>
          </a:bodyPr>
          <a:lstStyle/>
          <a:p>
            <a:r>
              <a:rPr lang="cs-CZ" dirty="0" err="1" smtClean="0">
                <a:latin typeface="+mj-lt"/>
              </a:rPr>
              <a:t>Path</a:t>
            </a:r>
            <a:r>
              <a:rPr lang="cs-CZ" dirty="0" smtClean="0">
                <a:latin typeface="+mj-lt"/>
              </a:rPr>
              <a:t> </a:t>
            </a:r>
            <a:r>
              <a:rPr lang="cs-CZ" dirty="0" err="1" smtClean="0">
                <a:latin typeface="+mj-lt"/>
              </a:rPr>
              <a:t>tracing</a:t>
            </a:r>
            <a:endParaRPr lang="en-US" dirty="0">
              <a:latin typeface="+mj-lt"/>
            </a:endParaRPr>
          </a:p>
        </p:txBody>
      </p:sp>
      <p:sp>
        <p:nvSpPr>
          <p:cNvPr id="9" name="TextBox 8"/>
          <p:cNvSpPr txBox="1"/>
          <p:nvPr/>
        </p:nvSpPr>
        <p:spPr>
          <a:xfrm>
            <a:off x="3861880" y="4941168"/>
            <a:ext cx="1495922" cy="369332"/>
          </a:xfrm>
          <a:prstGeom prst="rect">
            <a:avLst/>
          </a:prstGeom>
          <a:noFill/>
        </p:spPr>
        <p:txBody>
          <a:bodyPr wrap="none" rtlCol="0">
            <a:spAutoFit/>
          </a:bodyPr>
          <a:lstStyle/>
          <a:p>
            <a:r>
              <a:rPr lang="cs-CZ" dirty="0" err="1" smtClean="0">
                <a:latin typeface="+mj-lt"/>
              </a:rPr>
              <a:t>Light</a:t>
            </a:r>
            <a:r>
              <a:rPr lang="cs-CZ" dirty="0" smtClean="0">
                <a:latin typeface="+mj-lt"/>
              </a:rPr>
              <a:t> </a:t>
            </a:r>
            <a:r>
              <a:rPr lang="cs-CZ" dirty="0" err="1" smtClean="0">
                <a:latin typeface="+mj-lt"/>
              </a:rPr>
              <a:t>tracing</a:t>
            </a:r>
            <a:endParaRPr lang="en-US" dirty="0">
              <a:latin typeface="+mj-lt"/>
            </a:endParaRPr>
          </a:p>
        </p:txBody>
      </p:sp>
      <p:sp>
        <p:nvSpPr>
          <p:cNvPr id="10" name="TextBox 9"/>
          <p:cNvSpPr txBox="1"/>
          <p:nvPr/>
        </p:nvSpPr>
        <p:spPr>
          <a:xfrm>
            <a:off x="6119629" y="4941168"/>
            <a:ext cx="2797561" cy="369332"/>
          </a:xfrm>
          <a:prstGeom prst="rect">
            <a:avLst/>
          </a:prstGeom>
          <a:noFill/>
        </p:spPr>
        <p:txBody>
          <a:bodyPr wrap="none" rtlCol="0">
            <a:spAutoFit/>
          </a:bodyPr>
          <a:lstStyle/>
          <a:p>
            <a:r>
              <a:rPr lang="cs-CZ" dirty="0" err="1" smtClean="0">
                <a:latin typeface="+mj-lt"/>
              </a:rPr>
              <a:t>Bidirectional</a:t>
            </a:r>
            <a:r>
              <a:rPr lang="cs-CZ" dirty="0" smtClean="0">
                <a:latin typeface="+mj-lt"/>
              </a:rPr>
              <a:t> </a:t>
            </a:r>
            <a:r>
              <a:rPr lang="cs-CZ" dirty="0" err="1" smtClean="0">
                <a:latin typeface="+mj-lt"/>
              </a:rPr>
              <a:t>path</a:t>
            </a:r>
            <a:r>
              <a:rPr lang="cs-CZ" dirty="0" smtClean="0">
                <a:latin typeface="+mj-lt"/>
              </a:rPr>
              <a:t> </a:t>
            </a:r>
            <a:r>
              <a:rPr lang="cs-CZ" dirty="0" err="1" smtClean="0">
                <a:latin typeface="+mj-lt"/>
              </a:rPr>
              <a:t>tracing</a:t>
            </a:r>
            <a:endParaRPr lang="en-US" dirty="0">
              <a:latin typeface="+mj-lt"/>
            </a:endParaRPr>
          </a:p>
        </p:txBody>
      </p:sp>
      <p:grpSp>
        <p:nvGrpSpPr>
          <p:cNvPr id="14" name="Group 13"/>
          <p:cNvGrpSpPr/>
          <p:nvPr/>
        </p:nvGrpSpPr>
        <p:grpSpPr>
          <a:xfrm>
            <a:off x="971600" y="4365104"/>
            <a:ext cx="5764720" cy="1800200"/>
            <a:chOff x="971600" y="4365104"/>
            <a:chExt cx="5764720" cy="1800200"/>
          </a:xfrm>
        </p:grpSpPr>
        <p:sp>
          <p:nvSpPr>
            <p:cNvPr id="11" name="TextBox 10"/>
            <p:cNvSpPr txBox="1"/>
            <p:nvPr/>
          </p:nvSpPr>
          <p:spPr>
            <a:xfrm>
              <a:off x="971600" y="5703639"/>
              <a:ext cx="5764720" cy="461665"/>
            </a:xfrm>
            <a:prstGeom prst="rect">
              <a:avLst/>
            </a:prstGeom>
            <a:noFill/>
          </p:spPr>
          <p:txBody>
            <a:bodyPr wrap="none" rtlCol="0">
              <a:spAutoFit/>
            </a:bodyPr>
            <a:lstStyle/>
            <a:p>
              <a:r>
                <a:rPr lang="cs-CZ" sz="2400" b="1" dirty="0" smtClean="0">
                  <a:latin typeface="+mj-lt"/>
                </a:rPr>
                <a:t>Kvíz: Proč je skleněná koule černá?</a:t>
              </a:r>
              <a:endParaRPr lang="en-US" sz="2400" b="1" dirty="0">
                <a:latin typeface="+mj-lt"/>
              </a:endParaRPr>
            </a:p>
          </p:txBody>
        </p:sp>
        <p:cxnSp>
          <p:nvCxnSpPr>
            <p:cNvPr id="13" name="Straight Arrow Connector 12"/>
            <p:cNvCxnSpPr/>
            <p:nvPr/>
          </p:nvCxnSpPr>
          <p:spPr>
            <a:xfrm flipV="1">
              <a:off x="2771800" y="4365104"/>
              <a:ext cx="1584176" cy="1296144"/>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944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Limitations of local path sampling</a:t>
            </a:r>
            <a:endParaRPr lang="en-US" dirty="0"/>
          </a:p>
        </p:txBody>
      </p:sp>
      <p:sp>
        <p:nvSpPr>
          <p:cNvPr id="3" name="Zástupný symbol pro text 2"/>
          <p:cNvSpPr>
            <a:spLocks noGrp="1"/>
          </p:cNvSpPr>
          <p:nvPr>
            <p:ph type="body" idx="1"/>
          </p:nvPr>
        </p:nvSpPr>
        <p:spPr/>
        <p:txBody>
          <a:bodyPr/>
          <a:lstStyle/>
          <a:p>
            <a:endParaRPr lang="cs-CZ" dirty="0" smtClean="0"/>
          </a:p>
          <a:p>
            <a:endParaRPr lang="cs-CZ" dirty="0" smtClean="0"/>
          </a:p>
          <a:p>
            <a:endParaRPr lang="cs-CZ" dirty="0" smtClean="0"/>
          </a:p>
          <a:p>
            <a:endParaRPr lang="en-US" dirty="0"/>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Insufficient path sampling techniques</a:t>
            </a:r>
            <a:endParaRPr lang="en-US" dirty="0"/>
          </a:p>
        </p:txBody>
      </p:sp>
      <p:sp>
        <p:nvSpPr>
          <p:cNvPr id="3" name="Zástupný symbol pro obsah 2"/>
          <p:cNvSpPr>
            <a:spLocks noGrp="1"/>
          </p:cNvSpPr>
          <p:nvPr>
            <p:ph idx="1"/>
          </p:nvPr>
        </p:nvSpPr>
        <p:spPr/>
        <p:txBody>
          <a:bodyPr/>
          <a:lstStyle/>
          <a:p>
            <a:endParaRPr lang="en-US" dirty="0"/>
          </a:p>
        </p:txBody>
      </p:sp>
      <p:pic>
        <p:nvPicPr>
          <p:cNvPr id="55298" name="Picture 2" descr="C:\devel\2012-importance\paper\supplemental-images\Pool scene\Reference image.png"/>
          <p:cNvPicPr>
            <a:picLocks noChangeAspect="1" noChangeArrowheads="1"/>
          </p:cNvPicPr>
          <p:nvPr/>
        </p:nvPicPr>
        <p:blipFill>
          <a:blip r:embed="rId3" cstate="print"/>
          <a:srcRect/>
          <a:stretch>
            <a:fillRect/>
          </a:stretch>
        </p:blipFill>
        <p:spPr bwMode="auto">
          <a:xfrm>
            <a:off x="1907" y="0"/>
            <a:ext cx="9142093" cy="6858000"/>
          </a:xfrm>
          <a:prstGeom prst="rect">
            <a:avLst/>
          </a:prstGeom>
          <a:noFill/>
        </p:spPr>
      </p:pic>
      <p:sp>
        <p:nvSpPr>
          <p:cNvPr id="8" name="TextovéPole 7"/>
          <p:cNvSpPr txBox="1"/>
          <p:nvPr/>
        </p:nvSpPr>
        <p:spPr>
          <a:xfrm>
            <a:off x="46374" y="6381328"/>
            <a:ext cx="3174267" cy="461665"/>
          </a:xfrm>
          <a:prstGeom prst="rect">
            <a:avLst/>
          </a:prstGeom>
          <a:noFill/>
        </p:spPr>
        <p:txBody>
          <a:bodyPr wrap="none" rtlCol="0">
            <a:spAutoFit/>
          </a:bodyPr>
          <a:lstStyle/>
          <a:p>
            <a:r>
              <a:rPr lang="en-US" sz="2400" b="1" dirty="0" smtClean="0">
                <a:solidFill>
                  <a:prstClr val="black"/>
                </a:solidFill>
                <a:effectLst>
                  <a:outerShdw blurRad="38100" dist="38100" dir="2700000" algn="tl">
                    <a:srgbClr val="000000">
                      <a:alpha val="43137"/>
                    </a:srgbClr>
                  </a:outerShdw>
                </a:effectLst>
                <a:latin typeface="Georgia"/>
              </a:rPr>
              <a:t>Reference solution</a:t>
            </a:r>
          </a:p>
        </p:txBody>
      </p:sp>
      <p:pic>
        <p:nvPicPr>
          <p:cNvPr id="55301" name="Picture 5" descr="C:\devel\2012-importance\paper\supplemental-images\Pool scene\Bidirectional Path Tracing.png"/>
          <p:cNvPicPr>
            <a:picLocks noChangeAspect="1" noChangeArrowheads="1"/>
          </p:cNvPicPr>
          <p:nvPr/>
        </p:nvPicPr>
        <p:blipFill>
          <a:blip r:embed="rId4" cstate="print"/>
          <a:srcRect l="51575"/>
          <a:stretch>
            <a:fillRect/>
          </a:stretch>
        </p:blipFill>
        <p:spPr bwMode="auto">
          <a:xfrm>
            <a:off x="4716016" y="0"/>
            <a:ext cx="4427984" cy="6859429"/>
          </a:xfrm>
          <a:prstGeom prst="rect">
            <a:avLst/>
          </a:prstGeom>
          <a:noFill/>
          <a:ln w="12700">
            <a:solidFill>
              <a:schemeClr val="tx1"/>
            </a:solidFill>
          </a:ln>
        </p:spPr>
      </p:pic>
      <p:sp>
        <p:nvSpPr>
          <p:cNvPr id="10" name="TextovéPole 9"/>
          <p:cNvSpPr txBox="1"/>
          <p:nvPr/>
        </p:nvSpPr>
        <p:spPr>
          <a:xfrm>
            <a:off x="4932040" y="6396335"/>
            <a:ext cx="4265911" cy="461665"/>
          </a:xfrm>
          <a:prstGeom prst="rect">
            <a:avLst/>
          </a:prstGeom>
          <a:noFill/>
        </p:spPr>
        <p:txBody>
          <a:bodyPr wrap="none" rtlCol="0">
            <a:spAutoFit/>
          </a:bodyPr>
          <a:lstStyle/>
          <a:p>
            <a:r>
              <a:rPr lang="en-US" sz="2400" b="1" dirty="0" smtClean="0">
                <a:solidFill>
                  <a:prstClr val="black"/>
                </a:solidFill>
                <a:effectLst>
                  <a:outerShdw blurRad="38100" dist="38100" dir="2700000" algn="tl">
                    <a:srgbClr val="000000">
                      <a:alpha val="43137"/>
                    </a:srgbClr>
                  </a:outerShdw>
                </a:effectLst>
                <a:latin typeface="Georgia"/>
              </a:rPr>
              <a:t>Bidirectional path tracing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5301"/>
                                        </p:tgtEl>
                                        <p:attrNameLst>
                                          <p:attrName>style.visibility</p:attrName>
                                        </p:attrNameLst>
                                      </p:cBhvr>
                                      <p:to>
                                        <p:strVal val="visible"/>
                                      </p:to>
                                    </p:set>
                                    <p:animEffect transition="in" filter="fade">
                                      <p:cBhvr>
                                        <p:cTn id="10"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Insufficient path sampling techniques</a:t>
            </a:r>
            <a:endParaRPr lang="cs-CZ" dirty="0"/>
          </a:p>
        </p:txBody>
      </p:sp>
      <p:sp>
        <p:nvSpPr>
          <p:cNvPr id="3" name="Content Placeholder 2"/>
          <p:cNvSpPr>
            <a:spLocks noGrp="1"/>
          </p:cNvSpPr>
          <p:nvPr>
            <p:ph idx="1"/>
          </p:nvPr>
        </p:nvSpPr>
        <p:spPr/>
        <p:txBody>
          <a:bodyPr/>
          <a:lstStyle/>
          <a:p>
            <a:r>
              <a:rPr lang="en-US" dirty="0" smtClean="0"/>
              <a:t>Some paths sampled with zero (or very small) probability</a:t>
            </a:r>
            <a:endParaRPr lang="cs-CZ" dirty="0" smtClean="0"/>
          </a:p>
        </p:txBody>
      </p:sp>
      <p:sp>
        <p:nvSpPr>
          <p:cNvPr id="12" name="Sun 41"/>
          <p:cNvSpPr/>
          <p:nvPr/>
        </p:nvSpPr>
        <p:spPr>
          <a:xfrm rot="1134788">
            <a:off x="6747076" y="2651748"/>
            <a:ext cx="642942" cy="642942"/>
          </a:xfrm>
          <a:prstGeom prst="sun">
            <a:avLst/>
          </a:prstGeom>
          <a:solidFill>
            <a:srgbClr val="FFCC00"/>
          </a:solidFill>
          <a:ln w="3175">
            <a:solidFill>
              <a:srgbClr val="000000">
                <a:alpha val="23922"/>
              </a:srgbClr>
            </a:solidFill>
          </a:ln>
          <a:effectLst/>
          <a:scene3d>
            <a:camera prst="orthographicFront"/>
            <a:lightRig rig="threePt" dir="t"/>
          </a:scene3d>
          <a:sp3d prstMaterial="dkEdge">
            <a:bevelT w="419100" h="44450"/>
          </a:sp3d>
        </p:spPr>
        <p:style>
          <a:lnRef idx="2">
            <a:schemeClr val="accent4">
              <a:shade val="50000"/>
            </a:schemeClr>
          </a:lnRef>
          <a:fillRef idx="1001">
            <a:schemeClr val="lt1"/>
          </a:fillRef>
          <a:effectRef idx="0">
            <a:schemeClr val="accent4"/>
          </a:effectRef>
          <a:fontRef idx="minor">
            <a:schemeClr val="lt1"/>
          </a:fontRef>
        </p:style>
        <p:txBody>
          <a:bodyPr rtlCol="0" anchor="ctr"/>
          <a:lstStyle/>
          <a:p>
            <a:pPr algn="ctr"/>
            <a:endParaRPr lang="bg-BG">
              <a:solidFill>
                <a:prstClr val="white"/>
              </a:solidFill>
              <a:effectLst>
                <a:reflection blurRad="6350" stA="60000" endA="900" endPos="58000" dir="5400000" sy="-100000" algn="bl" rotWithShape="0"/>
              </a:effectLst>
            </a:endParaRPr>
          </a:p>
        </p:txBody>
      </p:sp>
      <p:grpSp>
        <p:nvGrpSpPr>
          <p:cNvPr id="4" name="Group 64"/>
          <p:cNvGrpSpPr/>
          <p:nvPr/>
        </p:nvGrpSpPr>
        <p:grpSpPr>
          <a:xfrm>
            <a:off x="1575815" y="2967011"/>
            <a:ext cx="410270" cy="298378"/>
            <a:chOff x="3192789" y="1005143"/>
            <a:chExt cx="785815" cy="571503"/>
          </a:xfrm>
        </p:grpSpPr>
        <p:sp>
          <p:nvSpPr>
            <p:cNvPr id="17" name="Isosceles Triangle 65"/>
            <p:cNvSpPr/>
            <p:nvPr/>
          </p:nvSpPr>
          <p:spPr>
            <a:xfrm rot="18039103">
              <a:off x="3299945" y="897987"/>
              <a:ext cx="571503" cy="785815"/>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solidFill>
                  <a:prstClr val="black"/>
                </a:solidFill>
              </a:endParaRPr>
            </a:p>
          </p:txBody>
        </p:sp>
        <p:sp>
          <p:nvSpPr>
            <p:cNvPr id="18" name="Rectangle 66"/>
            <p:cNvSpPr/>
            <p:nvPr/>
          </p:nvSpPr>
          <p:spPr>
            <a:xfrm rot="1836285">
              <a:off x="3220084" y="1020162"/>
              <a:ext cx="373079" cy="33197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bg-BG">
                <a:solidFill>
                  <a:prstClr val="black"/>
                </a:solidFill>
              </a:endParaRPr>
            </a:p>
          </p:txBody>
        </p:sp>
      </p:grpSp>
      <p:sp>
        <p:nvSpPr>
          <p:cNvPr id="640003" name="AutoShape 3"/>
          <p:cNvSpPr>
            <a:spLocks noChangeAspect="1" noChangeArrowheads="1" noTextEdit="1"/>
          </p:cNvSpPr>
          <p:nvPr/>
        </p:nvSpPr>
        <p:spPr bwMode="auto">
          <a:xfrm>
            <a:off x="2195736" y="2996952"/>
            <a:ext cx="3886200" cy="1730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s-CZ">
              <a:solidFill>
                <a:prstClr val="black"/>
              </a:solidFill>
            </a:endParaRPr>
          </a:p>
        </p:txBody>
      </p:sp>
      <p:grpSp>
        <p:nvGrpSpPr>
          <p:cNvPr id="5" name="Skupina 61"/>
          <p:cNvGrpSpPr/>
          <p:nvPr/>
        </p:nvGrpSpPr>
        <p:grpSpPr>
          <a:xfrm>
            <a:off x="1907704" y="3212692"/>
            <a:ext cx="4934942" cy="2057040"/>
            <a:chOff x="2671986" y="3798441"/>
            <a:chExt cx="3206750" cy="1336675"/>
          </a:xfrm>
        </p:grpSpPr>
        <p:sp>
          <p:nvSpPr>
            <p:cNvPr id="640005" name="Freeform 5"/>
            <p:cNvSpPr>
              <a:spLocks/>
            </p:cNvSpPr>
            <p:nvPr/>
          </p:nvSpPr>
          <p:spPr bwMode="auto">
            <a:xfrm>
              <a:off x="3157761" y="4437112"/>
              <a:ext cx="2251075" cy="692150"/>
            </a:xfrm>
            <a:custGeom>
              <a:avLst/>
              <a:gdLst/>
              <a:ahLst/>
              <a:cxnLst>
                <a:cxn ang="0">
                  <a:pos x="172" y="20"/>
                </a:cxn>
                <a:cxn ang="0">
                  <a:pos x="150" y="42"/>
                </a:cxn>
                <a:cxn ang="0">
                  <a:pos x="106" y="52"/>
                </a:cxn>
                <a:cxn ang="0">
                  <a:pos x="72" y="52"/>
                </a:cxn>
                <a:cxn ang="0">
                  <a:pos x="26" y="38"/>
                </a:cxn>
                <a:cxn ang="0">
                  <a:pos x="2" y="10"/>
                </a:cxn>
                <a:cxn ang="0">
                  <a:pos x="1418" y="436"/>
                </a:cxn>
                <a:cxn ang="0">
                  <a:pos x="1416" y="12"/>
                </a:cxn>
                <a:cxn ang="0">
                  <a:pos x="1390" y="38"/>
                </a:cxn>
                <a:cxn ang="0">
                  <a:pos x="1342" y="52"/>
                </a:cxn>
                <a:cxn ang="0">
                  <a:pos x="1294" y="52"/>
                </a:cxn>
                <a:cxn ang="0">
                  <a:pos x="1268" y="42"/>
                </a:cxn>
                <a:cxn ang="0">
                  <a:pos x="1260" y="18"/>
                </a:cxn>
                <a:cxn ang="0">
                  <a:pos x="1256" y="28"/>
                </a:cxn>
                <a:cxn ang="0">
                  <a:pos x="1224" y="52"/>
                </a:cxn>
                <a:cxn ang="0">
                  <a:pos x="1170" y="64"/>
                </a:cxn>
                <a:cxn ang="0">
                  <a:pos x="1134" y="64"/>
                </a:cxn>
                <a:cxn ang="0">
                  <a:pos x="1088" y="54"/>
                </a:cxn>
                <a:cxn ang="0">
                  <a:pos x="1064" y="32"/>
                </a:cxn>
                <a:cxn ang="0">
                  <a:pos x="1060" y="32"/>
                </a:cxn>
                <a:cxn ang="0">
                  <a:pos x="1036" y="48"/>
                </a:cxn>
                <a:cxn ang="0">
                  <a:pos x="972" y="52"/>
                </a:cxn>
                <a:cxn ang="0">
                  <a:pos x="924" y="50"/>
                </a:cxn>
                <a:cxn ang="0">
                  <a:pos x="896" y="36"/>
                </a:cxn>
                <a:cxn ang="0">
                  <a:pos x="890" y="18"/>
                </a:cxn>
                <a:cxn ang="0">
                  <a:pos x="878" y="40"/>
                </a:cxn>
                <a:cxn ang="0">
                  <a:pos x="842" y="48"/>
                </a:cxn>
                <a:cxn ang="0">
                  <a:pos x="776" y="48"/>
                </a:cxn>
                <a:cxn ang="0">
                  <a:pos x="744" y="38"/>
                </a:cxn>
                <a:cxn ang="0">
                  <a:pos x="732" y="14"/>
                </a:cxn>
                <a:cxn ang="0">
                  <a:pos x="730" y="24"/>
                </a:cxn>
                <a:cxn ang="0">
                  <a:pos x="694" y="44"/>
                </a:cxn>
                <a:cxn ang="0">
                  <a:pos x="618" y="52"/>
                </a:cxn>
                <a:cxn ang="0">
                  <a:pos x="584" y="50"/>
                </a:cxn>
                <a:cxn ang="0">
                  <a:pos x="540" y="36"/>
                </a:cxn>
                <a:cxn ang="0">
                  <a:pos x="522" y="10"/>
                </a:cxn>
                <a:cxn ang="0">
                  <a:pos x="516" y="30"/>
                </a:cxn>
                <a:cxn ang="0">
                  <a:pos x="488" y="48"/>
                </a:cxn>
                <a:cxn ang="0">
                  <a:pos x="442" y="52"/>
                </a:cxn>
                <a:cxn ang="0">
                  <a:pos x="408" y="50"/>
                </a:cxn>
                <a:cxn ang="0">
                  <a:pos x="366" y="34"/>
                </a:cxn>
                <a:cxn ang="0">
                  <a:pos x="350" y="6"/>
                </a:cxn>
                <a:cxn ang="0">
                  <a:pos x="344" y="26"/>
                </a:cxn>
                <a:cxn ang="0">
                  <a:pos x="314" y="46"/>
                </a:cxn>
                <a:cxn ang="0">
                  <a:pos x="266" y="52"/>
                </a:cxn>
                <a:cxn ang="0">
                  <a:pos x="230" y="50"/>
                </a:cxn>
                <a:cxn ang="0">
                  <a:pos x="190" y="36"/>
                </a:cxn>
                <a:cxn ang="0">
                  <a:pos x="174" y="10"/>
                </a:cxn>
              </a:cxnLst>
              <a:rect l="0" t="0" r="r" b="b"/>
              <a:pathLst>
                <a:path w="1418" h="436">
                  <a:moveTo>
                    <a:pt x="174" y="10"/>
                  </a:moveTo>
                  <a:lnTo>
                    <a:pt x="174" y="10"/>
                  </a:lnTo>
                  <a:lnTo>
                    <a:pt x="172" y="20"/>
                  </a:lnTo>
                  <a:lnTo>
                    <a:pt x="168" y="30"/>
                  </a:lnTo>
                  <a:lnTo>
                    <a:pt x="160" y="36"/>
                  </a:lnTo>
                  <a:lnTo>
                    <a:pt x="150" y="42"/>
                  </a:lnTo>
                  <a:lnTo>
                    <a:pt x="138" y="48"/>
                  </a:lnTo>
                  <a:lnTo>
                    <a:pt x="124" y="50"/>
                  </a:lnTo>
                  <a:lnTo>
                    <a:pt x="106" y="52"/>
                  </a:lnTo>
                  <a:lnTo>
                    <a:pt x="90" y="52"/>
                  </a:lnTo>
                  <a:lnTo>
                    <a:pt x="90" y="52"/>
                  </a:lnTo>
                  <a:lnTo>
                    <a:pt x="72" y="52"/>
                  </a:lnTo>
                  <a:lnTo>
                    <a:pt x="54" y="48"/>
                  </a:lnTo>
                  <a:lnTo>
                    <a:pt x="40" y="44"/>
                  </a:lnTo>
                  <a:lnTo>
                    <a:pt x="26" y="38"/>
                  </a:lnTo>
                  <a:lnTo>
                    <a:pt x="16" y="30"/>
                  </a:lnTo>
                  <a:lnTo>
                    <a:pt x="8" y="20"/>
                  </a:lnTo>
                  <a:lnTo>
                    <a:pt x="2" y="10"/>
                  </a:lnTo>
                  <a:lnTo>
                    <a:pt x="0" y="0"/>
                  </a:lnTo>
                  <a:lnTo>
                    <a:pt x="0" y="436"/>
                  </a:lnTo>
                  <a:lnTo>
                    <a:pt x="1418" y="436"/>
                  </a:lnTo>
                  <a:lnTo>
                    <a:pt x="1418" y="0"/>
                  </a:lnTo>
                  <a:lnTo>
                    <a:pt x="1418" y="0"/>
                  </a:lnTo>
                  <a:lnTo>
                    <a:pt x="1416" y="12"/>
                  </a:lnTo>
                  <a:lnTo>
                    <a:pt x="1410" y="22"/>
                  </a:lnTo>
                  <a:lnTo>
                    <a:pt x="1402" y="30"/>
                  </a:lnTo>
                  <a:lnTo>
                    <a:pt x="1390" y="38"/>
                  </a:lnTo>
                  <a:lnTo>
                    <a:pt x="1376" y="44"/>
                  </a:lnTo>
                  <a:lnTo>
                    <a:pt x="1360" y="48"/>
                  </a:lnTo>
                  <a:lnTo>
                    <a:pt x="1342" y="52"/>
                  </a:lnTo>
                  <a:lnTo>
                    <a:pt x="1324" y="52"/>
                  </a:lnTo>
                  <a:lnTo>
                    <a:pt x="1324" y="52"/>
                  </a:lnTo>
                  <a:lnTo>
                    <a:pt x="1294" y="52"/>
                  </a:lnTo>
                  <a:lnTo>
                    <a:pt x="1282" y="50"/>
                  </a:lnTo>
                  <a:lnTo>
                    <a:pt x="1274" y="46"/>
                  </a:lnTo>
                  <a:lnTo>
                    <a:pt x="1268" y="42"/>
                  </a:lnTo>
                  <a:lnTo>
                    <a:pt x="1262" y="36"/>
                  </a:lnTo>
                  <a:lnTo>
                    <a:pt x="1260" y="28"/>
                  </a:lnTo>
                  <a:lnTo>
                    <a:pt x="1260" y="18"/>
                  </a:lnTo>
                  <a:lnTo>
                    <a:pt x="1260" y="18"/>
                  </a:lnTo>
                  <a:lnTo>
                    <a:pt x="1258" y="24"/>
                  </a:lnTo>
                  <a:lnTo>
                    <a:pt x="1256" y="28"/>
                  </a:lnTo>
                  <a:lnTo>
                    <a:pt x="1250" y="38"/>
                  </a:lnTo>
                  <a:lnTo>
                    <a:pt x="1238" y="46"/>
                  </a:lnTo>
                  <a:lnTo>
                    <a:pt x="1224" y="52"/>
                  </a:lnTo>
                  <a:lnTo>
                    <a:pt x="1208" y="58"/>
                  </a:lnTo>
                  <a:lnTo>
                    <a:pt x="1190" y="62"/>
                  </a:lnTo>
                  <a:lnTo>
                    <a:pt x="1170" y="64"/>
                  </a:lnTo>
                  <a:lnTo>
                    <a:pt x="1152" y="64"/>
                  </a:lnTo>
                  <a:lnTo>
                    <a:pt x="1152" y="64"/>
                  </a:lnTo>
                  <a:lnTo>
                    <a:pt x="1134" y="64"/>
                  </a:lnTo>
                  <a:lnTo>
                    <a:pt x="1118" y="62"/>
                  </a:lnTo>
                  <a:lnTo>
                    <a:pt x="1102" y="58"/>
                  </a:lnTo>
                  <a:lnTo>
                    <a:pt x="1088" y="54"/>
                  </a:lnTo>
                  <a:lnTo>
                    <a:pt x="1078" y="48"/>
                  </a:lnTo>
                  <a:lnTo>
                    <a:pt x="1070" y="40"/>
                  </a:lnTo>
                  <a:lnTo>
                    <a:pt x="1064" y="32"/>
                  </a:lnTo>
                  <a:lnTo>
                    <a:pt x="1062" y="22"/>
                  </a:lnTo>
                  <a:lnTo>
                    <a:pt x="1062" y="22"/>
                  </a:lnTo>
                  <a:lnTo>
                    <a:pt x="1060" y="32"/>
                  </a:lnTo>
                  <a:lnTo>
                    <a:pt x="1056" y="38"/>
                  </a:lnTo>
                  <a:lnTo>
                    <a:pt x="1046" y="44"/>
                  </a:lnTo>
                  <a:lnTo>
                    <a:pt x="1036" y="48"/>
                  </a:lnTo>
                  <a:lnTo>
                    <a:pt x="1022" y="50"/>
                  </a:lnTo>
                  <a:lnTo>
                    <a:pt x="1006" y="52"/>
                  </a:lnTo>
                  <a:lnTo>
                    <a:pt x="972" y="52"/>
                  </a:lnTo>
                  <a:lnTo>
                    <a:pt x="972" y="52"/>
                  </a:lnTo>
                  <a:lnTo>
                    <a:pt x="938" y="52"/>
                  </a:lnTo>
                  <a:lnTo>
                    <a:pt x="924" y="50"/>
                  </a:lnTo>
                  <a:lnTo>
                    <a:pt x="912" y="46"/>
                  </a:lnTo>
                  <a:lnTo>
                    <a:pt x="904" y="42"/>
                  </a:lnTo>
                  <a:lnTo>
                    <a:pt x="896" y="36"/>
                  </a:lnTo>
                  <a:lnTo>
                    <a:pt x="892" y="28"/>
                  </a:lnTo>
                  <a:lnTo>
                    <a:pt x="890" y="18"/>
                  </a:lnTo>
                  <a:lnTo>
                    <a:pt x="890" y="18"/>
                  </a:lnTo>
                  <a:lnTo>
                    <a:pt x="888" y="28"/>
                  </a:lnTo>
                  <a:lnTo>
                    <a:pt x="884" y="36"/>
                  </a:lnTo>
                  <a:lnTo>
                    <a:pt x="878" y="40"/>
                  </a:lnTo>
                  <a:lnTo>
                    <a:pt x="868" y="44"/>
                  </a:lnTo>
                  <a:lnTo>
                    <a:pt x="856" y="48"/>
                  </a:lnTo>
                  <a:lnTo>
                    <a:pt x="842" y="48"/>
                  </a:lnTo>
                  <a:lnTo>
                    <a:pt x="808" y="50"/>
                  </a:lnTo>
                  <a:lnTo>
                    <a:pt x="808" y="50"/>
                  </a:lnTo>
                  <a:lnTo>
                    <a:pt x="776" y="48"/>
                  </a:lnTo>
                  <a:lnTo>
                    <a:pt x="762" y="46"/>
                  </a:lnTo>
                  <a:lnTo>
                    <a:pt x="752" y="42"/>
                  </a:lnTo>
                  <a:lnTo>
                    <a:pt x="744" y="38"/>
                  </a:lnTo>
                  <a:lnTo>
                    <a:pt x="738" y="32"/>
                  </a:lnTo>
                  <a:lnTo>
                    <a:pt x="734" y="24"/>
                  </a:lnTo>
                  <a:lnTo>
                    <a:pt x="732" y="14"/>
                  </a:lnTo>
                  <a:lnTo>
                    <a:pt x="732" y="14"/>
                  </a:lnTo>
                  <a:lnTo>
                    <a:pt x="732" y="20"/>
                  </a:lnTo>
                  <a:lnTo>
                    <a:pt x="730" y="24"/>
                  </a:lnTo>
                  <a:lnTo>
                    <a:pt x="722" y="32"/>
                  </a:lnTo>
                  <a:lnTo>
                    <a:pt x="710" y="40"/>
                  </a:lnTo>
                  <a:lnTo>
                    <a:pt x="694" y="44"/>
                  </a:lnTo>
                  <a:lnTo>
                    <a:pt x="676" y="48"/>
                  </a:lnTo>
                  <a:lnTo>
                    <a:pt x="658" y="50"/>
                  </a:lnTo>
                  <a:lnTo>
                    <a:pt x="618" y="52"/>
                  </a:lnTo>
                  <a:lnTo>
                    <a:pt x="618" y="52"/>
                  </a:lnTo>
                  <a:lnTo>
                    <a:pt x="600" y="52"/>
                  </a:lnTo>
                  <a:lnTo>
                    <a:pt x="584" y="50"/>
                  </a:lnTo>
                  <a:lnTo>
                    <a:pt x="566" y="48"/>
                  </a:lnTo>
                  <a:lnTo>
                    <a:pt x="552" y="42"/>
                  </a:lnTo>
                  <a:lnTo>
                    <a:pt x="540" y="36"/>
                  </a:lnTo>
                  <a:lnTo>
                    <a:pt x="530" y="30"/>
                  </a:lnTo>
                  <a:lnTo>
                    <a:pt x="524" y="20"/>
                  </a:lnTo>
                  <a:lnTo>
                    <a:pt x="522" y="10"/>
                  </a:lnTo>
                  <a:lnTo>
                    <a:pt x="522" y="10"/>
                  </a:lnTo>
                  <a:lnTo>
                    <a:pt x="520" y="20"/>
                  </a:lnTo>
                  <a:lnTo>
                    <a:pt x="516" y="30"/>
                  </a:lnTo>
                  <a:lnTo>
                    <a:pt x="510" y="36"/>
                  </a:lnTo>
                  <a:lnTo>
                    <a:pt x="500" y="42"/>
                  </a:lnTo>
                  <a:lnTo>
                    <a:pt x="488" y="48"/>
                  </a:lnTo>
                  <a:lnTo>
                    <a:pt x="476" y="50"/>
                  </a:lnTo>
                  <a:lnTo>
                    <a:pt x="460" y="52"/>
                  </a:lnTo>
                  <a:lnTo>
                    <a:pt x="442" y="52"/>
                  </a:lnTo>
                  <a:lnTo>
                    <a:pt x="442" y="52"/>
                  </a:lnTo>
                  <a:lnTo>
                    <a:pt x="424" y="52"/>
                  </a:lnTo>
                  <a:lnTo>
                    <a:pt x="408" y="50"/>
                  </a:lnTo>
                  <a:lnTo>
                    <a:pt x="392" y="46"/>
                  </a:lnTo>
                  <a:lnTo>
                    <a:pt x="378" y="40"/>
                  </a:lnTo>
                  <a:lnTo>
                    <a:pt x="366" y="34"/>
                  </a:lnTo>
                  <a:lnTo>
                    <a:pt x="358" y="26"/>
                  </a:lnTo>
                  <a:lnTo>
                    <a:pt x="352" y="18"/>
                  </a:lnTo>
                  <a:lnTo>
                    <a:pt x="350" y="6"/>
                  </a:lnTo>
                  <a:lnTo>
                    <a:pt x="350" y="6"/>
                  </a:lnTo>
                  <a:lnTo>
                    <a:pt x="348" y="18"/>
                  </a:lnTo>
                  <a:lnTo>
                    <a:pt x="344" y="26"/>
                  </a:lnTo>
                  <a:lnTo>
                    <a:pt x="336" y="34"/>
                  </a:lnTo>
                  <a:lnTo>
                    <a:pt x="326" y="40"/>
                  </a:lnTo>
                  <a:lnTo>
                    <a:pt x="314" y="46"/>
                  </a:lnTo>
                  <a:lnTo>
                    <a:pt x="300" y="50"/>
                  </a:lnTo>
                  <a:lnTo>
                    <a:pt x="284" y="52"/>
                  </a:lnTo>
                  <a:lnTo>
                    <a:pt x="266" y="52"/>
                  </a:lnTo>
                  <a:lnTo>
                    <a:pt x="266" y="52"/>
                  </a:lnTo>
                  <a:lnTo>
                    <a:pt x="248" y="52"/>
                  </a:lnTo>
                  <a:lnTo>
                    <a:pt x="230" y="50"/>
                  </a:lnTo>
                  <a:lnTo>
                    <a:pt x="216" y="48"/>
                  </a:lnTo>
                  <a:lnTo>
                    <a:pt x="202" y="42"/>
                  </a:lnTo>
                  <a:lnTo>
                    <a:pt x="190" y="36"/>
                  </a:lnTo>
                  <a:lnTo>
                    <a:pt x="182" y="30"/>
                  </a:lnTo>
                  <a:lnTo>
                    <a:pt x="176" y="20"/>
                  </a:lnTo>
                  <a:lnTo>
                    <a:pt x="174" y="10"/>
                  </a:lnTo>
                  <a:lnTo>
                    <a:pt x="174" y="10"/>
                  </a:lnTo>
                  <a:close/>
                </a:path>
              </a:pathLst>
            </a:custGeom>
            <a:solidFill>
              <a:schemeClr val="bg2">
                <a:lumMod val="90000"/>
              </a:schemeClr>
            </a:solidFill>
            <a:ln w="19050">
              <a:solidFill>
                <a:srgbClr val="6699FF"/>
              </a:solidFill>
              <a:round/>
              <a:headEnd/>
              <a:tailEnd/>
            </a:ln>
          </p:spPr>
          <p:txBody>
            <a:bodyPr vert="horz" wrap="square" lIns="91440" tIns="45720" rIns="91440" bIns="45720" numCol="1" anchor="t" anchorCtr="0" compatLnSpc="1">
              <a:prstTxWarp prst="textNoShape">
                <a:avLst/>
              </a:prstTxWarp>
            </a:bodyPr>
            <a:lstStyle/>
            <a:p>
              <a:endParaRPr lang="cs-CZ">
                <a:solidFill>
                  <a:prstClr val="black"/>
                </a:solidFill>
              </a:endParaRPr>
            </a:p>
          </p:txBody>
        </p:sp>
        <p:sp>
          <p:nvSpPr>
            <p:cNvPr id="640007" name="Freeform 7"/>
            <p:cNvSpPr>
              <a:spLocks/>
            </p:cNvSpPr>
            <p:nvPr/>
          </p:nvSpPr>
          <p:spPr bwMode="auto">
            <a:xfrm>
              <a:off x="2671986" y="4350891"/>
              <a:ext cx="3206750" cy="784225"/>
            </a:xfrm>
            <a:custGeom>
              <a:avLst/>
              <a:gdLst/>
              <a:ahLst/>
              <a:cxnLst>
                <a:cxn ang="0">
                  <a:pos x="2020" y="0"/>
                </a:cxn>
                <a:cxn ang="0">
                  <a:pos x="1724" y="0"/>
                </a:cxn>
                <a:cxn ang="0">
                  <a:pos x="1724" y="494"/>
                </a:cxn>
                <a:cxn ang="0">
                  <a:pos x="306" y="494"/>
                </a:cxn>
                <a:cxn ang="0">
                  <a:pos x="306" y="0"/>
                </a:cxn>
                <a:cxn ang="0">
                  <a:pos x="0" y="0"/>
                </a:cxn>
              </a:cxnLst>
              <a:rect l="0" t="0" r="r" b="b"/>
              <a:pathLst>
                <a:path w="2020" h="494">
                  <a:moveTo>
                    <a:pt x="2020" y="0"/>
                  </a:moveTo>
                  <a:lnTo>
                    <a:pt x="1724" y="0"/>
                  </a:lnTo>
                  <a:lnTo>
                    <a:pt x="1724" y="494"/>
                  </a:lnTo>
                  <a:lnTo>
                    <a:pt x="306" y="494"/>
                  </a:lnTo>
                  <a:lnTo>
                    <a:pt x="306" y="0"/>
                  </a:lnTo>
                  <a:lnTo>
                    <a:pt x="0" y="0"/>
                  </a:lnTo>
                </a:path>
              </a:pathLst>
            </a:custGeom>
            <a:noFill/>
            <a:ln w="349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cs-CZ">
                <a:solidFill>
                  <a:prstClr val="black"/>
                </a:solidFill>
              </a:endParaRPr>
            </a:p>
          </p:txBody>
        </p:sp>
        <p:sp>
          <p:nvSpPr>
            <p:cNvPr id="640033" name="Freeform 33"/>
            <p:cNvSpPr>
              <a:spLocks/>
            </p:cNvSpPr>
            <p:nvPr/>
          </p:nvSpPr>
          <p:spPr bwMode="auto">
            <a:xfrm>
              <a:off x="2738661" y="3798441"/>
              <a:ext cx="3095625" cy="1336675"/>
            </a:xfrm>
            <a:custGeom>
              <a:avLst/>
              <a:gdLst/>
              <a:ahLst/>
              <a:cxnLst>
                <a:cxn ang="0">
                  <a:pos x="0" y="30"/>
                </a:cxn>
                <a:cxn ang="0">
                  <a:pos x="968" y="446"/>
                </a:cxn>
                <a:cxn ang="0">
                  <a:pos x="1126" y="842"/>
                </a:cxn>
                <a:cxn ang="0">
                  <a:pos x="1236" y="458"/>
                </a:cxn>
                <a:cxn ang="0">
                  <a:pos x="1950" y="0"/>
                </a:cxn>
              </a:cxnLst>
              <a:rect l="0" t="0" r="r" b="b"/>
              <a:pathLst>
                <a:path w="1950" h="842">
                  <a:moveTo>
                    <a:pt x="0" y="30"/>
                  </a:moveTo>
                  <a:lnTo>
                    <a:pt x="968" y="446"/>
                  </a:lnTo>
                  <a:lnTo>
                    <a:pt x="1126" y="842"/>
                  </a:lnTo>
                  <a:lnTo>
                    <a:pt x="1236" y="458"/>
                  </a:lnTo>
                  <a:lnTo>
                    <a:pt x="1950" y="0"/>
                  </a:lnTo>
                </a:path>
              </a:pathLst>
            </a:custGeom>
            <a:noFill/>
            <a:ln w="12700">
              <a:solidFill>
                <a:schemeClr val="tx1"/>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cs-CZ">
                <a:solidFill>
                  <a:prstClr val="black"/>
                </a:solidFill>
              </a:endParaRPr>
            </a:p>
          </p:txBody>
        </p:sp>
      </p:grpSp>
      <p:sp>
        <p:nvSpPr>
          <p:cNvPr id="15" name="Zástupný symbol pro zápatí 14"/>
          <p:cNvSpPr>
            <a:spLocks noGrp="1"/>
          </p:cNvSpPr>
          <p:nvPr>
            <p:ph type="ftr" sz="quarter" idx="11"/>
          </p:nvPr>
        </p:nvSpPr>
        <p:spPr/>
        <p:txBody>
          <a:bodyPr/>
          <a:lstStyle/>
          <a:p>
            <a:pPr>
              <a:defRPr/>
            </a:pPr>
            <a:r>
              <a:rPr lang="cs-CZ" altLang="en-US" smtClean="0">
                <a:solidFill>
                  <a:prstClr val="black"/>
                </a:solidFill>
              </a:rPr>
              <a:t>PG III (NPGR010) - J. Křivánek 2014</a:t>
            </a:r>
            <a:endParaRPr lang="en-US" altLang="en-US" dirty="0">
              <a:solidFill>
                <a:prstClr val="black"/>
              </a:solidFill>
            </a:endParaRPr>
          </a:p>
        </p:txBody>
      </p:sp>
      <p:sp>
        <p:nvSpPr>
          <p:cNvPr id="16" name="TextovéPole 15"/>
          <p:cNvSpPr txBox="1"/>
          <p:nvPr/>
        </p:nvSpPr>
        <p:spPr>
          <a:xfrm>
            <a:off x="4139952" y="5277456"/>
            <a:ext cx="1314784" cy="369332"/>
          </a:xfrm>
          <a:prstGeom prst="rect">
            <a:avLst/>
          </a:prstGeom>
          <a:noFill/>
        </p:spPr>
        <p:txBody>
          <a:bodyPr wrap="none" rtlCol="0">
            <a:spAutoFit/>
          </a:bodyPr>
          <a:lstStyle/>
          <a:p>
            <a:r>
              <a:rPr lang="en-US" dirty="0" smtClean="0">
                <a:solidFill>
                  <a:srgbClr val="464646"/>
                </a:solidFill>
                <a:latin typeface="Georgia"/>
              </a:rPr>
              <a:t>diffuse – D</a:t>
            </a:r>
            <a:endParaRPr lang="cs-CZ" dirty="0" smtClean="0">
              <a:solidFill>
                <a:srgbClr val="464646"/>
              </a:solidFill>
              <a:latin typeface="Georgia"/>
            </a:endParaRPr>
          </a:p>
        </p:txBody>
      </p:sp>
      <p:sp>
        <p:nvSpPr>
          <p:cNvPr id="20" name="Oval 10"/>
          <p:cNvSpPr/>
          <p:nvPr/>
        </p:nvSpPr>
        <p:spPr>
          <a:xfrm>
            <a:off x="4693156" y="5206722"/>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prstClr val="white"/>
              </a:solidFill>
            </a:endParaRPr>
          </a:p>
        </p:txBody>
      </p:sp>
      <p:sp>
        <p:nvSpPr>
          <p:cNvPr id="21" name="Oval 10"/>
          <p:cNvSpPr/>
          <p:nvPr/>
        </p:nvSpPr>
        <p:spPr>
          <a:xfrm>
            <a:off x="4971286" y="4250140"/>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prstClr val="white"/>
              </a:solidFill>
            </a:endParaRPr>
          </a:p>
        </p:txBody>
      </p:sp>
      <p:sp>
        <p:nvSpPr>
          <p:cNvPr id="22" name="Oval 10"/>
          <p:cNvSpPr/>
          <p:nvPr/>
        </p:nvSpPr>
        <p:spPr>
          <a:xfrm>
            <a:off x="4301588" y="4234900"/>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prstClr val="white"/>
              </a:solidFill>
            </a:endParaRPr>
          </a:p>
        </p:txBody>
      </p:sp>
      <p:sp>
        <p:nvSpPr>
          <p:cNvPr id="23" name="Oval 10"/>
          <p:cNvSpPr/>
          <p:nvPr/>
        </p:nvSpPr>
        <p:spPr>
          <a:xfrm>
            <a:off x="6693092" y="3163828"/>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prstClr val="white"/>
              </a:solidFill>
            </a:endParaRPr>
          </a:p>
        </p:txBody>
      </p:sp>
      <p:sp>
        <p:nvSpPr>
          <p:cNvPr id="24" name="Oval 10"/>
          <p:cNvSpPr/>
          <p:nvPr/>
        </p:nvSpPr>
        <p:spPr>
          <a:xfrm>
            <a:off x="1998380" y="3226788"/>
            <a:ext cx="130206" cy="130204"/>
          </a:xfrm>
          <a:prstGeom prst="ellipse">
            <a:avLst/>
          </a:prstGeom>
          <a:solidFill>
            <a:schemeClr val="bg2"/>
          </a:solidFill>
          <a:ln w="38100">
            <a:solidFill>
              <a:schemeClr val="accent1"/>
            </a:solidFill>
          </a:ln>
          <a:effectLst>
            <a:outerShdw blurRad="50800" dir="7740000" algn="t" rotWithShape="0">
              <a:srgbClr val="000000">
                <a:alpha val="80000"/>
              </a:srgbClr>
            </a:outerShdw>
            <a:softEdge rad="0"/>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prstClr val="white"/>
              </a:solidFill>
            </a:endParaRPr>
          </a:p>
        </p:txBody>
      </p:sp>
      <p:sp>
        <p:nvSpPr>
          <p:cNvPr id="25" name="TextovéPole 24"/>
          <p:cNvSpPr txBox="1"/>
          <p:nvPr/>
        </p:nvSpPr>
        <p:spPr>
          <a:xfrm>
            <a:off x="3995936" y="3861048"/>
            <a:ext cx="1433406" cy="369332"/>
          </a:xfrm>
          <a:prstGeom prst="rect">
            <a:avLst/>
          </a:prstGeom>
          <a:noFill/>
        </p:spPr>
        <p:txBody>
          <a:bodyPr wrap="none" rtlCol="0">
            <a:spAutoFit/>
          </a:bodyPr>
          <a:lstStyle/>
          <a:p>
            <a:r>
              <a:rPr lang="en-US" dirty="0" err="1" smtClean="0">
                <a:solidFill>
                  <a:srgbClr val="464646"/>
                </a:solidFill>
                <a:latin typeface="Georgia"/>
              </a:rPr>
              <a:t>specular</a:t>
            </a:r>
            <a:r>
              <a:rPr lang="en-US" dirty="0" smtClean="0">
                <a:solidFill>
                  <a:srgbClr val="464646"/>
                </a:solidFill>
                <a:latin typeface="Georgia"/>
              </a:rPr>
              <a:t> – S</a:t>
            </a:r>
            <a:endParaRPr lang="cs-CZ" dirty="0" smtClean="0">
              <a:solidFill>
                <a:srgbClr val="464646"/>
              </a:solidFill>
              <a:latin typeface="Georgia"/>
            </a:endParaRPr>
          </a:p>
        </p:txBody>
      </p:sp>
    </p:spTree>
    <p:extLst>
      <p:ext uri="{BB962C8B-B14F-4D97-AF65-F5344CB8AC3E}">
        <p14:creationId xmlns:p14="http://schemas.microsoft.com/office/powerpoint/2010/main" val="34545330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Alternatives to local path sampling</a:t>
            </a:r>
            <a:endParaRPr lang="en-US" dirty="0"/>
          </a:p>
        </p:txBody>
      </p:sp>
      <p:sp>
        <p:nvSpPr>
          <p:cNvPr id="3" name="Zástupný symbol pro obsah 2"/>
          <p:cNvSpPr>
            <a:spLocks noGrp="1"/>
          </p:cNvSpPr>
          <p:nvPr>
            <p:ph idx="1"/>
          </p:nvPr>
        </p:nvSpPr>
        <p:spPr/>
        <p:txBody>
          <a:bodyPr/>
          <a:lstStyle/>
          <a:p>
            <a:endParaRPr lang="en-US" dirty="0" smtClean="0"/>
          </a:p>
          <a:p>
            <a:r>
              <a:rPr lang="en-US" b="1" dirty="0" smtClean="0"/>
              <a:t>Global</a:t>
            </a:r>
            <a:r>
              <a:rPr lang="en-US" dirty="0" smtClean="0"/>
              <a:t> path sampling – </a:t>
            </a:r>
            <a:r>
              <a:rPr lang="en-US" b="1" dirty="0" smtClean="0"/>
              <a:t>Metropolis light transport</a:t>
            </a:r>
            <a:endParaRPr lang="en-US" dirty="0" smtClean="0"/>
          </a:p>
          <a:p>
            <a:pPr lvl="1"/>
            <a:r>
              <a:rPr lang="en-US" dirty="0" smtClean="0"/>
              <a:t>Initial proposal still relies on local sampling</a:t>
            </a:r>
          </a:p>
          <a:p>
            <a:pPr lvl="1"/>
            <a:endParaRPr lang="en-US" dirty="0" smtClean="0"/>
          </a:p>
          <a:p>
            <a:r>
              <a:rPr lang="en-US" dirty="0" smtClean="0"/>
              <a:t>Leave path integral framework</a:t>
            </a:r>
          </a:p>
          <a:p>
            <a:pPr lvl="1"/>
            <a:r>
              <a:rPr lang="en-US" dirty="0" smtClean="0"/>
              <a:t>Density estimation – </a:t>
            </a:r>
            <a:r>
              <a:rPr lang="en-US" b="1" dirty="0" smtClean="0"/>
              <a:t>photon mapping</a:t>
            </a:r>
          </a:p>
          <a:p>
            <a:pPr lvl="1"/>
            <a:endParaRPr lang="en-US" dirty="0" smtClean="0"/>
          </a:p>
          <a:p>
            <a:r>
              <a:rPr lang="en-US" b="1" dirty="0" smtClean="0"/>
              <a:t>Unify</a:t>
            </a:r>
            <a:r>
              <a:rPr lang="en-US" dirty="0" smtClean="0"/>
              <a:t> path integral framework and density estimation</a:t>
            </a:r>
          </a:p>
          <a:p>
            <a:pPr lvl="1"/>
            <a:r>
              <a:rPr lang="en-US" b="1" dirty="0" smtClean="0"/>
              <a:t>Vertex Connection &amp; Merging</a:t>
            </a:r>
          </a:p>
          <a:p>
            <a:pPr lvl="1"/>
            <a:endParaRPr lang="en-US" dirty="0"/>
          </a:p>
        </p:txBody>
      </p:sp>
      <p:sp>
        <p:nvSpPr>
          <p:cNvPr id="6" name="Zástupný symbol pro zápatí 5"/>
          <p:cNvSpPr>
            <a:spLocks noGrp="1"/>
          </p:cNvSpPr>
          <p:nvPr>
            <p:ph type="ftr" sz="quarter" idx="11"/>
          </p:nvPr>
        </p:nvSpPr>
        <p:spPr/>
        <p:txBody>
          <a:bodyPr/>
          <a:lstStyle/>
          <a:p>
            <a:pPr>
              <a:defRPr/>
            </a:pPr>
            <a:r>
              <a:rPr lang="cs-CZ" altLang="en-US" smtClean="0">
                <a:solidFill>
                  <a:prstClr val="black"/>
                </a:solidFill>
              </a:rPr>
              <a:t>PG III (NPGR010) - J. Křivánek 2014</a:t>
            </a:r>
            <a:endParaRPr lang="en-US" altLang="en-US"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r>
              <a:rPr lang="cs-CZ" smtClean="0"/>
              <a:t>Konec</a:t>
            </a:r>
            <a:endParaRPr lang="cs-CZ" smtClean="0">
              <a:latin typeface="Arial CE" charset="-18"/>
            </a:endParaRPr>
          </a:p>
        </p:txBody>
      </p:sp>
      <p:sp>
        <p:nvSpPr>
          <p:cNvPr id="25603" name="Rectangle 3"/>
          <p:cNvSpPr>
            <a:spLocks noChangeArrowheads="1"/>
          </p:cNvSpPr>
          <p:nvPr/>
        </p:nvSpPr>
        <p:spPr bwMode="auto">
          <a:xfrm>
            <a:off x="381000" y="1676400"/>
            <a:ext cx="8382000" cy="4876800"/>
          </a:xfrm>
          <a:prstGeom prst="rect">
            <a:avLst/>
          </a:prstGeom>
          <a:noFill/>
          <a:ln w="12700">
            <a:noFill/>
            <a:miter lim="800000"/>
            <a:headEnd/>
            <a:tailEnd/>
          </a:ln>
        </p:spPr>
        <p:txBody>
          <a:bodyPr lIns="90488" tIns="44450" rIns="90488" bIns="44450"/>
          <a:lstStyle/>
          <a:p>
            <a:pPr marL="342900" indent="-342900">
              <a:spcBef>
                <a:spcPct val="50000"/>
              </a:spcBef>
            </a:pPr>
            <a:r>
              <a:rPr lang="cs-CZ" sz="3200" dirty="0">
                <a:latin typeface="Times New Roman" pitchFamily="18" charset="0"/>
              </a:rPr>
              <a:t>	</a:t>
            </a:r>
            <a:r>
              <a:rPr lang="cs-CZ" sz="3200" b="1" dirty="0" smtClean="0">
                <a:latin typeface="Times New Roman" pitchFamily="18" charset="0"/>
              </a:rPr>
              <a:t>E</a:t>
            </a:r>
            <a:r>
              <a:rPr lang="cs-CZ" sz="3200" b="1" dirty="0">
                <a:latin typeface="Times New Roman" pitchFamily="18" charset="0"/>
              </a:rPr>
              <a:t>. </a:t>
            </a:r>
            <a:r>
              <a:rPr lang="en-US" sz="3200" b="1" dirty="0" err="1">
                <a:latin typeface="Times New Roman" pitchFamily="18" charset="0"/>
              </a:rPr>
              <a:t>Veach</a:t>
            </a:r>
            <a:r>
              <a:rPr lang="cs-CZ" sz="3200" dirty="0">
                <a:latin typeface="Times New Roman" pitchFamily="18" charset="0"/>
              </a:rPr>
              <a:t>: </a:t>
            </a:r>
            <a:r>
              <a:rPr lang="en-US" sz="3200" b="1" i="1" dirty="0">
                <a:latin typeface="Times New Roman" pitchFamily="18" charset="0"/>
              </a:rPr>
              <a:t>Robust Monte Carlo methods for light transport simulation</a:t>
            </a:r>
            <a:r>
              <a:rPr lang="cs-CZ" sz="3200" dirty="0">
                <a:latin typeface="Times New Roman" pitchFamily="18" charset="0"/>
              </a:rPr>
              <a:t>, PhD thesis, </a:t>
            </a:r>
            <a:r>
              <a:rPr lang="en-US" sz="3200" dirty="0">
                <a:latin typeface="Times New Roman" pitchFamily="18" charset="0"/>
              </a:rPr>
              <a:t>Stanford University</a:t>
            </a:r>
            <a:r>
              <a:rPr lang="cs-CZ" sz="3200" dirty="0">
                <a:latin typeface="Times New Roman" pitchFamily="18" charset="0"/>
              </a:rPr>
              <a:t>, </a:t>
            </a:r>
            <a:r>
              <a:rPr lang="en-US" sz="3200" dirty="0">
                <a:latin typeface="Times New Roman" pitchFamily="18" charset="0"/>
              </a:rPr>
              <a:t>1997, pp. 219-230,  297-317</a:t>
            </a:r>
            <a:br>
              <a:rPr lang="en-US" sz="3200" dirty="0">
                <a:latin typeface="Times New Roman" pitchFamily="18" charset="0"/>
              </a:rPr>
            </a:br>
            <a:r>
              <a:rPr lang="en-US" dirty="0">
                <a:latin typeface="Times New Roman" pitchFamily="18" charset="0"/>
                <a:hlinkClick r:id="rId2"/>
              </a:rPr>
              <a:t>http://www.graphics.stanford.edu/papers/veach_thesis/</a:t>
            </a:r>
            <a:endParaRPr lang="en-US" dirty="0">
              <a:latin typeface="Times New Roman" pitchFamily="18" charset="0"/>
            </a:endParaRPr>
          </a:p>
        </p:txBody>
      </p:sp>
      <p:sp>
        <p:nvSpPr>
          <p:cNvPr id="2" name="Footer Placeholder 1"/>
          <p:cNvSpPr>
            <a:spLocks noGrp="1"/>
          </p:cNvSpPr>
          <p:nvPr>
            <p:ph type="ftr" sz="quarter" idx="11"/>
          </p:nvPr>
        </p:nvSpPr>
        <p:spPr/>
        <p:txBody>
          <a:bodyPr/>
          <a:lstStyle/>
          <a:p>
            <a:pPr>
              <a:defRPr/>
            </a:pPr>
            <a:r>
              <a:rPr lang="en-US" altLang="en-US" smtClean="0"/>
              <a:t>PG III (NPGR010) - J. Křivánek 2014</a:t>
            </a:r>
            <a:endParaRPr lang="en-US" altLang="en-US"/>
          </a:p>
        </p:txBody>
      </p:sp>
    </p:spTree>
    <p:extLst>
      <p:ext uri="{BB962C8B-B14F-4D97-AF65-F5344CB8AC3E}">
        <p14:creationId xmlns:p14="http://schemas.microsoft.com/office/powerpoint/2010/main" val="260790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obsah 11"/>
          <p:cNvSpPr>
            <a:spLocks noGrp="1"/>
          </p:cNvSpPr>
          <p:nvPr>
            <p:ph idx="1"/>
          </p:nvPr>
        </p:nvSpPr>
        <p:spPr>
          <a:xfrm>
            <a:off x="457200" y="4365104"/>
            <a:ext cx="8229600" cy="1765821"/>
          </a:xfrm>
        </p:spPr>
        <p:txBody>
          <a:bodyPr/>
          <a:lstStyle/>
          <a:p>
            <a:r>
              <a:rPr lang="en-US" b="1" dirty="0" smtClean="0"/>
              <a:t>Full light transport simulation</a:t>
            </a:r>
          </a:p>
          <a:p>
            <a:pPr lvl="1"/>
            <a:r>
              <a:rPr lang="en-US" dirty="0" smtClean="0"/>
              <a:t>Accuracy</a:t>
            </a:r>
          </a:p>
          <a:p>
            <a:pPr lvl="1"/>
            <a:r>
              <a:rPr lang="en-US" dirty="0" smtClean="0"/>
              <a:t>Ease of use</a:t>
            </a:r>
          </a:p>
          <a:p>
            <a:pPr lvl="1"/>
            <a:r>
              <a:rPr lang="en-US" b="1" dirty="0" smtClean="0"/>
              <a:t>Visual consistency</a:t>
            </a:r>
            <a:endParaRPr lang="en-US" b="1" dirty="0"/>
          </a:p>
        </p:txBody>
      </p:sp>
      <p:sp>
        <p:nvSpPr>
          <p:cNvPr id="2" name="Nadpis 1"/>
          <p:cNvSpPr>
            <a:spLocks noGrp="1"/>
          </p:cNvSpPr>
          <p:nvPr>
            <p:ph type="title"/>
          </p:nvPr>
        </p:nvSpPr>
        <p:spPr/>
        <p:txBody>
          <a:bodyPr/>
          <a:lstStyle/>
          <a:p>
            <a:r>
              <a:rPr lang="en-US" dirty="0" smtClean="0"/>
              <a:t>Light transport – Global illumination</a:t>
            </a:r>
            <a:endParaRPr lang="en-US" dirty="0"/>
          </a:p>
        </p:txBody>
      </p:sp>
      <p:sp>
        <p:nvSpPr>
          <p:cNvPr id="19" name="TextovéPole 18"/>
          <p:cNvSpPr txBox="1"/>
          <p:nvPr/>
        </p:nvSpPr>
        <p:spPr>
          <a:xfrm>
            <a:off x="4283968" y="1196752"/>
            <a:ext cx="3888432" cy="461665"/>
          </a:xfrm>
          <a:prstGeom prst="rect">
            <a:avLst/>
          </a:prstGeom>
          <a:noFill/>
        </p:spPr>
        <p:txBody>
          <a:bodyPr wrap="square" rtlCol="0">
            <a:spAutoFit/>
          </a:bodyPr>
          <a:lstStyle/>
          <a:p>
            <a:pPr algn="ctr"/>
            <a:r>
              <a:rPr lang="en-US" sz="2400" b="1" dirty="0" smtClean="0">
                <a:solidFill>
                  <a:schemeClr val="tx2"/>
                </a:solidFill>
                <a:latin typeface="+mn-lt"/>
              </a:rPr>
              <a:t>Movies</a:t>
            </a:r>
          </a:p>
        </p:txBody>
      </p:sp>
      <p:grpSp>
        <p:nvGrpSpPr>
          <p:cNvPr id="3" name="Skupina 20"/>
          <p:cNvGrpSpPr/>
          <p:nvPr/>
        </p:nvGrpSpPr>
        <p:grpSpPr>
          <a:xfrm>
            <a:off x="467544" y="1757050"/>
            <a:ext cx="8229600" cy="2252921"/>
            <a:chOff x="467544" y="4045540"/>
            <a:chExt cx="8229600" cy="2252921"/>
          </a:xfrm>
        </p:grpSpPr>
        <p:grpSp>
          <p:nvGrpSpPr>
            <p:cNvPr id="5" name="Skupina 11"/>
            <p:cNvGrpSpPr/>
            <p:nvPr/>
          </p:nvGrpSpPr>
          <p:grpSpPr>
            <a:xfrm>
              <a:off x="4355976" y="4077072"/>
              <a:ext cx="3559925" cy="2221389"/>
              <a:chOff x="9401516" y="1876674"/>
              <a:chExt cx="3559925" cy="2221389"/>
            </a:xfrm>
          </p:grpSpPr>
          <p:pic>
            <p:nvPicPr>
              <p:cNvPr id="22" name="Picture 2"/>
              <p:cNvPicPr>
                <a:picLocks noChangeArrowheads="1"/>
              </p:cNvPicPr>
              <p:nvPr/>
            </p:nvPicPr>
            <p:blipFill>
              <a:blip r:embed="rId3" cstate="print"/>
              <a:srcRect r="18740"/>
              <a:stretch>
                <a:fillRect/>
              </a:stretch>
            </p:blipFill>
            <p:spPr bwMode="auto">
              <a:xfrm>
                <a:off x="9522689" y="1876674"/>
                <a:ext cx="3438752" cy="1800200"/>
              </a:xfrm>
              <a:prstGeom prst="rect">
                <a:avLst/>
              </a:prstGeom>
              <a:noFill/>
              <a:effectLst>
                <a:outerShdw blurRad="50800" dist="38100" dir="18900000" algn="bl" rotWithShape="0">
                  <a:prstClr val="black">
                    <a:alpha val="40000"/>
                  </a:prstClr>
                </a:outerShdw>
              </a:effectLst>
            </p:spPr>
          </p:pic>
          <p:sp>
            <p:nvSpPr>
              <p:cNvPr id="23" name="Obdélník 22"/>
              <p:cNvSpPr/>
              <p:nvPr/>
            </p:nvSpPr>
            <p:spPr>
              <a:xfrm>
                <a:off x="9401516" y="3636398"/>
                <a:ext cx="3240360" cy="461665"/>
              </a:xfrm>
              <a:prstGeom prst="rect">
                <a:avLst/>
              </a:prstGeom>
            </p:spPr>
            <p:txBody>
              <a:bodyPr wrap="square">
                <a:spAutoFit/>
              </a:bodyPr>
              <a:lstStyle/>
              <a:p>
                <a:pPr lvl="0" eaLnBrk="0" hangingPunct="0">
                  <a:defRPr/>
                </a:pPr>
                <a:r>
                  <a:rPr lang="en-US" sz="1200" kern="0" dirty="0" smtClean="0">
                    <a:latin typeface="+mj-lt"/>
                  </a:rPr>
                  <a:t>Image courtesy of Columbia Pictures.  </a:t>
                </a:r>
                <a:br>
                  <a:rPr lang="en-US" sz="1200" kern="0" dirty="0" smtClean="0">
                    <a:latin typeface="+mj-lt"/>
                  </a:rPr>
                </a:br>
                <a:r>
                  <a:rPr lang="en-US" sz="1200" kern="0" dirty="0" smtClean="0">
                    <a:latin typeface="+mj-lt"/>
                  </a:rPr>
                  <a:t>© 2006 Columbia Pictures Industries, Inc.</a:t>
                </a:r>
              </a:p>
            </p:txBody>
          </p:sp>
        </p:grpSp>
        <p:sp>
          <p:nvSpPr>
            <p:cNvPr id="17" name="Zástupný symbol pro obsah 2"/>
            <p:cNvSpPr txBox="1">
              <a:spLocks/>
            </p:cNvSpPr>
            <p:nvPr/>
          </p:nvSpPr>
          <p:spPr bwMode="auto">
            <a:xfrm>
              <a:off x="467544" y="4045540"/>
              <a:ext cx="8229600"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2400" b="1" i="0" u="none" strike="noStrike" kern="0" cap="none" spc="0" normalizeH="0" baseline="0" noProof="0" dirty="0" smtClean="0">
                  <a:ln>
                    <a:noFill/>
                  </a:ln>
                  <a:solidFill>
                    <a:schemeClr val="tx2"/>
                  </a:solidFill>
                  <a:effectLst/>
                  <a:uLnTx/>
                  <a:uFillTx/>
                  <a:latin typeface="+mn-lt"/>
                  <a:ea typeface="+mn-ea"/>
                  <a:cs typeface="+mn-cs"/>
                </a:rPr>
                <a:t>2006, Monster House</a:t>
              </a:r>
              <a:r>
                <a:rPr kumimoji="0" lang="en-US" sz="2400" b="0" i="0" u="none" strike="noStrike" kern="0" cap="none" spc="0" normalizeH="0" baseline="0" noProof="0" dirty="0" smtClean="0">
                  <a:ln>
                    <a:noFill/>
                  </a:ln>
                  <a:solidFill>
                    <a:schemeClr val="tx2"/>
                  </a:solidFill>
                  <a:effectLst/>
                  <a:uLnTx/>
                  <a:uFillTx/>
                  <a:latin typeface="+mn-lt"/>
                  <a:ea typeface="+mn-ea"/>
                  <a:cs typeface="+mn-cs"/>
                </a:rPr>
                <a:t/>
              </a:r>
              <a:br>
                <a:rPr kumimoji="0" lang="en-US" sz="2400" b="0" i="0" u="none" strike="noStrike" kern="0" cap="none" spc="0" normalizeH="0" baseline="0" noProof="0" dirty="0" smtClean="0">
                  <a:ln>
                    <a:noFill/>
                  </a:ln>
                  <a:solidFill>
                    <a:schemeClr val="tx2"/>
                  </a:solidFill>
                  <a:effectLst/>
                  <a:uLnTx/>
                  <a:uFillTx/>
                  <a:latin typeface="+mn-lt"/>
                  <a:ea typeface="+mn-ea"/>
                  <a:cs typeface="+mn-cs"/>
                </a:rPr>
              </a:br>
              <a:r>
                <a:rPr kumimoji="0" lang="en-US" sz="2400" b="0" i="0" u="none" strike="noStrike" kern="0" cap="none" spc="0" normalizeH="0" baseline="0" noProof="0" dirty="0" smtClean="0">
                  <a:ln>
                    <a:noFill/>
                  </a:ln>
                  <a:solidFill>
                    <a:schemeClr val="tx2"/>
                  </a:solidFill>
                  <a:effectLst/>
                  <a:uLnTx/>
                  <a:uFillTx/>
                  <a:latin typeface="+mn-lt"/>
                  <a:ea typeface="+mn-ea"/>
                  <a:cs typeface="+mn-cs"/>
                </a:rPr>
                <a:t>(Sony </a:t>
              </a:r>
              <a:r>
                <a:rPr kumimoji="0" lang="en-US" sz="2400" b="0" i="0" u="none" strike="noStrike" kern="0" cap="none" spc="0" normalizeH="0" baseline="0" noProof="0" dirty="0" err="1" smtClean="0">
                  <a:ln>
                    <a:noFill/>
                  </a:ln>
                  <a:solidFill>
                    <a:schemeClr val="tx2"/>
                  </a:solidFill>
                  <a:effectLst/>
                  <a:uLnTx/>
                  <a:uFillTx/>
                  <a:latin typeface="+mn-lt"/>
                  <a:ea typeface="+mn-ea"/>
                  <a:cs typeface="+mn-cs"/>
                </a:rPr>
                <a:t>Imageworks</a:t>
              </a:r>
              <a:r>
                <a:rPr kumimoji="0" lang="en-US" sz="2400" b="0" i="0" u="none" strike="noStrike" kern="0" cap="none" spc="0" normalizeH="0" baseline="0" noProof="0" dirty="0" smtClean="0">
                  <a:ln>
                    <a:noFill/>
                  </a:ln>
                  <a:solidFill>
                    <a:schemeClr val="tx2"/>
                  </a:solidFill>
                  <a:effectLst/>
                  <a:uLnTx/>
                  <a:uFillTx/>
                  <a:latin typeface="+mn-lt"/>
                  <a:ea typeface="+mn-ea"/>
                  <a:cs typeface="+mn-cs"/>
                </a:rPr>
                <a:t>)</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200" b="1" i="0" u="none" strike="noStrike" kern="0" cap="none" spc="0" normalizeH="0" baseline="0" noProof="0" dirty="0" smtClean="0">
                  <a:ln>
                    <a:noFill/>
                  </a:ln>
                  <a:solidFill>
                    <a:schemeClr val="tx2"/>
                  </a:solidFill>
                  <a:effectLst/>
                  <a:uLnTx/>
                  <a:uFillTx/>
                  <a:latin typeface="+mn-lt"/>
                </a:rPr>
                <a:t>Full light transport</a:t>
              </a:r>
              <a:r>
                <a:rPr kumimoji="0" lang="en-US" sz="2200" b="0" i="0" u="none" strike="noStrike" kern="0" cap="none" spc="0" normalizeH="0" baseline="0" noProof="0" dirty="0" smtClean="0">
                  <a:ln>
                    <a:noFill/>
                  </a:ln>
                  <a:solidFill>
                    <a:schemeClr val="tx2"/>
                  </a:solidFill>
                  <a:effectLst/>
                  <a:uLnTx/>
                  <a:uFillTx/>
                  <a:latin typeface="+mn-lt"/>
                </a:rPr>
                <a:t/>
              </a:r>
              <a:br>
                <a:rPr kumimoji="0" lang="en-US" sz="2200" b="0" i="0" u="none" strike="noStrike" kern="0" cap="none" spc="0" normalizeH="0" baseline="0" noProof="0" dirty="0" smtClean="0">
                  <a:ln>
                    <a:noFill/>
                  </a:ln>
                  <a:solidFill>
                    <a:schemeClr val="tx2"/>
                  </a:solidFill>
                  <a:effectLst/>
                  <a:uLnTx/>
                  <a:uFillTx/>
                  <a:latin typeface="+mn-lt"/>
                </a:rPr>
              </a:br>
              <a:r>
                <a:rPr kumimoji="0" lang="en-US" sz="2200" b="0" i="0" u="none" strike="noStrike" kern="0" cap="none" spc="0" normalizeH="0" baseline="0" noProof="0" dirty="0" smtClean="0">
                  <a:ln>
                    <a:noFill/>
                  </a:ln>
                  <a:solidFill>
                    <a:schemeClr val="tx2"/>
                  </a:solidFill>
                  <a:effectLst/>
                  <a:uLnTx/>
                  <a:uFillTx/>
                  <a:latin typeface="+mn-lt"/>
                </a:rPr>
                <a:t>(path traced)</a:t>
              </a:r>
            </a:p>
            <a:p>
              <a:pPr marL="669925" marR="0" lvl="1" indent="-325438" algn="l" defTabSz="914400" rtl="0" eaLnBrk="0" fontAlgn="base" latinLnBrk="0" hangingPunct="0">
                <a:lnSpc>
                  <a:spcPct val="100000"/>
                </a:lnSpc>
                <a:spcBef>
                  <a:spcPct val="20000"/>
                </a:spcBef>
                <a:spcAft>
                  <a:spcPct val="0"/>
                </a:spcAft>
                <a:buClr>
                  <a:schemeClr val="accent2"/>
                </a:buClr>
                <a:buSzPct val="60000"/>
                <a:buFont typeface="Wingdings" pitchFamily="2" charset="2"/>
                <a:buChar char="q"/>
                <a:tabLst/>
                <a:defRPr/>
              </a:pPr>
              <a:r>
                <a:rPr kumimoji="0" lang="en-US" sz="2200" b="0" i="0" u="none" strike="noStrike" kern="0" cap="none" spc="0" normalizeH="0" baseline="0" noProof="0" dirty="0" smtClean="0">
                  <a:ln>
                    <a:noFill/>
                  </a:ln>
                  <a:solidFill>
                    <a:schemeClr val="tx2"/>
                  </a:solidFill>
                  <a:effectLst/>
                  <a:uLnTx/>
                  <a:uFillTx/>
                  <a:latin typeface="+mn-lt"/>
                </a:rPr>
                <a:t>Arnold renderer</a:t>
              </a: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65000"/>
                <a:tabLst/>
                <a:defRPr/>
              </a:pPr>
              <a:endParaRPr kumimoji="0" lang="en-US" sz="2400" b="0" i="0" u="none" strike="noStrike" kern="0" cap="none" spc="0" normalizeH="0" baseline="0" noProof="0" dirty="0" smtClean="0">
                <a:ln>
                  <a:noFill/>
                </a:ln>
                <a:solidFill>
                  <a:schemeClr val="tx2"/>
                </a:solidFill>
                <a:effectLst/>
                <a:uLnTx/>
                <a:uFillTx/>
                <a:latin typeface="+mn-lt"/>
                <a:ea typeface="+mn-ea"/>
                <a:cs typeface="+mn-cs"/>
              </a:endParaRPr>
            </a:p>
          </p:txBody>
        </p:sp>
      </p:grpSp>
      <p:sp>
        <p:nvSpPr>
          <p:cNvPr id="15" name="Zástupný symbol pro zápatí 14"/>
          <p:cNvSpPr>
            <a:spLocks noGrp="1"/>
          </p:cNvSpPr>
          <p:nvPr>
            <p:ph type="ftr" sz="quarter" idx="11"/>
          </p:nvPr>
        </p:nvSpPr>
        <p:spPr/>
        <p:txBody>
          <a:bodyPr/>
          <a:lstStyle/>
          <a:p>
            <a:pPr>
              <a:defRPr/>
            </a:pPr>
            <a:r>
              <a:rPr lang="en-US" altLang="en-US" smtClean="0"/>
              <a:t>PG III (NPGR010) - J. Křivánek 2014</a:t>
            </a:r>
            <a:endParaRPr lang="en-US" altLang="en-US" dirty="0"/>
          </a:p>
        </p:txBody>
      </p:sp>
    </p:spTree>
    <p:extLst>
      <p:ext uri="{BB962C8B-B14F-4D97-AF65-F5344CB8AC3E}">
        <p14:creationId xmlns:p14="http://schemas.microsoft.com/office/powerpoint/2010/main" val="285736606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ran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rany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Hrany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Hrany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Hrany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Hrany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ran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extraClrScheme>
      <a:clrScheme name="Hrany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Hrany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Hrany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Hrany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Hrany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5800</TotalTime>
  <Words>7454</Words>
  <Application>Microsoft Office PowerPoint</Application>
  <PresentationFormat>Předvádění na obrazovce (4:3)</PresentationFormat>
  <Paragraphs>859</Paragraphs>
  <Slides>89</Slides>
  <Notes>51</Notes>
  <HiddenSlides>0</HiddenSlides>
  <MMClips>0</MMClips>
  <ScaleCrop>false</ScaleCrop>
  <HeadingPairs>
    <vt:vector size="6" baseType="variant">
      <vt:variant>
        <vt:lpstr>Motiv</vt:lpstr>
      </vt:variant>
      <vt:variant>
        <vt:i4>3</vt:i4>
      </vt:variant>
      <vt:variant>
        <vt:lpstr>Vložené servery OLE</vt:lpstr>
      </vt:variant>
      <vt:variant>
        <vt:i4>2</vt:i4>
      </vt:variant>
      <vt:variant>
        <vt:lpstr>Nadpisy snímků</vt:lpstr>
      </vt:variant>
      <vt:variant>
        <vt:i4>89</vt:i4>
      </vt:variant>
    </vt:vector>
  </HeadingPairs>
  <TitlesOfParts>
    <vt:vector size="94" baseType="lpstr">
      <vt:lpstr>Hrany</vt:lpstr>
      <vt:lpstr>Default Design</vt:lpstr>
      <vt:lpstr>1_Hrany</vt:lpstr>
      <vt:lpstr>Rovnice</vt:lpstr>
      <vt:lpstr>Equation</vt:lpstr>
      <vt:lpstr>Počítačová grafika III –   Bidirectional path tracing</vt:lpstr>
      <vt:lpstr>“Science, it works …        (bitches!)”  </vt:lpstr>
      <vt:lpstr>… and so does path tracing!  </vt:lpstr>
      <vt:lpstr>Path Tracing funguje! </vt:lpstr>
      <vt:lpstr>Path Tracing funguje! </vt:lpstr>
      <vt:lpstr>Prezentace aplikace PowerPoint</vt:lpstr>
      <vt:lpstr>Light transport – Global illumination</vt:lpstr>
      <vt:lpstr>Light transport – Global illumination</vt:lpstr>
      <vt:lpstr>Light transport – Global illumination</vt:lpstr>
      <vt:lpstr>Light transport – Global illumination</vt:lpstr>
      <vt:lpstr>Měřicí rovnice  </vt:lpstr>
      <vt:lpstr>Měřicí rovnice</vt:lpstr>
      <vt:lpstr>Měřicí rovnice</vt:lpstr>
      <vt:lpstr>Příklad: Zářivý tok přes oblast jako měřicí rovnice</vt:lpstr>
      <vt:lpstr>Měřicí rovnice jako skalární součin funkcí</vt:lpstr>
      <vt:lpstr>Propagace radiance a důležitosti</vt:lpstr>
      <vt:lpstr>Důležitost (importance)</vt:lpstr>
      <vt:lpstr>Přenos důležitosti</vt:lpstr>
      <vt:lpstr>Dualita důležitosti a radiance</vt:lpstr>
      <vt:lpstr>Dualita důležitosti a radiance – důkaz</vt:lpstr>
      <vt:lpstr>Dualita důležitosti a radiance</vt:lpstr>
      <vt:lpstr>Dualita v praxi: Sledování světla</vt:lpstr>
      <vt:lpstr>Sledování světla (light tracing) v praxi</vt:lpstr>
      <vt:lpstr>Sledování světla (light tracing) v praxi</vt:lpstr>
      <vt:lpstr>Porovnání algoritmů</vt:lpstr>
      <vt:lpstr>Pokročilé metody simulace transportu světla</vt:lpstr>
      <vt:lpstr>Issues in light transport simulation</vt:lpstr>
      <vt:lpstr>Obousměrné sledování cest (BPT) vs.  (Jednosměrné) sledování cest (PT)</vt:lpstr>
      <vt:lpstr>Přenos světla jako integrál přes prostor cest</vt:lpstr>
      <vt:lpstr>Light transport</vt:lpstr>
      <vt:lpstr>Light transport</vt:lpstr>
      <vt:lpstr>Light transport</vt:lpstr>
      <vt:lpstr>Path integral formulation</vt:lpstr>
      <vt:lpstr>Measurement contribution function</vt:lpstr>
      <vt:lpstr>Geometry term</vt:lpstr>
      <vt:lpstr>Path integral formulation</vt:lpstr>
      <vt:lpstr>Path integral formulation</vt:lpstr>
      <vt:lpstr>Path integral </vt:lpstr>
      <vt:lpstr>Rendering :   Evaluating the path integral</vt:lpstr>
      <vt:lpstr>Path integral </vt:lpstr>
      <vt:lpstr>Monte Carlo integration</vt:lpstr>
      <vt:lpstr>MC evaluation of the path integral</vt:lpstr>
      <vt:lpstr>Path sampling</vt:lpstr>
      <vt:lpstr>Path sampling</vt:lpstr>
      <vt:lpstr>Path sampling</vt:lpstr>
      <vt:lpstr>Path sampling</vt:lpstr>
      <vt:lpstr>Path sampling &amp; Path PDF</vt:lpstr>
      <vt:lpstr>Local path sampling</vt:lpstr>
      <vt:lpstr>Example – Path tracing</vt:lpstr>
      <vt:lpstr>Use of local path sampling</vt:lpstr>
      <vt:lpstr>Probability density function (PDF)</vt:lpstr>
      <vt:lpstr>Probability density function (PDF)</vt:lpstr>
      <vt:lpstr>Probability density function (PDF)</vt:lpstr>
      <vt:lpstr>Probability density function (PDF)</vt:lpstr>
      <vt:lpstr>Vertex sampling</vt:lpstr>
      <vt:lpstr>Vertex sampling</vt:lpstr>
      <vt:lpstr>Measure conversion</vt:lpstr>
      <vt:lpstr>Summary</vt:lpstr>
      <vt:lpstr>Summary</vt:lpstr>
      <vt:lpstr>Why is the path integral view so useful?</vt:lpstr>
      <vt:lpstr>Odvození integrálu přes prostor cest ze zobrazovací a měřicí rovnice </vt:lpstr>
      <vt:lpstr>Tříbodová formulace přenosu světla</vt:lpstr>
      <vt:lpstr>Zobrazovací rovnice v 3b formulaci</vt:lpstr>
      <vt:lpstr>Měřicí rovnice v 3b formulaci</vt:lpstr>
      <vt:lpstr>Odvození integrálu přes prostor cest</vt:lpstr>
      <vt:lpstr>“Path integral” – A historical remark</vt:lpstr>
      <vt:lpstr>Obousměrné sledování cest (Bidirectional path tracing)</vt:lpstr>
      <vt:lpstr>Bidirectional path tracing</vt:lpstr>
      <vt:lpstr>All possible bidirectional techniques</vt:lpstr>
      <vt:lpstr>All possible bidirectional techniques</vt:lpstr>
      <vt:lpstr>Multiple Importance Sampling (MIS)</vt:lpstr>
      <vt:lpstr>Bidirectional path tracing</vt:lpstr>
      <vt:lpstr>Naive BPT</vt:lpstr>
      <vt:lpstr>MIS weight calculation</vt:lpstr>
      <vt:lpstr>Vzorkovací techniky v BPT</vt:lpstr>
      <vt:lpstr>Vzorkovací techniky v BPT</vt:lpstr>
      <vt:lpstr>Vzorkovací techniky v BPT</vt:lpstr>
      <vt:lpstr>Kombinace vzorkovacích technik</vt:lpstr>
      <vt:lpstr>BPT Implementation in practice</vt:lpstr>
      <vt:lpstr>BPT Implementation in practice</vt:lpstr>
      <vt:lpstr>BPT Implementation in practice</vt:lpstr>
      <vt:lpstr>Results</vt:lpstr>
      <vt:lpstr>Prezentace aplikace PowerPoint</vt:lpstr>
      <vt:lpstr>Porovnání algoritmů</vt:lpstr>
      <vt:lpstr>Limitations of local path sampling</vt:lpstr>
      <vt:lpstr>Insufficient path sampling techniques</vt:lpstr>
      <vt:lpstr>Insufficient path sampling techniques</vt:lpstr>
      <vt:lpstr>Alternatives to local path sampling</vt:lpstr>
      <vt:lpstr>Konec</vt:lpstr>
    </vt:vector>
  </TitlesOfParts>
  <Company>CTU Prague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Sledování cest II - Počítačová grafika III (NPGR010)</dc:title>
  <dc:creator>Jaroslav Křivánek</dc:creator>
  <cp:lastModifiedBy>jarda</cp:lastModifiedBy>
  <cp:revision>3715</cp:revision>
  <dcterms:created xsi:type="dcterms:W3CDTF">2006-11-17T09:10:54Z</dcterms:created>
  <dcterms:modified xsi:type="dcterms:W3CDTF">2014-12-03T07:53:35Z</dcterms:modified>
</cp:coreProperties>
</file>